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1508" r:id="rId3"/>
    <p:sldId id="1444" r:id="rId4"/>
    <p:sldId id="1445" r:id="rId5"/>
    <p:sldId id="872" r:id="rId6"/>
    <p:sldId id="877" r:id="rId7"/>
    <p:sldId id="878" r:id="rId8"/>
    <p:sldId id="1451" r:id="rId9"/>
    <p:sldId id="1454" r:id="rId10"/>
    <p:sldId id="1463" r:id="rId11"/>
    <p:sldId id="1484" r:id="rId12"/>
    <p:sldId id="1354" r:id="rId13"/>
    <p:sldId id="1379" r:id="rId14"/>
    <p:sldId id="747" r:id="rId15"/>
    <p:sldId id="644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09.08.2019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pic>
        <p:nvPicPr>
          <p:cNvPr id="9" name="Picture 2" descr="html icon">
            <a:extLst>
              <a:ext uri="{FF2B5EF4-FFF2-40B4-BE49-F238E27FC236}">
                <a16:creationId xmlns:a16="http://schemas.microsoft.com/office/drawing/2014/main" id="{9A69298F-4AB7-4677-9476-1CF806B6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9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mputer, programmer, scientist icon">
            <a:extLst>
              <a:ext uri="{FF2B5EF4-FFF2-40B4-BE49-F238E27FC236}">
                <a16:creationId xmlns:a16="http://schemas.microsoft.com/office/drawing/2014/main" id="{B7184031-6352-4CF5-8873-DE2C4254F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524319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D573789-CF96-45BC-B997-F5BDD54D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Створення веб-сторінок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uk-UA" sz="4700" dirty="0"/>
              <a:t>Практична робота 2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Каскадні таблиці 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Правила в </a:t>
            </a:r>
            <a:r>
              <a:rPr lang="uk-UA" sz="2800" b="1" i="1" kern="0" dirty="0">
                <a:solidFill>
                  <a:srgbClr val="FFFF00"/>
                </a:solidFill>
              </a:rPr>
              <a:t>CSS</a:t>
            </a:r>
            <a:r>
              <a:rPr lang="uk-UA" sz="2800" b="1" i="1" kern="0" dirty="0">
                <a:solidFill>
                  <a:schemeClr val="bg1"/>
                </a:solidFill>
              </a:rPr>
              <a:t> працюють по каскаду ( пріоритету, вазі). Це дозволяє отримати передбачуваний результат у випадку, коли до одного елемента, одночасно, застосовуються декілька стильових правил.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DF554-ABA5-4D3D-A8C8-D02442C9CE2F}"/>
              </a:ext>
            </a:extLst>
          </p:cNvPr>
          <p:cNvSpPr txBox="1"/>
          <p:nvPr/>
        </p:nvSpPr>
        <p:spPr>
          <a:xfrm>
            <a:off x="70927" y="4330638"/>
            <a:ext cx="597233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Селектор (тег, </a:t>
            </a:r>
            <a:r>
              <a:rPr lang="en-US" sz="2800" b="1" i="1" kern="0" dirty="0">
                <a:solidFill>
                  <a:schemeClr val="bg1"/>
                </a:solidFill>
              </a:rPr>
              <a:t>id</a:t>
            </a:r>
            <a:r>
              <a:rPr lang="uk-UA" sz="2800" b="1" i="1" kern="0" dirty="0">
                <a:solidFill>
                  <a:schemeClr val="bg1"/>
                </a:solidFill>
              </a:rPr>
              <a:t>, клас) </a:t>
            </a:r>
            <a:r>
              <a:rPr lang="en-US" sz="2800" b="1" i="1" kern="0" dirty="0">
                <a:solidFill>
                  <a:srgbClr val="FFFF00"/>
                </a:solidFill>
              </a:rPr>
              <a:t>{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  властивість</a:t>
            </a:r>
            <a:r>
              <a:rPr lang="en-US" sz="2800" b="1" i="1" kern="0" dirty="0">
                <a:solidFill>
                  <a:schemeClr val="bg1"/>
                </a:solidFill>
              </a:rPr>
              <a:t> 1</a:t>
            </a:r>
            <a:r>
              <a:rPr lang="uk-UA" sz="2800" b="1" i="1" kern="0" dirty="0">
                <a:solidFill>
                  <a:schemeClr val="bg1"/>
                </a:solidFill>
              </a:rPr>
              <a:t>: значення</a:t>
            </a:r>
            <a:r>
              <a:rPr lang="en-US" sz="2800" b="1" i="1" kern="0" dirty="0">
                <a:solidFill>
                  <a:schemeClr val="bg1"/>
                </a:solidFill>
              </a:rPr>
              <a:t>1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  властивість</a:t>
            </a:r>
            <a:r>
              <a:rPr lang="en-US" sz="2800" b="1" i="1" kern="0" dirty="0">
                <a:solidFill>
                  <a:schemeClr val="bg1"/>
                </a:solidFill>
              </a:rPr>
              <a:t> 2</a:t>
            </a:r>
            <a:r>
              <a:rPr lang="uk-UA" sz="2800" b="1" i="1" kern="0" dirty="0">
                <a:solidFill>
                  <a:schemeClr val="bg1"/>
                </a:solidFill>
              </a:rPr>
              <a:t>: значення</a:t>
            </a:r>
            <a:r>
              <a:rPr lang="en-US" sz="2800" b="1" i="1" kern="0" dirty="0">
                <a:solidFill>
                  <a:schemeClr val="bg1"/>
                </a:solidFill>
              </a:rPr>
              <a:t>2;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</a:t>
            </a:r>
            <a:r>
              <a:rPr lang="uk-UA" sz="2800" b="1" i="1" kern="0" dirty="0">
                <a:solidFill>
                  <a:schemeClr val="bg1"/>
                </a:solidFill>
              </a:rPr>
              <a:t>властивість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: значення</a:t>
            </a:r>
            <a:r>
              <a:rPr lang="en-US" sz="2800" b="1" i="1" kern="0" dirty="0">
                <a:solidFill>
                  <a:schemeClr val="bg1"/>
                </a:solidFill>
              </a:rPr>
              <a:t>N;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}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9A843FA-C6D3-40BE-8CCE-C0FAEEC7954B}"/>
              </a:ext>
            </a:extLst>
          </p:cNvPr>
          <p:cNvSpPr/>
          <p:nvPr/>
        </p:nvSpPr>
        <p:spPr>
          <a:xfrm>
            <a:off x="70927" y="3133886"/>
            <a:ext cx="5972332" cy="107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CSS-</a:t>
            </a:r>
            <a:r>
              <a:rPr lang="uk-UA" sz="2800" b="1" i="1" kern="0" dirty="0">
                <a:solidFill>
                  <a:schemeClr val="bg1"/>
                </a:solidFill>
              </a:rPr>
              <a:t>правило має наступну структуру: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E588D1B-600C-4BE8-85EE-EEA44B725E20}"/>
              </a:ext>
            </a:extLst>
          </p:cNvPr>
          <p:cNvSpPr/>
          <p:nvPr/>
        </p:nvSpPr>
        <p:spPr>
          <a:xfrm>
            <a:off x="6148739" y="3133886"/>
            <a:ext cx="5972332" cy="10755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46CE9-150A-4263-890E-E7EA3049B2D9}"/>
              </a:ext>
            </a:extLst>
          </p:cNvPr>
          <p:cNvSpPr txBox="1"/>
          <p:nvPr/>
        </p:nvSpPr>
        <p:spPr>
          <a:xfrm>
            <a:off x="6148739" y="4324409"/>
            <a:ext cx="597233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div p, #</a:t>
            </a:r>
            <a:r>
              <a:rPr lang="en-US" sz="2800" b="1" i="1" kern="0" dirty="0" err="1">
                <a:solidFill>
                  <a:schemeClr val="bg1"/>
                </a:solidFill>
              </a:rPr>
              <a:t>id:first-line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{</a:t>
            </a:r>
            <a:endParaRPr lang="uk-UA" sz="28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    </a:t>
            </a:r>
            <a:r>
              <a:rPr lang="en-US" sz="2800" b="1" i="1" kern="0" dirty="0">
                <a:solidFill>
                  <a:schemeClr val="bg1"/>
                </a:solidFill>
              </a:rPr>
              <a:t>background-color 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red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     background-style </a:t>
            </a:r>
            <a:r>
              <a:rPr lang="uk-UA" sz="2800" b="1" i="1" kern="0" dirty="0">
                <a:solidFill>
                  <a:schemeClr val="bg1"/>
                </a:solidFill>
              </a:rPr>
              <a:t>: </a:t>
            </a:r>
            <a:r>
              <a:rPr lang="en-US" sz="2800" b="1" i="1" kern="0" dirty="0">
                <a:solidFill>
                  <a:schemeClr val="bg1"/>
                </a:solidFill>
              </a:rPr>
              <a:t>none;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}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Адаптивна верстка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64190-11D4-4A35-9A3F-CF4F0010F600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Адаптивна верстка </a:t>
            </a:r>
            <a:r>
              <a:rPr lang="uk-UA" sz="2800" b="1" i="1" kern="0" dirty="0">
                <a:solidFill>
                  <a:srgbClr val="FFFFFF"/>
                </a:solidFill>
              </a:rPr>
              <a:t>— підхід, що передбачає зміну дизайну залежно від поведінки користувача, розміру екрана, платформи і орієнтації девайса. 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74380575-3650-49AD-AB1E-7B29A7FAD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17AF3-BC01-4F21-B0AD-2DD79AED7B9C}"/>
              </a:ext>
            </a:extLst>
          </p:cNvPr>
          <p:cNvSpPr txBox="1"/>
          <p:nvPr/>
        </p:nvSpPr>
        <p:spPr>
          <a:xfrm>
            <a:off x="70929" y="3132773"/>
            <a:ext cx="535518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Іншими словами, сторінка має автоматично підлаштовуватися під дозвіл, змінювати розмір картинок і т. д.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Ð´Ð°Ð¿ÑÐ¸Ð²Ð½Ð° Ð²ÐµÑÑÑÐºÐ°&quot;">
            <a:extLst>
              <a:ext uri="{FF2B5EF4-FFF2-40B4-BE49-F238E27FC236}">
                <a16:creationId xmlns:a16="http://schemas.microsoft.com/office/drawing/2014/main" id="{3144C3EA-35B2-4BC1-B5E5-57AB478A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12" y="3132773"/>
            <a:ext cx="7363857" cy="343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вмію створювати веб-сторінки?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8020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маю я задоволення від своєї роботи на </a:t>
            </a:r>
            <a:r>
              <a:rPr lang="uk-UA" sz="28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94243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оцінити мою роботу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766D2-9385-4AF8-A07C-73ACC82B6466}"/>
              </a:ext>
            </a:extLst>
          </p:cNvPr>
          <p:cNvSpPr txBox="1"/>
          <p:nvPr/>
        </p:nvSpPr>
        <p:spPr>
          <a:xfrm>
            <a:off x="75931" y="3604673"/>
            <a:ext cx="2998866" cy="267765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питання мені слід вивчити самостійно вдома?</a:t>
            </a: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45320F0D-B3B8-4E7E-BF03-6AB136FBD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3"/>
          <a:stretch/>
        </p:blipFill>
        <p:spPr bwMode="auto">
          <a:xfrm>
            <a:off x="3429291" y="3604674"/>
            <a:ext cx="6834841" cy="26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1668026" y="1592744"/>
            <a:ext cx="8912888" cy="44012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Поділитися у соціальних мережах з друзями враженнями від створення веб-сторінок.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Запропонувати друзям навчити їх створювати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веб-сторінки</a:t>
            </a: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2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>
                <a:solidFill>
                  <a:srgbClr val="002060"/>
                </a:solidFill>
              </a:rPr>
              <a:t>Створення веб-сторінок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12</a:t>
            </a: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12</a:t>
            </a:r>
          </a:p>
        </p:txBody>
      </p:sp>
      <p:pic>
        <p:nvPicPr>
          <p:cNvPr id="717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9511521-ED59-4170-A63B-87048A0F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 bwMode="auto">
          <a:xfrm>
            <a:off x="5064895" y="1167703"/>
            <a:ext cx="7042774" cy="53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pic>
        <p:nvPicPr>
          <p:cNvPr id="9" name="Picture 2" descr="html icon">
            <a:extLst>
              <a:ext uri="{FF2B5EF4-FFF2-40B4-BE49-F238E27FC236}">
                <a16:creationId xmlns:a16="http://schemas.microsoft.com/office/drawing/2014/main" id="{9D613C12-AA89-4AB9-B5B4-02E6B018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9" y="3662320"/>
            <a:ext cx="2357225" cy="23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5AA02244-FC72-45E7-9060-D9F79E5C8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524319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chemeClr val="bg1"/>
                </a:solidFill>
              </a:rPr>
              <a:t>Продовжіть</a:t>
            </a:r>
            <a:r>
              <a:rPr lang="uk-UA" sz="2800" b="1" i="1" kern="0" dirty="0">
                <a:solidFill>
                  <a:schemeClr val="bg1"/>
                </a:solidFill>
              </a:rPr>
              <a:t> речення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A49D38EF-0A5A-40C8-BA06-38E5D02A54DA}"/>
              </a:ext>
            </a:extLst>
          </p:cNvPr>
          <p:cNvSpPr/>
          <p:nvPr/>
        </p:nvSpPr>
        <p:spPr>
          <a:xfrm>
            <a:off x="74165" y="1816471"/>
            <a:ext cx="12047985" cy="7909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Основні теги гіпертекстової розмітки — це...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002BB650-469C-4BAE-998C-48BC327E6EB9}"/>
              </a:ext>
            </a:extLst>
          </p:cNvPr>
          <p:cNvSpPr/>
          <p:nvPr/>
        </p:nvSpPr>
        <p:spPr>
          <a:xfrm>
            <a:off x="72007" y="2711627"/>
            <a:ext cx="12047985" cy="7909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Каскадні таблиці стилів — це...</a:t>
            </a:r>
            <a:endParaRPr lang="uk-UA" sz="3000" b="1" i="1" kern="0" dirty="0">
              <a:solidFill>
                <a:schemeClr val="bg1"/>
              </a:solidFill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8B73ECBA-E7AB-451E-9075-25541A122AA6}"/>
              </a:ext>
            </a:extLst>
          </p:cNvPr>
          <p:cNvSpPr/>
          <p:nvPr/>
        </p:nvSpPr>
        <p:spPr>
          <a:xfrm>
            <a:off x="72006" y="3606783"/>
            <a:ext cx="12047985" cy="79093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Існують такі прийоми верстки веб-сторінок —...</a:t>
            </a:r>
            <a:endParaRPr lang="uk-UA" sz="3000" b="1" i="1" kern="0" dirty="0">
              <a:solidFill>
                <a:schemeClr val="bg1"/>
              </a:solidFill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9CE63DB7-EE43-4CE2-887B-AA52ACE0F54B}"/>
              </a:ext>
            </a:extLst>
          </p:cNvPr>
          <p:cNvSpPr/>
          <p:nvPr/>
        </p:nvSpPr>
        <p:spPr>
          <a:xfrm>
            <a:off x="72005" y="4501939"/>
            <a:ext cx="12047985" cy="7909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Адаптивна верстка дає змогу...</a:t>
            </a:r>
            <a:endParaRPr lang="uk-UA" sz="3000" b="1" i="1" kern="0" dirty="0">
              <a:solidFill>
                <a:schemeClr val="bg1"/>
              </a:solidFill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12905FBA-2A5E-410A-A883-452E1D4E410B}"/>
              </a:ext>
            </a:extLst>
          </p:cNvPr>
          <p:cNvSpPr/>
          <p:nvPr/>
        </p:nvSpPr>
        <p:spPr>
          <a:xfrm>
            <a:off x="72005" y="5397095"/>
            <a:ext cx="12047985" cy="790937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000" b="1" i="1" kern="0" dirty="0" err="1">
                <a:solidFill>
                  <a:srgbClr val="002060"/>
                </a:solidFill>
              </a:rPr>
              <a:t>Кросбраузерність</a:t>
            </a:r>
            <a:r>
              <a:rPr lang="uk-UA" sz="3000" b="1" i="1" kern="0" dirty="0">
                <a:solidFill>
                  <a:srgbClr val="002060"/>
                </a:solidFill>
              </a:rPr>
              <a:t> потрібна для...</a:t>
            </a:r>
          </a:p>
        </p:txBody>
      </p:sp>
    </p:spTree>
    <p:extLst>
      <p:ext uri="{BB962C8B-B14F-4D97-AF65-F5344CB8AC3E}">
        <p14:creationId xmlns:p14="http://schemas.microsoft.com/office/powerpoint/2010/main" val="14426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12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472CEE5F-D335-44B7-92BD-593130C89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id="{C73703E3-0F22-449C-A165-B14BDAB07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17" y="1196762"/>
            <a:ext cx="5253733" cy="52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A00378-1823-4317-A0B8-37A05C778B47}"/>
              </a:ext>
            </a:extLst>
          </p:cNvPr>
          <p:cNvSpPr txBox="1"/>
          <p:nvPr/>
        </p:nvSpPr>
        <p:spPr>
          <a:xfrm>
            <a:off x="1403647" y="1196752"/>
            <a:ext cx="5600053" cy="26776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Мова розмітки гіпертексту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00"/>
                </a:solidFill>
              </a:rPr>
              <a:t>HTML</a:t>
            </a:r>
            <a:r>
              <a:rPr lang="uk-UA" sz="2800" b="1" i="1" kern="0" dirty="0">
                <a:solidFill>
                  <a:srgbClr val="FFFFFF"/>
                </a:solidFill>
              </a:rPr>
              <a:t>) — це набір тегів та правила їх застосування для створення гіпертекстових документів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EA7E32-0C7E-4196-9EFB-400190D3DF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17"/>
          <a:stretch/>
        </p:blipFill>
        <p:spPr>
          <a:xfrm>
            <a:off x="69851" y="4005469"/>
            <a:ext cx="69338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6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65224-BC73-4617-8FF4-C8555539B7C8}"/>
              </a:ext>
            </a:extLst>
          </p:cNvPr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Тег</a:t>
            </a:r>
            <a:r>
              <a:rPr lang="uk-UA" sz="2800" b="1" i="1" kern="0" dirty="0">
                <a:solidFill>
                  <a:srgbClr val="FFFFFF"/>
                </a:solidFill>
              </a:rPr>
              <a:t> — це записана в </a:t>
            </a:r>
            <a:r>
              <a:rPr lang="uk-UA" sz="2800" b="1" i="1" kern="0">
                <a:solidFill>
                  <a:srgbClr val="FFFFFF"/>
                </a:solidFill>
              </a:rPr>
              <a:t>кутових дужках команда </a:t>
            </a:r>
            <a:r>
              <a:rPr lang="uk-UA" sz="2800" b="1" i="1" kern="0" dirty="0">
                <a:solidFill>
                  <a:srgbClr val="FFFFFF"/>
                </a:solidFill>
              </a:rPr>
              <a:t>мови HTML, яку виконує браузер.</a:t>
            </a:r>
          </a:p>
        </p:txBody>
      </p:sp>
      <p:pic>
        <p:nvPicPr>
          <p:cNvPr id="11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B0FA981B-357D-4A15-8F37-4AA618724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F7C63B-5915-4A4A-B3AB-680DCE289BE7}"/>
              </a:ext>
            </a:extLst>
          </p:cNvPr>
          <p:cNvSpPr txBox="1"/>
          <p:nvPr/>
        </p:nvSpPr>
        <p:spPr>
          <a:xfrm>
            <a:off x="72007" y="2262254"/>
            <a:ext cx="5742383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&lt;</a:t>
            </a:r>
            <a:r>
              <a:rPr lang="en-US" sz="2800" b="1" i="1" kern="0" dirty="0">
                <a:solidFill>
                  <a:schemeClr val="bg1"/>
                </a:solidFill>
              </a:rPr>
              <a:t>HTML&gt;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&lt;HEAD&gt;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&lt;TITLE&gt; </a:t>
            </a:r>
            <a:r>
              <a:rPr lang="uk-UA" sz="2800" b="1" i="1" kern="0" dirty="0">
                <a:solidFill>
                  <a:schemeClr val="bg1"/>
                </a:solidFill>
              </a:rPr>
              <a:t>Найпростіша веб-сторінка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&lt;/</a:t>
            </a:r>
            <a:r>
              <a:rPr lang="en-US" sz="2800" b="1" i="1" kern="0" dirty="0">
                <a:solidFill>
                  <a:schemeClr val="bg1"/>
                </a:solidFill>
              </a:rPr>
              <a:t>TITLE&gt;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5B3FA-C70F-4645-A342-CE3202559BBA}"/>
              </a:ext>
            </a:extLst>
          </p:cNvPr>
          <p:cNvSpPr txBox="1"/>
          <p:nvPr/>
        </p:nvSpPr>
        <p:spPr>
          <a:xfrm>
            <a:off x="72008" y="4509022"/>
            <a:ext cx="12050142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&lt;/HEAD&gt;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&lt;BODY&gt;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Ця сторінка створена за допомогою простих тегів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&lt;/</a:t>
            </a:r>
            <a:r>
              <a:rPr lang="en-US" sz="2800" b="1" i="1" kern="0" dirty="0">
                <a:solidFill>
                  <a:schemeClr val="bg1"/>
                </a:solidFill>
              </a:rPr>
              <a:t>BODY&gt;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&lt;/HTML&gt;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390" y="2237875"/>
            <a:ext cx="63055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тегами </a:t>
            </a: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зручно працювати у спеціалізованих редакторах: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9E90EDA-DF7B-47DB-BCA6-497327D705B8}"/>
              </a:ext>
            </a:extLst>
          </p:cNvPr>
          <p:cNvSpPr/>
          <p:nvPr/>
        </p:nvSpPr>
        <p:spPr>
          <a:xfrm>
            <a:off x="72008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Atom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A166F3F-E8EA-43AB-B376-D0C747B5E2EB}"/>
              </a:ext>
            </a:extLst>
          </p:cNvPr>
          <p:cNvSpPr/>
          <p:nvPr/>
        </p:nvSpPr>
        <p:spPr>
          <a:xfrm>
            <a:off x="6149820" y="227806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FF"/>
                </a:solidFill>
              </a:rPr>
              <a:t>Notepad++ </a:t>
            </a:r>
            <a:r>
              <a:rPr lang="uk-UA" sz="4000" b="1" i="1" kern="0" dirty="0">
                <a:solidFill>
                  <a:srgbClr val="FFFFFF"/>
                </a:solidFill>
              </a:rPr>
              <a:t>та ін.</a:t>
            </a:r>
          </a:p>
        </p:txBody>
      </p:sp>
      <p:pic>
        <p:nvPicPr>
          <p:cNvPr id="2052" name="Picture 4" descr="Результат пошуку зображень за запитом &quot;Notepad++ icon&quot;">
            <a:extLst>
              <a:ext uri="{FF2B5EF4-FFF2-40B4-BE49-F238E27FC236}">
                <a16:creationId xmlns:a16="http://schemas.microsoft.com/office/drawing/2014/main" id="{5FD59ABB-B4C3-4E91-9375-E0D5498F6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46" y="3570725"/>
            <a:ext cx="2938080" cy="29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Atom&quot;">
            <a:extLst>
              <a:ext uri="{FF2B5EF4-FFF2-40B4-BE49-F238E27FC236}">
                <a16:creationId xmlns:a16="http://schemas.microsoft.com/office/drawing/2014/main" id="{23EB9509-134D-4A0F-8705-01993D816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b="18202"/>
          <a:stretch/>
        </p:blipFill>
        <p:spPr bwMode="auto">
          <a:xfrm>
            <a:off x="72008" y="3697919"/>
            <a:ext cx="5972332" cy="26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Тегами мови </a:t>
            </a:r>
            <a:r>
              <a:rPr lang="en-US" sz="2800" b="1" i="1" kern="0" dirty="0">
                <a:solidFill>
                  <a:srgbClr val="FFFFFF"/>
                </a:solidFill>
              </a:rPr>
              <a:t>HTML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визначити вигляд об'єктів, зокрема текстових фрагментів, на веб-сторінці.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488F6-9DD0-42BC-BC0A-383C25C82352}"/>
              </a:ext>
            </a:extLst>
          </p:cNvPr>
          <p:cNvSpPr txBox="1"/>
          <p:nvPr/>
        </p:nvSpPr>
        <p:spPr>
          <a:xfrm>
            <a:off x="72008" y="224824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Теги бувають: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925392F-EAF9-4901-92F1-AE6CEC3D4EFC}"/>
              </a:ext>
            </a:extLst>
          </p:cNvPr>
          <p:cNvSpPr/>
          <p:nvPr/>
        </p:nvSpPr>
        <p:spPr>
          <a:xfrm>
            <a:off x="72006" y="2868844"/>
            <a:ext cx="5972332" cy="14203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Парними (контейнери)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B7C08CC-2563-4885-A55D-C13F939AA69C}"/>
              </a:ext>
            </a:extLst>
          </p:cNvPr>
          <p:cNvSpPr/>
          <p:nvPr/>
        </p:nvSpPr>
        <p:spPr>
          <a:xfrm>
            <a:off x="6149818" y="2868844"/>
            <a:ext cx="5972332" cy="14203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Непарними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6C55641-B8DF-41CE-87CB-EE6D129EAB64}"/>
              </a:ext>
            </a:extLst>
          </p:cNvPr>
          <p:cNvSpPr/>
          <p:nvPr/>
        </p:nvSpPr>
        <p:spPr>
          <a:xfrm>
            <a:off x="72006" y="4386618"/>
            <a:ext cx="5972332" cy="1873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b — </a:t>
            </a:r>
            <a:r>
              <a:rPr lang="uk-UA" sz="2800" b="1" i="1" kern="0" dirty="0">
                <a:solidFill>
                  <a:srgbClr val="FFFFFF"/>
                </a:solidFill>
              </a:rPr>
              <a:t>парний тег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>
                <a:solidFill>
                  <a:srgbClr val="FFFFFF"/>
                </a:solidFill>
              </a:rPr>
              <a:t>b&gt;...&lt;/b&gt; </a:t>
            </a:r>
            <a:r>
              <a:rPr lang="uk-UA" sz="2800" b="1" i="1" kern="0" dirty="0">
                <a:solidFill>
                  <a:srgbClr val="FFFFFF"/>
                </a:solidFill>
              </a:rPr>
              <a:t>напівжирного шрифту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9112C29-017E-4893-8C84-1F6E6CEDF862}"/>
              </a:ext>
            </a:extLst>
          </p:cNvPr>
          <p:cNvSpPr/>
          <p:nvPr/>
        </p:nvSpPr>
        <p:spPr>
          <a:xfrm>
            <a:off x="6149818" y="4386618"/>
            <a:ext cx="5972332" cy="18730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en-US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FF"/>
                </a:solidFill>
              </a:rPr>
              <a:t>непарний тег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en-US" sz="2800" b="1" i="1" kern="0" dirty="0">
                <a:solidFill>
                  <a:srgbClr val="FFFFFF"/>
                </a:solidFill>
              </a:rPr>
              <a:t>&gt; </a:t>
            </a:r>
            <a:r>
              <a:rPr lang="uk-UA" sz="2800" b="1" i="1" kern="0" dirty="0">
                <a:solidFill>
                  <a:srgbClr val="FFFFFF"/>
                </a:solidFill>
              </a:rPr>
              <a:t>або &lt;</a:t>
            </a:r>
            <a:r>
              <a:rPr lang="en-US" sz="2800" b="1" i="1" kern="0" dirty="0" err="1">
                <a:solidFill>
                  <a:srgbClr val="FFFFFF"/>
                </a:solidFill>
              </a:rPr>
              <a:t>br</a:t>
            </a:r>
            <a:r>
              <a:rPr lang="en-US" sz="2800" b="1" i="1" kern="0" dirty="0">
                <a:solidFill>
                  <a:srgbClr val="FFFFFF"/>
                </a:solidFill>
              </a:rPr>
              <a:t>/&gt; </a:t>
            </a:r>
            <a:r>
              <a:rPr lang="uk-UA" sz="2800" b="1" i="1" kern="0" dirty="0">
                <a:solidFill>
                  <a:srgbClr val="FFFFFF"/>
                </a:solidFill>
              </a:rPr>
              <a:t>переведення рядка</a:t>
            </a:r>
          </a:p>
        </p:txBody>
      </p:sp>
    </p:spTree>
    <p:extLst>
      <p:ext uri="{BB962C8B-B14F-4D97-AF65-F5344CB8AC3E}">
        <p14:creationId xmlns:p14="http://schemas.microsoft.com/office/powerpoint/2010/main" val="12965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Тег, що починається із символу «</a:t>
            </a:r>
            <a:r>
              <a:rPr lang="uk-UA" sz="2800" b="1" i="1" kern="0" dirty="0">
                <a:solidFill>
                  <a:srgbClr val="FFFF00"/>
                </a:solidFill>
              </a:rPr>
              <a:t>/</a:t>
            </a:r>
            <a:r>
              <a:rPr lang="uk-UA" sz="2800" b="1" i="1" kern="0" dirty="0">
                <a:solidFill>
                  <a:srgbClr val="FFFFFF"/>
                </a:solidFill>
              </a:rPr>
              <a:t>»,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закриваючим</a:t>
            </a:r>
            <a:r>
              <a:rPr lang="uk-UA" sz="2800" b="1" i="1" kern="0" dirty="0">
                <a:solidFill>
                  <a:srgbClr val="FFFFFF"/>
                </a:solidFill>
              </a:rPr>
              <a:t>. Дія </a:t>
            </a:r>
            <a:r>
              <a:rPr lang="uk-UA" sz="2800" b="1" i="1" kern="0" dirty="0" err="1">
                <a:solidFill>
                  <a:srgbClr val="FFFFFF"/>
                </a:solidFill>
              </a:rPr>
              <a:t>html</a:t>
            </a:r>
            <a:r>
              <a:rPr lang="uk-UA" sz="2800" b="1" i="1" kern="0" dirty="0">
                <a:solidFill>
                  <a:srgbClr val="FFFFFF"/>
                </a:solidFill>
              </a:rPr>
              <a:t>-тегу залежить від значень його параметрів, так званих </a:t>
            </a:r>
            <a:r>
              <a:rPr lang="uk-UA" sz="2800" b="1" i="1" kern="0" dirty="0">
                <a:solidFill>
                  <a:srgbClr val="FFFF00"/>
                </a:solidFill>
              </a:rPr>
              <a:t>атрибутів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52F88-07B5-4482-B4E1-769ACF9F3848}"/>
              </a:ext>
            </a:extLst>
          </p:cNvPr>
          <p:cNvSpPr txBox="1"/>
          <p:nvPr/>
        </p:nvSpPr>
        <p:spPr>
          <a:xfrm>
            <a:off x="1403648" y="2697564"/>
            <a:ext cx="4838126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Атрибут</a:t>
            </a:r>
            <a:r>
              <a:rPr lang="uk-UA" sz="2800" b="1" i="1" kern="0" dirty="0">
                <a:solidFill>
                  <a:srgbClr val="FFFFFF"/>
                </a:solidFill>
              </a:rPr>
              <a:t> — це додаткова інформація, що записується біля відкриваючого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тега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A9F1CC1-1FB2-437E-B009-C8119D651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358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Результат пошуку зображень за запитом &quot;Html&quot;">
            <a:extLst>
              <a:ext uri="{FF2B5EF4-FFF2-40B4-BE49-F238E27FC236}">
                <a16:creationId xmlns:a16="http://schemas.microsoft.com/office/drawing/2014/main" id="{AD182F45-6E95-4844-9A5A-EAA1F5C5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50" y="2697564"/>
            <a:ext cx="5045489" cy="38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Мова гіпертекстової розмітки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AD0007-69CA-4C0C-A941-21CF0867A673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Для правильного відображення браузером веб-сторінки необхідно дотримуватись такої структури </a:t>
            </a:r>
            <a:r>
              <a:rPr lang="en-US" sz="2700" b="1" i="1" kern="0" dirty="0">
                <a:solidFill>
                  <a:srgbClr val="FFFFFF"/>
                </a:solidFill>
              </a:rPr>
              <a:t>html-</a:t>
            </a:r>
            <a:r>
              <a:rPr lang="uk-UA" sz="2700" b="1" i="1" kern="0" dirty="0">
                <a:solidFill>
                  <a:srgbClr val="FFFFFF"/>
                </a:solidFill>
              </a:rPr>
              <a:t>документа:</a:t>
            </a:r>
            <a:endParaRPr lang="en-US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D666B-CD22-4EF8-BEB4-22553FDEE75F}"/>
              </a:ext>
            </a:extLst>
          </p:cNvPr>
          <p:cNvSpPr txBox="1"/>
          <p:nvPr/>
        </p:nvSpPr>
        <p:spPr>
          <a:xfrm>
            <a:off x="72008" y="2200620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html&gt; </a:t>
            </a:r>
            <a:r>
              <a:rPr lang="uk-UA" sz="2800" b="1" i="1" kern="0" dirty="0">
                <a:solidFill>
                  <a:srgbClr val="FFFFFF"/>
                </a:solidFill>
              </a:rPr>
              <a:t>початок документа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334D6-8F19-4C01-A063-80B7D691B0FE}"/>
              </a:ext>
            </a:extLst>
          </p:cNvPr>
          <p:cNvSpPr txBox="1"/>
          <p:nvPr/>
        </p:nvSpPr>
        <p:spPr>
          <a:xfrm>
            <a:off x="72008" y="2823842"/>
            <a:ext cx="12050142" cy="49244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&lt;</a:t>
            </a:r>
            <a:r>
              <a:rPr lang="en-US" sz="2600" b="1" i="1" kern="0" dirty="0">
                <a:solidFill>
                  <a:srgbClr val="FFFF00"/>
                </a:solidFill>
              </a:rPr>
              <a:t>head&gt; </a:t>
            </a:r>
            <a:r>
              <a:rPr lang="uk-UA" sz="2600" b="1" i="1" kern="0" dirty="0">
                <a:solidFill>
                  <a:srgbClr val="FFFFFF"/>
                </a:solidFill>
              </a:rPr>
              <a:t>заголовок документа зі службовою інформацією</a:t>
            </a:r>
            <a:endParaRPr lang="en-US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5A1A0-9EF7-4D48-BB98-806AA8048B11}"/>
              </a:ext>
            </a:extLst>
          </p:cNvPr>
          <p:cNvSpPr txBox="1"/>
          <p:nvPr/>
        </p:nvSpPr>
        <p:spPr>
          <a:xfrm>
            <a:off x="72008" y="3416287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title&gt; </a:t>
            </a:r>
            <a:r>
              <a:rPr lang="uk-UA" sz="2800" b="1" i="1" kern="0" dirty="0">
                <a:solidFill>
                  <a:srgbClr val="FFFFFF"/>
                </a:solidFill>
              </a:rPr>
              <a:t>містить назву, що відображатиметься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&lt;/</a:t>
            </a:r>
            <a:r>
              <a:rPr lang="en-US" sz="2800" b="1" i="1" kern="0" dirty="0">
                <a:solidFill>
                  <a:srgbClr val="FFFF00"/>
                </a:solidFill>
              </a:rPr>
              <a:t>title&gt;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80BAC-730D-4DDD-B058-15FAA5CF6A33}"/>
              </a:ext>
            </a:extLst>
          </p:cNvPr>
          <p:cNvSpPr txBox="1"/>
          <p:nvPr/>
        </p:nvSpPr>
        <p:spPr>
          <a:xfrm>
            <a:off x="76323" y="4470396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&lt;/head&gt; </a:t>
            </a:r>
            <a:r>
              <a:rPr lang="uk-UA" sz="2800" b="1" i="1" kern="0" dirty="0">
                <a:solidFill>
                  <a:srgbClr val="FFFFFF"/>
                </a:solidFill>
              </a:rPr>
              <a:t>кінець заголовка документа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4B152-648E-4C4F-8251-6D0777DC6809}"/>
              </a:ext>
            </a:extLst>
          </p:cNvPr>
          <p:cNvSpPr txBox="1"/>
          <p:nvPr/>
        </p:nvSpPr>
        <p:spPr>
          <a:xfrm>
            <a:off x="72008" y="5089551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&lt;</a:t>
            </a:r>
            <a:r>
              <a:rPr lang="en-US" sz="2800" b="1" i="1" kern="0" dirty="0">
                <a:solidFill>
                  <a:srgbClr val="FFFF00"/>
                </a:solidFill>
              </a:rPr>
              <a:t>body&gt; </a:t>
            </a:r>
            <a:r>
              <a:rPr lang="en-US" sz="2800" b="1" i="1" kern="0" dirty="0">
                <a:solidFill>
                  <a:srgbClr val="FFFFFF"/>
                </a:solidFill>
              </a:rPr>
              <a:t>«</a:t>
            </a:r>
            <a:r>
              <a:rPr lang="uk-UA" sz="2800" b="1" i="1" kern="0" dirty="0">
                <a:solidFill>
                  <a:srgbClr val="FFFFFF"/>
                </a:solidFill>
              </a:rPr>
              <a:t>тіло» документа: все, що відображається на веб-сторінці </a:t>
            </a:r>
            <a:r>
              <a:rPr lang="uk-UA" sz="2800" b="1" i="1" kern="0" dirty="0">
                <a:solidFill>
                  <a:srgbClr val="FFFF00"/>
                </a:solidFill>
              </a:rPr>
              <a:t>&lt;/</a:t>
            </a:r>
            <a:r>
              <a:rPr lang="en-US" sz="2800" b="1" i="1" kern="0" dirty="0">
                <a:solidFill>
                  <a:srgbClr val="FFFF00"/>
                </a:solidFill>
              </a:rPr>
              <a:t>body&gt;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8D14DF-CD5D-49D5-A856-208A0AEF1EDF}"/>
              </a:ext>
            </a:extLst>
          </p:cNvPr>
          <p:cNvSpPr txBox="1"/>
          <p:nvPr/>
        </p:nvSpPr>
        <p:spPr>
          <a:xfrm>
            <a:off x="72008" y="6147727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&lt;/html&gt; </a:t>
            </a:r>
            <a:r>
              <a:rPr lang="uk-UA" sz="2800" b="1" i="1" kern="0" dirty="0">
                <a:solidFill>
                  <a:srgbClr val="FFFFFF"/>
                </a:solidFill>
              </a:rPr>
              <a:t>кінець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81356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Каскадні таблиці стилів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A6849-4FF8-4798-9BC5-D64FADC89A34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Каскадні таблиці стилів </a:t>
            </a:r>
            <a:r>
              <a:rPr lang="uk-UA" sz="2800" b="1" i="1" kern="0" dirty="0">
                <a:solidFill>
                  <a:schemeClr val="bg1"/>
                </a:solidFill>
              </a:rPr>
              <a:t>(англійською </a:t>
            </a:r>
            <a:r>
              <a:rPr lang="en-US" sz="2800" b="1" i="1" kern="0" dirty="0">
                <a:solidFill>
                  <a:srgbClr val="FFFF00"/>
                </a:solidFill>
              </a:rPr>
              <a:t>C</a:t>
            </a:r>
            <a:r>
              <a:rPr lang="en-US" sz="2800" b="1" i="1" kern="0" dirty="0">
                <a:solidFill>
                  <a:schemeClr val="bg1"/>
                </a:solidFill>
              </a:rPr>
              <a:t>ascading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chemeClr val="bg1"/>
                </a:solidFill>
              </a:rPr>
              <a:t>tyle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r>
              <a:rPr lang="en-US" sz="2800" b="1" i="1" kern="0" dirty="0">
                <a:solidFill>
                  <a:schemeClr val="bg1"/>
                </a:solidFill>
              </a:rPr>
              <a:t>heets, </a:t>
            </a:r>
            <a:r>
              <a:rPr lang="en-US" sz="2800" b="1" i="1" kern="0" dirty="0">
                <a:solidFill>
                  <a:srgbClr val="FFFF00"/>
                </a:solidFill>
              </a:rPr>
              <a:t>CSS</a:t>
            </a:r>
            <a:r>
              <a:rPr lang="en-US" sz="2800" b="1" i="1" kern="0" dirty="0">
                <a:solidFill>
                  <a:schemeClr val="bg1"/>
                </a:solidFill>
              </a:rPr>
              <a:t>) — </a:t>
            </a:r>
            <a:r>
              <a:rPr lang="uk-UA" sz="2800" b="1" i="1" kern="0" dirty="0">
                <a:solidFill>
                  <a:schemeClr val="bg1"/>
                </a:solidFill>
              </a:rPr>
              <a:t>спеціальна мова, яку використовують для запису оформлення сторінок, написаних мовами розмітки даних.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076CB89-F8FD-42A7-868F-69CDB8FCD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E18BE15-6541-4EEF-9445-09EB2B72B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3146391"/>
            <a:ext cx="5983560" cy="33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6DB3C-0704-4F71-89F1-3CC778B583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4"/>
          <a:stretch/>
        </p:blipFill>
        <p:spPr>
          <a:xfrm>
            <a:off x="6270170" y="3146391"/>
            <a:ext cx="5851979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199893</TotalTime>
  <Words>584</Words>
  <Application>Microsoft Office PowerPoint</Application>
  <PresentationFormat>Широкий екран</PresentationFormat>
  <Paragraphs>95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Створення веб-сторінок Практична робота 2</vt:lpstr>
      <vt:lpstr>Актуалізація опорних знань і життєвого досвіду</vt:lpstr>
      <vt:lpstr>Повторюємо</vt:lpstr>
      <vt:lpstr>Мова гіпертекстової розмітки</vt:lpstr>
      <vt:lpstr>Мова гіпертекстової розмітки</vt:lpstr>
      <vt:lpstr>Мова гіпертекстової розмітки</vt:lpstr>
      <vt:lpstr>Мова гіпертекстової розмітки</vt:lpstr>
      <vt:lpstr>Мова гіпертекстової розмітки</vt:lpstr>
      <vt:lpstr>Каскадні таблиці стилів</vt:lpstr>
      <vt:lpstr>Каскадні таблиці стилів</vt:lpstr>
      <vt:lpstr>Адаптивна верстка</vt:lpstr>
      <vt:lpstr>Запитання для рефлексії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Lenovo</cp:lastModifiedBy>
  <cp:revision>559</cp:revision>
  <dcterms:created xsi:type="dcterms:W3CDTF">2016-06-06T19:48:43Z</dcterms:created>
  <dcterms:modified xsi:type="dcterms:W3CDTF">2019-08-09T09:48:24Z</dcterms:modified>
</cp:coreProperties>
</file>