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066364-1059-4AEC-9F3F-EC3146FEB6C7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1101F7-39BA-4A1E-B97F-D7828E6CC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4419600" cy="1960367"/>
          </a:xfrm>
        </p:spPr>
        <p:txBody>
          <a:bodyPr>
            <a:noAutofit/>
          </a:bodyPr>
          <a:lstStyle/>
          <a:p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400" dirty="0" smtClean="0">
                <a:solidFill>
                  <a:srgbClr val="FF0000"/>
                </a:solidFill>
                <a:cs typeface="Aharoni" pitchFamily="2" charset="-79"/>
              </a:rPr>
              <a:t>Отруйні  рослини, гриби</a:t>
            </a:r>
            <a:r>
              <a:rPr lang="uk-UA" sz="4400" dirty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uk-UA" sz="4400" dirty="0" smtClean="0">
                <a:solidFill>
                  <a:srgbClr val="FF0000"/>
                </a:solidFill>
                <a:cs typeface="Aharoni" pitchFamily="2" charset="-79"/>
              </a:rPr>
              <a:t>і тварини своєї місцевості</a:t>
            </a:r>
            <a:endParaRPr lang="ru-RU" sz="44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40" y="147158"/>
            <a:ext cx="2933355" cy="220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54" y="256490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235887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6600"/>
                </a:solidFill>
              </a:rPr>
              <a:t>Отруйні </a:t>
            </a:r>
            <a:r>
              <a:rPr lang="uk-UA" sz="5400" dirty="0" smtClean="0">
                <a:solidFill>
                  <a:srgbClr val="FF6600"/>
                </a:solidFill>
              </a:rPr>
              <a:t>гриби</a:t>
            </a:r>
            <a:endParaRPr lang="uk-UA" sz="5400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256" y="350100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Гриби</a:t>
            </a:r>
            <a:r>
              <a:rPr lang="ru-RU" sz="2400" b="1" dirty="0"/>
              <a:t> –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дарунок</a:t>
            </a:r>
            <a:r>
              <a:rPr lang="ru-RU" sz="2400" b="1" dirty="0"/>
              <a:t> </a:t>
            </a:r>
            <a:r>
              <a:rPr lang="ru-RU" sz="2400" b="1" dirty="0" err="1"/>
              <a:t>лісу</a:t>
            </a:r>
            <a:r>
              <a:rPr lang="ru-RU" sz="2400" b="1" dirty="0"/>
              <a:t>, але </a:t>
            </a:r>
            <a:r>
              <a:rPr lang="ru-RU" sz="2400" b="1" dirty="0" err="1"/>
              <a:t>водночас</a:t>
            </a:r>
            <a:r>
              <a:rPr lang="ru-RU" sz="2400" b="1" dirty="0"/>
              <a:t> вони є </a:t>
            </a:r>
            <a:r>
              <a:rPr lang="ru-RU" sz="2400" b="1" dirty="0" err="1"/>
              <a:t>небезпечним</a:t>
            </a:r>
            <a:r>
              <a:rPr lang="ru-RU" sz="2400" b="1" dirty="0"/>
              <a:t> продуктом </a:t>
            </a:r>
            <a:r>
              <a:rPr lang="ru-RU" sz="2400" b="1" dirty="0" err="1"/>
              <a:t>харчування</a:t>
            </a:r>
            <a:r>
              <a:rPr lang="ru-RU" sz="2400" b="1" dirty="0"/>
              <a:t>, </a:t>
            </a:r>
            <a:r>
              <a:rPr lang="ru-RU" sz="2400" b="1" dirty="0" err="1"/>
              <a:t>який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призвести</a:t>
            </a:r>
            <a:r>
              <a:rPr lang="ru-RU" sz="2400" b="1" dirty="0"/>
              <a:t> до </a:t>
            </a:r>
            <a:r>
              <a:rPr lang="ru-RU" sz="2400" b="1" dirty="0" err="1"/>
              <a:t>отруєння</a:t>
            </a:r>
            <a:r>
              <a:rPr lang="ru-RU" sz="2400" b="1" dirty="0"/>
              <a:t>, а </a:t>
            </a:r>
            <a:r>
              <a:rPr lang="ru-RU" sz="2400" b="1" dirty="0" err="1"/>
              <a:t>іноді</a:t>
            </a:r>
            <a:r>
              <a:rPr lang="ru-RU" sz="2400" b="1" dirty="0"/>
              <a:t> й </a:t>
            </a:r>
            <a:r>
              <a:rPr lang="ru-RU" sz="2400" b="1" dirty="0" err="1"/>
              <a:t>смерті</a:t>
            </a:r>
            <a:r>
              <a:rPr lang="ru-RU" sz="2400" b="1" dirty="0"/>
              <a:t>. Перед початком грибного сезону </a:t>
            </a:r>
            <a:r>
              <a:rPr lang="ru-RU" sz="2400" b="1" dirty="0" err="1"/>
              <a:t>важливо</a:t>
            </a:r>
            <a:r>
              <a:rPr lang="ru-RU" sz="2400" b="1" dirty="0"/>
              <a:t> </a:t>
            </a:r>
            <a:r>
              <a:rPr lang="ru-RU" sz="2400" b="1" dirty="0" err="1"/>
              <a:t>навчитися</a:t>
            </a:r>
            <a:r>
              <a:rPr lang="ru-RU" sz="2400" b="1" dirty="0"/>
              <a:t> </a:t>
            </a:r>
            <a:r>
              <a:rPr lang="ru-RU" sz="2400" b="1" dirty="0" err="1" smtClean="0"/>
              <a:t>відрізняти</a:t>
            </a:r>
            <a:r>
              <a:rPr lang="ru-RU" sz="2400" b="1" dirty="0"/>
              <a:t> </a:t>
            </a:r>
            <a:r>
              <a:rPr lang="ru-RU" sz="2400" b="1" dirty="0" err="1" smtClean="0"/>
              <a:t>їстивні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гриби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неїстивних</a:t>
            </a:r>
            <a:r>
              <a:rPr lang="ru-RU" sz="2400" b="1" dirty="0" smtClean="0"/>
              <a:t>.                            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Запам’ятай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золоте правило - не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збирай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грибів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знаєш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і тих,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ростуть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обабіч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доріг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поблизу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великих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промислових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міст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!</a:t>
            </a:r>
            <a:endParaRPr lang="uk-U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Отруйні гриби - Україна - поганка - мухомор - свинух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02962"/>
            <a:ext cx="2857500" cy="199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18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6600"/>
                </a:solidFill>
              </a:rPr>
              <a:t>Бліда поганка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480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068960"/>
            <a:ext cx="4176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Чим небезпечний: </a:t>
            </a:r>
            <a:r>
              <a:rPr lang="uk-UA" sz="2000" b="1" dirty="0"/>
              <a:t>Бліда поганка вважається найнебезпечнішим з існуючих в наших широтах грибів. Навіть невеликий шматочок блідої поганки може завдати невиправної шкоди здоров'ю людини. Цей гриб вражає печінку і нирки, при цьому, симптоми отруєння проявляються, коли людині вже неможливо допомогти.</a:t>
            </a:r>
          </a:p>
          <a:p>
            <a:endParaRPr lang="uk-UA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58228"/>
            <a:ext cx="7510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>
                <a:solidFill>
                  <a:prstClr val="white"/>
                </a:solidFill>
              </a:rPr>
              <a:t>Найбільш характерна ознака, за якою поганку можна відрізнити від багатьох схожих грибів, типу печериць, гриба-парасольки, сироїжок - "яєчко" в основі ніжки, з якого виростає бліда поганка.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32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6600"/>
                </a:solidFill>
              </a:rPr>
              <a:t>Мухомор </a:t>
            </a:r>
            <a:r>
              <a:rPr lang="uk-UA" sz="5400" dirty="0" err="1" smtClean="0">
                <a:solidFill>
                  <a:srgbClr val="FF6600"/>
                </a:solidFill>
              </a:rPr>
              <a:t>пантерний</a:t>
            </a:r>
            <a:endParaRPr lang="uk-UA" sz="5400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ru-RU" sz="2000" b="1" dirty="0" err="1" smtClean="0"/>
              <a:t>Незважаючи</a:t>
            </a:r>
            <a:r>
              <a:rPr lang="ru-RU" sz="2000" b="1" dirty="0" smtClean="0"/>
              <a:t> </a:t>
            </a:r>
            <a:r>
              <a:rPr lang="ru-RU" sz="2000" b="1" dirty="0"/>
              <a:t>на те, </a:t>
            </a:r>
            <a:r>
              <a:rPr lang="ru-RU" sz="2000" b="1" dirty="0" err="1"/>
              <a:t>що</a:t>
            </a:r>
            <a:r>
              <a:rPr lang="ru-RU" sz="2000" b="1" dirty="0"/>
              <a:t> мухомор з </a:t>
            </a:r>
            <a:r>
              <a:rPr lang="ru-RU" sz="2000" b="1" dirty="0" err="1"/>
              <a:t>червоним</a:t>
            </a:r>
            <a:r>
              <a:rPr lang="ru-RU" sz="2000" b="1" dirty="0"/>
              <a:t> </a:t>
            </a:r>
            <a:r>
              <a:rPr lang="ru-RU" sz="2000" b="1" dirty="0" err="1"/>
              <a:t>капелюхом</a:t>
            </a:r>
            <a:r>
              <a:rPr lang="ru-RU" sz="2000" b="1" dirty="0"/>
              <a:t> в </a:t>
            </a:r>
            <a:r>
              <a:rPr lang="ru-RU" sz="2000" b="1" dirty="0" err="1"/>
              <a:t>білу</a:t>
            </a:r>
            <a:r>
              <a:rPr lang="ru-RU" sz="2000" b="1" dirty="0"/>
              <a:t> </a:t>
            </a:r>
            <a:r>
              <a:rPr lang="ru-RU" sz="2000" b="1" dirty="0" err="1"/>
              <a:t>цяточку</a:t>
            </a:r>
            <a:r>
              <a:rPr lang="ru-RU" sz="2000" b="1" dirty="0"/>
              <a:t> в </a:t>
            </a:r>
            <a:r>
              <a:rPr lang="ru-RU" sz="2000" b="1" dirty="0" err="1"/>
              <a:t>масовій</a:t>
            </a:r>
            <a:r>
              <a:rPr lang="ru-RU" sz="2000" b="1" dirty="0"/>
              <a:t> </a:t>
            </a:r>
            <a:r>
              <a:rPr lang="ru-RU" sz="2000" b="1" dirty="0" err="1"/>
              <a:t>свідомості</a:t>
            </a:r>
            <a:r>
              <a:rPr lang="ru-RU" sz="2000" b="1" dirty="0"/>
              <a:t> </a:t>
            </a:r>
            <a:r>
              <a:rPr lang="ru-RU" sz="2000" b="1" dirty="0" err="1"/>
              <a:t>представляється</a:t>
            </a:r>
            <a:r>
              <a:rPr lang="ru-RU" sz="2000" b="1" dirty="0"/>
              <a:t> символом </a:t>
            </a:r>
            <a:r>
              <a:rPr lang="ru-RU" sz="2000" b="1" dirty="0" err="1"/>
              <a:t>усіх</a:t>
            </a:r>
            <a:r>
              <a:rPr lang="ru-RU" sz="2000" b="1" dirty="0"/>
              <a:t> </a:t>
            </a:r>
            <a:r>
              <a:rPr lang="ru-RU" sz="2000" b="1" dirty="0" err="1"/>
              <a:t>отруйних</a:t>
            </a:r>
            <a:r>
              <a:rPr lang="ru-RU" sz="2000" b="1" dirty="0"/>
              <a:t> </a:t>
            </a:r>
            <a:r>
              <a:rPr lang="ru-RU" sz="2000" b="1" dirty="0" err="1"/>
              <a:t>грибів</a:t>
            </a:r>
            <a:r>
              <a:rPr lang="ru-RU" sz="2000" b="1" dirty="0"/>
              <a:t>, </a:t>
            </a:r>
            <a:r>
              <a:rPr lang="ru-RU" sz="2000" b="1" dirty="0" err="1"/>
              <a:t>насправді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рід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нараховує</a:t>
            </a:r>
            <a:r>
              <a:rPr lang="ru-RU" sz="2000" b="1" dirty="0"/>
              <a:t> </a:t>
            </a:r>
            <a:r>
              <a:rPr lang="ru-RU" sz="2000" b="1" dirty="0" err="1"/>
              <a:t>більше</a:t>
            </a:r>
            <a:r>
              <a:rPr lang="ru-RU" sz="2000" b="1" dirty="0"/>
              <a:t> 600 </a:t>
            </a:r>
            <a:r>
              <a:rPr lang="ru-RU" sz="2000" b="1" dirty="0" err="1"/>
              <a:t>видів</a:t>
            </a:r>
            <a:endParaRPr lang="uk-UA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844211" cy="287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4456" y="27089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Чим небезпечний: </a:t>
            </a:r>
            <a:r>
              <a:rPr lang="uk-UA" sz="2400" b="1" dirty="0"/>
              <a:t>Отруєння мухомором </a:t>
            </a:r>
            <a:r>
              <a:rPr lang="uk-UA" sz="2400" b="1" dirty="0" err="1"/>
              <a:t>пантерним</a:t>
            </a:r>
            <a:r>
              <a:rPr lang="uk-UA" sz="2400" b="1" dirty="0"/>
              <a:t>, як і червоним, викликає спочатку напади гніву з бажанням руйнувати. Потім слідують візуальні та слухові галюцинації. У разі тяжкого отруєння настає втрата свідомості, летаргія, втрата пам'яті, у важких випадках - кома і смерть.</a:t>
            </a:r>
          </a:p>
        </p:txBody>
      </p:sp>
    </p:spTree>
    <p:extLst>
      <p:ext uri="{BB962C8B-B14F-4D97-AF65-F5344CB8AC3E}">
        <p14:creationId xmlns:p14="http://schemas.microsoft.com/office/powerpoint/2010/main" val="149042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6600"/>
                </a:solidFill>
              </a:rPr>
              <a:t>Сатанинський гриб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3136" y="1259175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Великих розмірів сягає наприкінці літа, його округлий, </a:t>
            </a:r>
            <a:r>
              <a:rPr lang="uk-UA" sz="2000" b="1" dirty="0" err="1"/>
              <a:t>подушковидний</a:t>
            </a:r>
            <a:r>
              <a:rPr lang="uk-UA" sz="2000" b="1" dirty="0"/>
              <a:t> капелюшок виростає до 30 см, а масивна ніжка може мати 15 см у висоту і 10 завширшки. Зрілі представники мають більш розпростерту форму. Шкірочка на капелюшку оксамитова, іноді гладка на дотик, суха. Колір варіюється від білого до брудно-сірого та оливкового. М'якоть на розрізі трохи синіє, іноді червоніє.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88432" cy="292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2112" y="35910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Чим небезпечний: </a:t>
            </a:r>
            <a:r>
              <a:rPr lang="uk-UA" sz="2400" b="1" dirty="0"/>
              <a:t>Цей гриб має високу токсичність, яка зберігається навіть після тривалого варіння. Відомо, що навіть один грам гриба викликає важке отруєння</a:t>
            </a:r>
          </a:p>
        </p:txBody>
      </p:sp>
    </p:spTree>
    <p:extLst>
      <p:ext uri="{BB962C8B-B14F-4D97-AF65-F5344CB8AC3E}">
        <p14:creationId xmlns:p14="http://schemas.microsoft.com/office/powerpoint/2010/main" val="240227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err="1" smtClean="0">
                <a:solidFill>
                  <a:srgbClr val="FF6600"/>
                </a:solidFill>
              </a:rPr>
              <a:t>Іноцибе</a:t>
            </a:r>
            <a:r>
              <a:rPr lang="uk-UA" sz="5400" dirty="0" smtClean="0">
                <a:solidFill>
                  <a:srgbClr val="FF6600"/>
                </a:solidFill>
              </a:rPr>
              <a:t> (</a:t>
            </a:r>
            <a:r>
              <a:rPr lang="uk-UA" sz="5400" dirty="0" err="1" smtClean="0">
                <a:solidFill>
                  <a:srgbClr val="FF6600"/>
                </a:solidFill>
              </a:rPr>
              <a:t>плютка</a:t>
            </a:r>
            <a:r>
              <a:rPr lang="uk-UA" sz="5400" dirty="0" smtClean="0">
                <a:solidFill>
                  <a:srgbClr val="FF6600"/>
                </a:solidFill>
              </a:rPr>
              <a:t>)</a:t>
            </a:r>
            <a:endParaRPr lang="uk-UA" sz="5400" dirty="0">
              <a:solidFill>
                <a:srgbClr val="FF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</a:t>
            </a:r>
            <a:r>
              <a:rPr lang="uk-UA" sz="2000" b="1" dirty="0" smtClean="0">
                <a:solidFill>
                  <a:srgbClr val="00B0F0"/>
                </a:solidFill>
              </a:rPr>
              <a:t>: </a:t>
            </a:r>
            <a:r>
              <a:rPr lang="uk-UA" sz="2000" b="1" dirty="0" smtClean="0"/>
              <a:t>Цей гриб відрізняється неприємним запахом, біла м'якоть не змінює колір на зрізі. Висота - 5 см, ніжка тонка. </a:t>
            </a:r>
            <a:r>
              <a:rPr lang="uk-UA" sz="2000" b="1" dirty="0" err="1" smtClean="0"/>
              <a:t>Конусовидний</a:t>
            </a:r>
            <a:r>
              <a:rPr lang="uk-UA" sz="2000" b="1" dirty="0" smtClean="0"/>
              <a:t> капелюх досягає п'яти сантиметрів у діаметрі</a:t>
            </a:r>
            <a:endParaRPr lang="uk-UA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24433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Чим небезпечний: </a:t>
            </a:r>
            <a:r>
              <a:rPr lang="uk-UA" sz="2400" dirty="0"/>
              <a:t>Дуже небезпечний отруйний </a:t>
            </a:r>
            <a:r>
              <a:rPr lang="uk-UA" sz="2400" dirty="0" smtClean="0"/>
              <a:t>гриб, який викликає в людини важке отруєння </a:t>
            </a:r>
            <a:endParaRPr lang="uk-UA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2" y="3096506"/>
            <a:ext cx="3612444" cy="270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2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Отруйні </a:t>
            </a:r>
            <a:r>
              <a:rPr lang="uk-UA" sz="5400" dirty="0" smtClean="0">
                <a:solidFill>
                  <a:srgbClr val="FFFF00"/>
                </a:solidFill>
              </a:rPr>
              <a:t>тварини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64502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Багато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отруйні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небезпечними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убезпечити</a:t>
            </a:r>
            <a:r>
              <a:rPr lang="ru-RU" sz="2400" b="1" dirty="0" smtClean="0"/>
              <a:t> себе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отруйних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потрібно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уникати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зустрічей</a:t>
            </a:r>
            <a:r>
              <a:rPr lang="ru-RU" sz="2400" b="1" dirty="0" smtClean="0"/>
              <a:t> з ними, а </a:t>
            </a:r>
            <a:r>
              <a:rPr lang="ru-RU" sz="2400" b="1" dirty="0" err="1" smtClean="0"/>
              <a:t>увипатку</a:t>
            </a:r>
            <a:r>
              <a:rPr lang="ru-RU" sz="2400" b="1" dirty="0" smtClean="0"/>
              <a:t> контакту </a:t>
            </a:r>
            <a:r>
              <a:rPr lang="ru-RU" sz="2400" b="1" dirty="0" err="1" smtClean="0"/>
              <a:t>негайно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звернутися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медичною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допомогою</a:t>
            </a:r>
            <a:r>
              <a:rPr lang="ru-RU" sz="2400" b="1" dirty="0" smtClean="0"/>
              <a:t>.</a:t>
            </a:r>
            <a:endParaRPr lang="uk-UA" sz="2400" b="1" dirty="0"/>
          </a:p>
        </p:txBody>
      </p:sp>
      <p:sp>
        <p:nvSpPr>
          <p:cNvPr id="4" name="AutoShape 2" descr="ÐÐ°ÑÑÐ¸Ð½ÐºÐ¸ Ð¿Ð¾ Ð·Ð°Ð¿ÑÐ¾ÑÑ ÐÑÑÑÐ¹Ð½Ñ ÑÐ²Ð°ÑÐ¸Ð½Ð¸ Ð£ÐºÑÐ°Ñ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25305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4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/>
              <a:t>Гадюка </a:t>
            </a:r>
            <a:r>
              <a:rPr lang="uk-UA" sz="5400" dirty="0" smtClean="0"/>
              <a:t>звичайна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/>
              <a:t>невеликі</a:t>
            </a:r>
            <a:r>
              <a:rPr lang="ru-RU" sz="2000" b="1" dirty="0"/>
              <a:t> </a:t>
            </a:r>
            <a:r>
              <a:rPr lang="ru-RU" sz="2000" b="1" dirty="0" err="1"/>
              <a:t>змії</a:t>
            </a:r>
            <a:r>
              <a:rPr lang="ru-RU" sz="2000" b="1" dirty="0"/>
              <a:t> – максимум 60-70 см, а </a:t>
            </a:r>
            <a:r>
              <a:rPr lang="ru-RU" sz="2000" b="1" dirty="0" err="1"/>
              <a:t>зазвичай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довжина</a:t>
            </a:r>
            <a:r>
              <a:rPr lang="ru-RU" sz="2000" b="1" dirty="0"/>
              <a:t> </a:t>
            </a:r>
            <a:r>
              <a:rPr lang="ru-RU" sz="2000" b="1" dirty="0" err="1"/>
              <a:t>варіює</a:t>
            </a:r>
            <a:r>
              <a:rPr lang="ru-RU" sz="2000" b="1" dirty="0"/>
              <a:t> в межах 30-50 см. </a:t>
            </a:r>
            <a:r>
              <a:rPr lang="ru-RU" sz="2000" b="1" dirty="0" err="1"/>
              <a:t>Передня</a:t>
            </a:r>
            <a:r>
              <a:rPr lang="ru-RU" sz="2000" b="1" dirty="0"/>
              <a:t> </a:t>
            </a:r>
            <a:r>
              <a:rPr lang="ru-RU" sz="2000" b="1" dirty="0" err="1"/>
              <a:t>частина</a:t>
            </a:r>
            <a:r>
              <a:rPr lang="ru-RU" sz="2000" b="1" dirty="0"/>
              <a:t> </a:t>
            </a:r>
            <a:r>
              <a:rPr lang="ru-RU" sz="2000" b="1" dirty="0" err="1"/>
              <a:t>голови</a:t>
            </a:r>
            <a:r>
              <a:rPr lang="ru-RU" sz="2000" b="1" dirty="0"/>
              <a:t> </a:t>
            </a:r>
            <a:r>
              <a:rPr lang="ru-RU" sz="2000" b="1" dirty="0" err="1"/>
              <a:t>заокруглена</a:t>
            </a:r>
            <a:r>
              <a:rPr lang="ru-RU" sz="2000" b="1" dirty="0"/>
              <a:t>. </a:t>
            </a:r>
            <a:r>
              <a:rPr lang="ru-RU" sz="2000" b="1" dirty="0" err="1"/>
              <a:t>Забарвлення</a:t>
            </a:r>
            <a:r>
              <a:rPr lang="ru-RU" sz="2000" b="1" dirty="0"/>
              <a:t> є </a:t>
            </a:r>
            <a:r>
              <a:rPr lang="ru-RU" sz="2000" b="1" dirty="0" err="1"/>
              <a:t>надзвичайно</a:t>
            </a:r>
            <a:r>
              <a:rPr lang="ru-RU" sz="2000" b="1" dirty="0"/>
              <a:t> </a:t>
            </a:r>
            <a:r>
              <a:rPr lang="ru-RU" sz="2000" b="1" dirty="0" err="1"/>
              <a:t>мінливим</a:t>
            </a:r>
            <a:r>
              <a:rPr lang="ru-RU" sz="2000" b="1" dirty="0"/>
              <a:t> –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світло-сірого</a:t>
            </a:r>
            <a:r>
              <a:rPr lang="ru-RU" sz="2000" b="1" dirty="0"/>
              <a:t> і </a:t>
            </a:r>
            <a:r>
              <a:rPr lang="ru-RU" sz="2000" b="1" dirty="0" err="1"/>
              <a:t>блакитного</a:t>
            </a:r>
            <a:r>
              <a:rPr lang="ru-RU" sz="2000" b="1" dirty="0"/>
              <a:t>, до </a:t>
            </a:r>
            <a:r>
              <a:rPr lang="ru-RU" sz="2000" b="1" dirty="0" err="1"/>
              <a:t>мідно-червоного</a:t>
            </a:r>
            <a:r>
              <a:rPr lang="ru-RU" sz="2000" b="1" dirty="0"/>
              <a:t> та </a:t>
            </a:r>
            <a:r>
              <a:rPr lang="ru-RU" sz="2000" b="1" dirty="0" err="1"/>
              <a:t>чорного</a:t>
            </a:r>
            <a:r>
              <a:rPr lang="ru-RU" sz="2000" b="1" dirty="0"/>
              <a:t> з темним </a:t>
            </a:r>
            <a:r>
              <a:rPr lang="ru-RU" sz="2000" b="1" dirty="0" err="1"/>
              <a:t>ромбічним</a:t>
            </a:r>
            <a:r>
              <a:rPr lang="ru-RU" sz="2000" b="1" dirty="0"/>
              <a:t> </a:t>
            </a:r>
            <a:r>
              <a:rPr lang="ru-RU" sz="2000" b="1" dirty="0" err="1"/>
              <a:t>малюнком</a:t>
            </a:r>
            <a:r>
              <a:rPr lang="ru-RU" sz="2000" b="1" dirty="0"/>
              <a:t> на </a:t>
            </a:r>
            <a:r>
              <a:rPr lang="ru-RU" sz="2000" b="1" dirty="0" err="1"/>
              <a:t>спині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b="1" dirty="0" err="1" smtClean="0">
                <a:solidFill>
                  <a:srgbClr val="92D050"/>
                </a:solidFill>
              </a:rPr>
              <a:t>Місця</a:t>
            </a:r>
            <a:r>
              <a:rPr lang="ru-RU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проживання</a:t>
            </a:r>
            <a:r>
              <a:rPr lang="ru-RU" sz="2000" b="1" dirty="0" smtClean="0">
                <a:solidFill>
                  <a:srgbClr val="92D050"/>
                </a:solidFill>
              </a:rPr>
              <a:t>:</a:t>
            </a:r>
            <a:r>
              <a:rPr lang="uk-UA" sz="2000" b="1" dirty="0"/>
              <a:t> добре прогріті узлісся, лісові галявини, лісосмуги, порослі чагарником яри і балки, степові схили з чагарниками тощо</a:t>
            </a:r>
            <a:endParaRPr lang="uk-UA" sz="2000" b="1" dirty="0">
              <a:solidFill>
                <a:srgbClr val="92D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" y="3933056"/>
            <a:ext cx="35964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75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Гадюка </a:t>
            </a:r>
            <a:r>
              <a:rPr lang="uk-UA" sz="5400" dirty="0" smtClean="0"/>
              <a:t>степова</a:t>
            </a:r>
            <a:endParaRPr lang="uk-UA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 smtClean="0"/>
              <a:t>Вид знаходиться під охороною Бернської конвенції, ратифікованої Україною. За розмірами майже така ж як і Гадюка звичайна – 60-65 см. </a:t>
            </a:r>
            <a:r>
              <a:rPr lang="ru-RU" sz="2000" b="1" dirty="0" err="1" smtClean="0"/>
              <a:t>Забарвлена</a:t>
            </a:r>
            <a:r>
              <a:rPr lang="ru-RU" sz="2000" b="1" dirty="0" smtClean="0"/>
              <a:t> Гадюка </a:t>
            </a:r>
            <a:r>
              <a:rPr lang="ru-RU" sz="2000" b="1" dirty="0" err="1" smtClean="0"/>
              <a:t>степова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бурі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відтінки</a:t>
            </a:r>
            <a:r>
              <a:rPr lang="ru-RU" sz="2000" b="1" dirty="0" smtClean="0"/>
              <a:t> з темним </a:t>
            </a:r>
            <a:r>
              <a:rPr lang="ru-RU" sz="2000" b="1" dirty="0" err="1" smtClean="0"/>
              <a:t>ромбічним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малюнком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спині</a:t>
            </a:r>
            <a:r>
              <a:rPr lang="ru-RU" sz="2000" b="1" dirty="0" smtClean="0"/>
              <a:t>.</a:t>
            </a:r>
            <a:r>
              <a:rPr lang="uk-UA" sz="2000" b="1" dirty="0" smtClean="0"/>
              <a:t>                                                                                                                                       </a:t>
            </a:r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проживання</a:t>
            </a:r>
            <a:r>
              <a:rPr lang="ru-RU" b="1" dirty="0">
                <a:solidFill>
                  <a:srgbClr val="92D050"/>
                </a:solidFill>
              </a:rPr>
              <a:t>: </a:t>
            </a:r>
            <a:r>
              <a:rPr lang="ru-RU" b="1" dirty="0"/>
              <a:t>у </a:t>
            </a:r>
            <a:r>
              <a:rPr lang="ru-RU" b="1" dirty="0" err="1"/>
              <a:t>вкритих</a:t>
            </a:r>
            <a:r>
              <a:rPr lang="ru-RU" b="1" dirty="0"/>
              <a:t> </a:t>
            </a:r>
            <a:r>
              <a:rPr lang="ru-RU" b="1" dirty="0" err="1"/>
              <a:t>чагарником</a:t>
            </a:r>
            <a:r>
              <a:rPr lang="ru-RU" b="1" dirty="0"/>
              <a:t> </a:t>
            </a:r>
            <a:r>
              <a:rPr lang="ru-RU" b="1" dirty="0" err="1"/>
              <a:t>степових</a:t>
            </a:r>
            <a:r>
              <a:rPr lang="ru-RU" b="1" dirty="0"/>
              <a:t> балках, ярах, </a:t>
            </a:r>
            <a:r>
              <a:rPr lang="ru-RU" b="1" dirty="0" err="1"/>
              <a:t>заплавах</a:t>
            </a:r>
            <a:r>
              <a:rPr lang="ru-RU" b="1" dirty="0"/>
              <a:t> </a:t>
            </a:r>
            <a:r>
              <a:rPr lang="ru-RU" b="1" dirty="0" err="1"/>
              <a:t>річок</a:t>
            </a:r>
            <a:r>
              <a:rPr lang="ru-RU" b="1" dirty="0"/>
              <a:t>, </a:t>
            </a:r>
            <a:r>
              <a:rPr lang="ru-RU" b="1" dirty="0" err="1"/>
              <a:t>лісосмуги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2" y="3501008"/>
            <a:ext cx="40759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2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Каракурт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вигляд: </a:t>
            </a:r>
            <a:r>
              <a:rPr lang="ru-RU" b="1" dirty="0" smtClean="0"/>
              <a:t>Самка </a:t>
            </a:r>
            <a:r>
              <a:rPr lang="ru-RU" b="1" dirty="0" err="1"/>
              <a:t>досягає</a:t>
            </a:r>
            <a:r>
              <a:rPr lang="ru-RU" b="1" dirty="0"/>
              <a:t> 2 см, </a:t>
            </a:r>
            <a:r>
              <a:rPr lang="ru-RU" b="1" dirty="0" err="1"/>
              <a:t>оксамитово-чорного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.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розмноження</a:t>
            </a:r>
            <a:r>
              <a:rPr lang="ru-RU" b="1" dirty="0"/>
              <a:t> у </a:t>
            </a:r>
            <a:r>
              <a:rPr lang="ru-RU" b="1" dirty="0" err="1"/>
              <a:t>неї</a:t>
            </a:r>
            <a:r>
              <a:rPr lang="ru-RU" b="1" dirty="0"/>
              <a:t> на </a:t>
            </a:r>
            <a:r>
              <a:rPr lang="ru-RU" b="1" dirty="0" err="1"/>
              <a:t>черевці</a:t>
            </a:r>
            <a:r>
              <a:rPr lang="ru-RU" b="1" dirty="0"/>
              <a:t> </a:t>
            </a:r>
            <a:r>
              <a:rPr lang="ru-RU" b="1" dirty="0" err="1"/>
              <a:t>з’являються</a:t>
            </a:r>
            <a:r>
              <a:rPr lang="ru-RU" b="1" dirty="0"/>
              <a:t> </a:t>
            </a:r>
            <a:r>
              <a:rPr lang="ru-RU" b="1" dirty="0" err="1"/>
              <a:t>червоні</a:t>
            </a:r>
            <a:r>
              <a:rPr lang="ru-RU" b="1" dirty="0"/>
              <a:t> </a:t>
            </a:r>
            <a:r>
              <a:rPr lang="ru-RU" b="1" dirty="0" err="1"/>
              <a:t>цяточки</a:t>
            </a:r>
            <a:r>
              <a:rPr lang="ru-RU" b="1" dirty="0"/>
              <a:t>. </a:t>
            </a:r>
            <a:r>
              <a:rPr lang="ru-RU" b="1" dirty="0" err="1"/>
              <a:t>Самці</a:t>
            </a:r>
            <a:r>
              <a:rPr lang="ru-RU" b="1" dirty="0"/>
              <a:t> </a:t>
            </a:r>
            <a:r>
              <a:rPr lang="ru-RU" b="1" dirty="0" err="1"/>
              <a:t>менші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самок.</a:t>
            </a:r>
            <a:r>
              <a:rPr lang="uk-UA" b="1" dirty="0" smtClean="0"/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>
                <a:solidFill>
                  <a:srgbClr val="92D050"/>
                </a:solidFill>
              </a:rPr>
              <a:t>: </a:t>
            </a:r>
            <a:r>
              <a:rPr lang="ru-RU" b="1" dirty="0" err="1"/>
              <a:t>с</a:t>
            </a:r>
            <a:r>
              <a:rPr lang="ru-RU" b="1" dirty="0" err="1" smtClean="0"/>
              <a:t>еляться</a:t>
            </a:r>
            <a:r>
              <a:rPr lang="ru-RU" b="1" dirty="0" smtClean="0"/>
              <a:t> </a:t>
            </a:r>
            <a:r>
              <a:rPr lang="ru-RU" b="1" dirty="0" err="1"/>
              <a:t>каракурти</a:t>
            </a:r>
            <a:r>
              <a:rPr lang="ru-RU" b="1" dirty="0"/>
              <a:t> у </a:t>
            </a:r>
            <a:r>
              <a:rPr lang="ru-RU" b="1" dirty="0" err="1"/>
              <a:t>місцях</a:t>
            </a:r>
            <a:r>
              <a:rPr lang="ru-RU" b="1" dirty="0"/>
              <a:t>, де </a:t>
            </a:r>
            <a:r>
              <a:rPr lang="ru-RU" b="1" dirty="0" err="1"/>
              <a:t>ростуть</a:t>
            </a:r>
            <a:r>
              <a:rPr lang="ru-RU" b="1" dirty="0"/>
              <a:t> </a:t>
            </a:r>
            <a:r>
              <a:rPr lang="ru-RU" b="1" dirty="0" err="1"/>
              <a:t>бур’яни</a:t>
            </a:r>
            <a:r>
              <a:rPr lang="ru-RU" b="1" dirty="0"/>
              <a:t>, для </a:t>
            </a:r>
            <a:r>
              <a:rPr lang="ru-RU" b="1" dirty="0" err="1"/>
              <a:t>житла</a:t>
            </a:r>
            <a:r>
              <a:rPr lang="ru-RU" b="1" dirty="0"/>
              <a:t> </a:t>
            </a:r>
            <a:r>
              <a:rPr lang="ru-RU" b="1" dirty="0" err="1"/>
              <a:t>плетуть</a:t>
            </a:r>
            <a:r>
              <a:rPr lang="ru-RU" b="1" dirty="0"/>
              <a:t> </a:t>
            </a:r>
            <a:r>
              <a:rPr lang="ru-RU" b="1" dirty="0" err="1"/>
              <a:t>гніздо</a:t>
            </a:r>
            <a:r>
              <a:rPr lang="ru-RU" b="1" dirty="0"/>
              <a:t> з </a:t>
            </a:r>
            <a:r>
              <a:rPr lang="ru-RU" b="1" dirty="0" err="1"/>
              <a:t>павутини</a:t>
            </a:r>
            <a:r>
              <a:rPr lang="ru-RU" b="1" dirty="0"/>
              <a:t>, </a:t>
            </a:r>
            <a:r>
              <a:rPr lang="ru-RU" b="1" dirty="0" err="1"/>
              <a:t>прикріплюючи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до трави. </a:t>
            </a:r>
            <a:endParaRPr lang="uk-UA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57121"/>
            <a:ext cx="3168352" cy="19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772857"/>
            <a:ext cx="3404123" cy="204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128" y="481759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Чим </a:t>
            </a:r>
            <a:r>
              <a:rPr lang="uk-UA" sz="2000" b="1" dirty="0" smtClean="0">
                <a:solidFill>
                  <a:srgbClr val="FF0000"/>
                </a:solidFill>
              </a:rPr>
              <a:t>небезпечний: </a:t>
            </a:r>
            <a:r>
              <a:rPr lang="uk-UA" sz="2000" b="1" dirty="0" smtClean="0"/>
              <a:t>укус </a:t>
            </a:r>
            <a:r>
              <a:rPr lang="uk-UA" sz="2000" b="1" dirty="0"/>
              <a:t>каракурта викликає психічну неврівноваженість у людини, пекучий біль, який через 15-30 хвилин розповсюджується по всьому тілу. У потерпілого виникає біль в області живота, слиновиділення і потовиділення, порушення роботи серця, утруднення дихання</a:t>
            </a:r>
            <a:r>
              <a:rPr lang="uk-UA" sz="2000" b="1" dirty="0" smtClean="0"/>
              <a:t>. </a:t>
            </a:r>
            <a:r>
              <a:rPr lang="ru-RU" sz="2000" b="1" dirty="0"/>
              <a:t>У </a:t>
            </a:r>
            <a:r>
              <a:rPr lang="ru-RU" sz="2000" b="1" dirty="0" err="1"/>
              <a:t>важких</a:t>
            </a:r>
            <a:r>
              <a:rPr lang="ru-RU" sz="2000" b="1" dirty="0"/>
              <a:t> </a:t>
            </a:r>
            <a:r>
              <a:rPr lang="ru-RU" sz="2000" b="1" dirty="0" err="1"/>
              <a:t>випадках</a:t>
            </a:r>
            <a:r>
              <a:rPr lang="ru-RU" sz="2000" b="1" dirty="0"/>
              <a:t> за </a:t>
            </a:r>
            <a:r>
              <a:rPr lang="ru-RU" sz="2000" b="1" dirty="0" err="1"/>
              <a:t>відсутності</a:t>
            </a:r>
            <a:r>
              <a:rPr lang="ru-RU" sz="2000" b="1" dirty="0"/>
              <a:t> </a:t>
            </a:r>
            <a:r>
              <a:rPr lang="ru-RU" sz="2000" b="1" dirty="0" err="1"/>
              <a:t>медичної</a:t>
            </a:r>
            <a:r>
              <a:rPr lang="ru-RU" sz="2000" b="1" dirty="0"/>
              <a:t> </a:t>
            </a:r>
            <a:r>
              <a:rPr lang="ru-RU" sz="2000" b="1" dirty="0" err="1"/>
              <a:t>допомоги</a:t>
            </a:r>
            <a:r>
              <a:rPr lang="ru-RU" sz="2000" b="1" dirty="0"/>
              <a:t> через 1-2 </a:t>
            </a:r>
            <a:r>
              <a:rPr lang="ru-RU" sz="2000" b="1" dirty="0" err="1"/>
              <a:t>дні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укусу каракурта </a:t>
            </a:r>
            <a:r>
              <a:rPr lang="ru-RU" sz="2000" b="1" dirty="0" err="1"/>
              <a:t>може</a:t>
            </a:r>
            <a:r>
              <a:rPr lang="ru-RU" sz="2000" b="1" dirty="0"/>
              <a:t> </a:t>
            </a:r>
            <a:r>
              <a:rPr lang="ru-RU" sz="2000" b="1" dirty="0" err="1"/>
              <a:t>наступити</a:t>
            </a:r>
            <a:r>
              <a:rPr lang="ru-RU" sz="2000" b="1" dirty="0"/>
              <a:t> смерть.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79870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/>
              <a:t>Тарантул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</a:t>
            </a:r>
            <a:r>
              <a:rPr lang="uk-UA" b="1" dirty="0" smtClean="0">
                <a:solidFill>
                  <a:srgbClr val="00B0F0"/>
                </a:solidFill>
              </a:rPr>
              <a:t>вигляд: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/>
              <a:t>великі</a:t>
            </a:r>
            <a:r>
              <a:rPr lang="ru-RU" b="1" dirty="0"/>
              <a:t>, </a:t>
            </a:r>
            <a:r>
              <a:rPr lang="ru-RU" b="1" dirty="0" err="1"/>
              <a:t>рухливі</a:t>
            </a:r>
            <a:r>
              <a:rPr lang="ru-RU" b="1" dirty="0"/>
              <a:t>, </a:t>
            </a:r>
            <a:r>
              <a:rPr lang="ru-RU" b="1" dirty="0" err="1"/>
              <a:t>волохаті</a:t>
            </a:r>
            <a:r>
              <a:rPr lang="ru-RU" b="1" dirty="0"/>
              <a:t> </a:t>
            </a:r>
            <a:r>
              <a:rPr lang="ru-RU" b="1" dirty="0" err="1"/>
              <a:t>павуки</a:t>
            </a:r>
            <a:r>
              <a:rPr lang="ru-RU" b="1" dirty="0"/>
              <a:t>. Доросла самка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довжину</a:t>
            </a:r>
            <a:r>
              <a:rPr lang="ru-RU" b="1" dirty="0"/>
              <a:t> 2-5 см і вагу 5-8 </a:t>
            </a:r>
            <a:r>
              <a:rPr lang="ru-RU" b="1" dirty="0" err="1"/>
              <a:t>грамів</a:t>
            </a:r>
            <a:r>
              <a:rPr lang="ru-RU" b="1" dirty="0"/>
              <a:t>. </a:t>
            </a:r>
            <a:r>
              <a:rPr lang="ru-RU" b="1" dirty="0" err="1"/>
              <a:t>Самець</a:t>
            </a:r>
            <a:r>
              <a:rPr lang="ru-RU" b="1" dirty="0"/>
              <a:t> </a:t>
            </a:r>
            <a:r>
              <a:rPr lang="ru-RU" b="1" dirty="0" err="1"/>
              <a:t>значно</a:t>
            </a:r>
            <a:r>
              <a:rPr lang="ru-RU" b="1" dirty="0"/>
              <a:t> </a:t>
            </a:r>
            <a:r>
              <a:rPr lang="ru-RU" b="1" dirty="0" err="1"/>
              <a:t>менший</a:t>
            </a:r>
            <a:r>
              <a:rPr lang="ru-RU" b="1" dirty="0"/>
              <a:t>. У </a:t>
            </a:r>
            <a:r>
              <a:rPr lang="ru-RU" b="1" dirty="0" err="1"/>
              <a:t>павука</a:t>
            </a:r>
            <a:r>
              <a:rPr lang="ru-RU" b="1" dirty="0"/>
              <a:t> </a:t>
            </a:r>
            <a:r>
              <a:rPr lang="ru-RU" b="1" dirty="0" err="1"/>
              <a:t>коричневе</a:t>
            </a:r>
            <a:r>
              <a:rPr lang="ru-RU" b="1" dirty="0"/>
              <a:t> </a:t>
            </a:r>
            <a:r>
              <a:rPr lang="ru-RU" b="1" dirty="0" err="1"/>
              <a:t>тіло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жовтогарячими</a:t>
            </a:r>
            <a:r>
              <a:rPr lang="ru-RU" b="1" dirty="0"/>
              <a:t> </a:t>
            </a:r>
            <a:r>
              <a:rPr lang="ru-RU" b="1" dirty="0" err="1"/>
              <a:t>плямами</a:t>
            </a:r>
            <a:r>
              <a:rPr lang="ru-RU" b="1" dirty="0"/>
              <a:t> на лапках і на </a:t>
            </a:r>
            <a:r>
              <a:rPr lang="ru-RU" b="1" dirty="0" err="1"/>
              <a:t>черевці</a:t>
            </a:r>
            <a:r>
              <a:rPr lang="ru-RU" b="1" dirty="0"/>
              <a:t>. </a:t>
            </a:r>
            <a:r>
              <a:rPr lang="uk-UA" b="1" dirty="0" smtClean="0">
                <a:solidFill>
                  <a:srgbClr val="00B0F0"/>
                </a:solidFill>
              </a:rPr>
              <a:t>                                                         </a:t>
            </a:r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 smtClean="0">
                <a:solidFill>
                  <a:srgbClr val="92D050"/>
                </a:solidFill>
              </a:rPr>
              <a:t>: </a:t>
            </a:r>
            <a:r>
              <a:rPr lang="ru-RU" b="1" dirty="0" smtClean="0"/>
              <a:t>як </a:t>
            </a:r>
            <a:r>
              <a:rPr lang="ru-RU" b="1" dirty="0"/>
              <a:t>і </a:t>
            </a:r>
            <a:r>
              <a:rPr lang="ru-RU" b="1" dirty="0" err="1"/>
              <a:t>павуки</a:t>
            </a:r>
            <a:r>
              <a:rPr lang="ru-RU" b="1" dirty="0"/>
              <a:t>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, вони не </a:t>
            </a:r>
            <a:r>
              <a:rPr lang="ru-RU" b="1" dirty="0" err="1"/>
              <a:t>плетуть</a:t>
            </a:r>
            <a:r>
              <a:rPr lang="ru-RU" b="1" dirty="0"/>
              <a:t> </a:t>
            </a:r>
            <a:r>
              <a:rPr lang="ru-RU" b="1" dirty="0" err="1"/>
              <a:t>павутини</a:t>
            </a:r>
            <a:r>
              <a:rPr lang="ru-RU" b="1" dirty="0"/>
              <a:t>. </a:t>
            </a:r>
            <a:r>
              <a:rPr lang="ru-RU" b="1" dirty="0" err="1"/>
              <a:t>Натомість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 в </a:t>
            </a:r>
            <a:r>
              <a:rPr lang="ru-RU" b="1" dirty="0" err="1"/>
              <a:t>глибоких</a:t>
            </a:r>
            <a:r>
              <a:rPr lang="ru-RU" b="1" dirty="0"/>
              <a:t> </a:t>
            </a:r>
            <a:r>
              <a:rPr lang="ru-RU" b="1" dirty="0" smtClean="0"/>
              <a:t>норах у </a:t>
            </a:r>
            <a:r>
              <a:rPr lang="ru-RU" b="1" dirty="0"/>
              <a:t>грунті. </a:t>
            </a:r>
            <a:r>
              <a:rPr lang="ru-RU" b="1" dirty="0" err="1"/>
              <a:t>Взимку</a:t>
            </a:r>
            <a:r>
              <a:rPr lang="ru-RU" b="1" dirty="0"/>
              <a:t> вони </a:t>
            </a:r>
            <a:r>
              <a:rPr lang="ru-RU" b="1" dirty="0" err="1"/>
              <a:t>закриваються</a:t>
            </a:r>
            <a:r>
              <a:rPr lang="ru-RU" b="1" dirty="0"/>
              <a:t> в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домівках</a:t>
            </a:r>
            <a:r>
              <a:rPr lang="ru-RU" b="1" dirty="0"/>
              <a:t>, </a:t>
            </a:r>
            <a:r>
              <a:rPr lang="ru-RU" b="1" dirty="0" err="1"/>
              <a:t>відгороджуючись</a:t>
            </a:r>
            <a:r>
              <a:rPr lang="ru-RU" b="1" dirty="0"/>
              <a:t> валиком </a:t>
            </a:r>
            <a:r>
              <a:rPr lang="ru-RU" b="1" dirty="0" err="1"/>
              <a:t>із</a:t>
            </a:r>
            <a:r>
              <a:rPr lang="ru-RU" b="1" dirty="0"/>
              <a:t> трави, </a:t>
            </a:r>
            <a:r>
              <a:rPr lang="ru-RU" b="1" dirty="0" err="1"/>
              <a:t>переплетеної</a:t>
            </a:r>
            <a:r>
              <a:rPr lang="ru-RU" b="1" dirty="0"/>
              <a:t> </a:t>
            </a:r>
            <a:r>
              <a:rPr lang="ru-RU" b="1" dirty="0" err="1"/>
              <a:t>павутиною</a:t>
            </a:r>
            <a:r>
              <a:rPr lang="ru-RU" b="1" dirty="0"/>
              <a:t>, і </a:t>
            </a:r>
            <a:r>
              <a:rPr lang="ru-RU" b="1" dirty="0" err="1"/>
              <a:t>сплять</a:t>
            </a:r>
            <a:r>
              <a:rPr lang="ru-RU" b="1" dirty="0"/>
              <a:t> там до </a:t>
            </a:r>
            <a:r>
              <a:rPr lang="ru-RU" b="1" dirty="0" err="1"/>
              <a:t>весни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71790"/>
            <a:ext cx="3291342" cy="19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6206"/>
            <a:ext cx="3326891" cy="199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25637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Чим небезпечний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dirty="0"/>
              <a:t>п</a:t>
            </a:r>
            <a:r>
              <a:rPr lang="uk-UA" dirty="0" smtClean="0"/>
              <a:t>ри </a:t>
            </a:r>
            <a:r>
              <a:rPr lang="uk-UA" dirty="0"/>
              <a:t>укусі виникає сильний біль, який зберігається протягом доби, згодом почервоніння шкіри та набряк. Загальні прояви відсутні або виражені слабко. При підвищеній чутливості до отрути можуть бути запаморочення, слабкість, втрата свідомості.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406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53643"/>
            <a:ext cx="19510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://tvoemisto.tv/media/gallery/full/f/i/five_abc37.jpg?timestamp=14662579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73" y="1314298"/>
            <a:ext cx="1230630" cy="123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1" y="5353643"/>
            <a:ext cx="1469086" cy="124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72" y="1201745"/>
            <a:ext cx="1573190" cy="139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5" y="1268760"/>
            <a:ext cx="1771345" cy="13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40" y="1232297"/>
            <a:ext cx="1916370" cy="13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FF00"/>
                </a:solidFill>
              </a:rPr>
              <a:t>Отруйні рослини</a:t>
            </a:r>
            <a:endParaRPr lang="uk-UA" sz="5400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http://ridna.ua/wp-content/uploads/wp-post-thumbnail/XuOJGi.jpg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23" y="5401431"/>
            <a:ext cx="1834125" cy="12421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60336" y="242088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Природа нашої місцевості багата </a:t>
            </a:r>
            <a:r>
              <a:rPr lang="uk-UA" sz="2800" b="1" dirty="0"/>
              <a:t>на різноманітні рослини. Серед них зустрічаються дуже небезпечні для здоров’я. Щоб запобігти отруєнню, ніколи не їжте та навіть не куштуйте дикорослих ягід, плодів, кореневищ, якщо не впевнені, що вони їстівні.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53642"/>
            <a:ext cx="1594301" cy="1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2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Бджола 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вигляд: </a:t>
            </a:r>
            <a:r>
              <a:rPr lang="ru-RU" b="1" dirty="0" err="1"/>
              <a:t>тіло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округле</a:t>
            </a:r>
            <a:r>
              <a:rPr lang="ru-RU" b="1" dirty="0"/>
              <a:t>, </a:t>
            </a:r>
            <a:r>
              <a:rPr lang="ru-RU" b="1" dirty="0" err="1"/>
              <a:t>вкрите</a:t>
            </a:r>
            <a:r>
              <a:rPr lang="ru-RU" b="1" dirty="0"/>
              <a:t> </a:t>
            </a:r>
            <a:r>
              <a:rPr lang="ru-RU" b="1" dirty="0" smtClean="0"/>
              <a:t>ворсинками,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/>
              <a:t>жовто-чорні</a:t>
            </a:r>
            <a:r>
              <a:rPr lang="ru-RU" b="1" dirty="0"/>
              <a:t> </a:t>
            </a:r>
            <a:r>
              <a:rPr lang="ru-RU" b="1" dirty="0" err="1"/>
              <a:t>смужки</a:t>
            </a:r>
            <a:r>
              <a:rPr lang="ru-RU" b="1" dirty="0"/>
              <a:t> на </a:t>
            </a:r>
            <a:r>
              <a:rPr lang="ru-RU" b="1" dirty="0" err="1"/>
              <a:t>тілі</a:t>
            </a:r>
            <a:r>
              <a:rPr lang="ru-RU" b="1" dirty="0"/>
              <a:t>, </a:t>
            </a:r>
            <a:r>
              <a:rPr lang="ru-RU" b="1" dirty="0" err="1"/>
              <a:t>приглушеної</a:t>
            </a:r>
            <a:r>
              <a:rPr lang="ru-RU" b="1" dirty="0"/>
              <a:t> </a:t>
            </a:r>
            <a:r>
              <a:rPr lang="ru-RU" b="1" dirty="0" err="1"/>
              <a:t>забарвлення</a:t>
            </a:r>
            <a:r>
              <a:rPr lang="ru-RU" b="1" dirty="0"/>
              <a:t> . </a:t>
            </a:r>
            <a:r>
              <a:rPr lang="ru-RU" b="1" dirty="0" err="1"/>
              <a:t>Захистом</a:t>
            </a:r>
            <a:r>
              <a:rPr lang="ru-RU" b="1" dirty="0"/>
              <a:t> у </a:t>
            </a:r>
            <a:r>
              <a:rPr lang="ru-RU" b="1" dirty="0" err="1"/>
              <a:t>бджоли</a:t>
            </a:r>
            <a:r>
              <a:rPr lang="ru-RU" b="1" dirty="0"/>
              <a:t> є жало. Але, 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вжаливши</a:t>
            </a:r>
            <a:r>
              <a:rPr lang="ru-RU" b="1" dirty="0"/>
              <a:t> </a:t>
            </a:r>
            <a:r>
              <a:rPr lang="ru-RU" b="1" dirty="0" err="1"/>
              <a:t>людину</a:t>
            </a:r>
            <a:r>
              <a:rPr lang="ru-RU" b="1" dirty="0"/>
              <a:t>, </a:t>
            </a:r>
            <a:r>
              <a:rPr lang="ru-RU" b="1" dirty="0" err="1"/>
              <a:t>бджола</a:t>
            </a:r>
            <a:r>
              <a:rPr lang="ru-RU" b="1" dirty="0"/>
              <a:t> </a:t>
            </a:r>
            <a:r>
              <a:rPr lang="ru-RU" b="1" dirty="0" err="1"/>
              <a:t>відразу</a:t>
            </a:r>
            <a:r>
              <a:rPr lang="ru-RU" b="1" dirty="0"/>
              <a:t> ж </a:t>
            </a:r>
            <a:r>
              <a:rPr lang="ru-RU" b="1" dirty="0" err="1"/>
              <a:t>гине</a:t>
            </a:r>
            <a:r>
              <a:rPr lang="ru-RU" b="1" dirty="0"/>
              <a:t>.                                                   </a:t>
            </a:r>
            <a:r>
              <a:rPr lang="ru-RU" b="1" dirty="0" smtClean="0"/>
              <a:t>                                    </a:t>
            </a:r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 smtClean="0">
                <a:solidFill>
                  <a:srgbClr val="92D050"/>
                </a:solidFill>
              </a:rPr>
              <a:t>: </a:t>
            </a:r>
            <a:r>
              <a:rPr lang="ru-RU" b="1" dirty="0" err="1"/>
              <a:t>д</a:t>
            </a:r>
            <a:r>
              <a:rPr lang="ru-RU" b="1" dirty="0" err="1" smtClean="0"/>
              <a:t>икі</a:t>
            </a:r>
            <a:r>
              <a:rPr lang="ru-RU" b="1" dirty="0" smtClean="0"/>
              <a:t> </a:t>
            </a:r>
            <a:r>
              <a:rPr lang="ru-RU" b="1" dirty="0" err="1"/>
              <a:t>бджоли</a:t>
            </a:r>
            <a:r>
              <a:rPr lang="ru-RU" b="1" dirty="0"/>
              <a:t> </a:t>
            </a:r>
            <a:r>
              <a:rPr lang="ru-RU" b="1" dirty="0" err="1"/>
              <a:t>влаштовують</a:t>
            </a:r>
            <a:r>
              <a:rPr lang="ru-RU" b="1" dirty="0"/>
              <a:t> </a:t>
            </a:r>
            <a:r>
              <a:rPr lang="ru-RU" b="1" dirty="0" err="1"/>
              <a:t>гнізда</a:t>
            </a:r>
            <a:r>
              <a:rPr lang="ru-RU" b="1" dirty="0"/>
              <a:t> в дуплах дерев, </a:t>
            </a:r>
            <a:r>
              <a:rPr lang="ru-RU" b="1" dirty="0" err="1"/>
              <a:t>біля</a:t>
            </a:r>
            <a:r>
              <a:rPr lang="ru-RU" b="1" dirty="0"/>
              <a:t> </a:t>
            </a:r>
            <a:r>
              <a:rPr lang="ru-RU" b="1" dirty="0" err="1"/>
              <a:t>входів</a:t>
            </a:r>
            <a:r>
              <a:rPr lang="ru-RU" b="1" dirty="0"/>
              <a:t> у </a:t>
            </a:r>
            <a:r>
              <a:rPr lang="ru-RU" b="1" dirty="0" err="1"/>
              <a:t>печери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скельними</a:t>
            </a:r>
            <a:r>
              <a:rPr lang="ru-RU" b="1" dirty="0"/>
              <a:t> </a:t>
            </a:r>
            <a:r>
              <a:rPr lang="ru-RU" b="1" dirty="0" err="1"/>
              <a:t>виступами</a:t>
            </a:r>
            <a:r>
              <a:rPr lang="ru-RU" b="1" dirty="0"/>
              <a:t>. </a:t>
            </a:r>
            <a:r>
              <a:rPr lang="ru-RU" b="1" dirty="0" err="1"/>
              <a:t>Домашні</a:t>
            </a:r>
            <a:r>
              <a:rPr lang="ru-RU" b="1" dirty="0"/>
              <a:t> </a:t>
            </a:r>
            <a:r>
              <a:rPr lang="ru-RU" b="1" dirty="0" err="1"/>
              <a:t>бджоли</a:t>
            </a:r>
            <a:r>
              <a:rPr lang="ru-RU" b="1" dirty="0"/>
              <a:t> </a:t>
            </a:r>
            <a:r>
              <a:rPr lang="ru-RU" b="1" dirty="0" err="1"/>
              <a:t>живуть</a:t>
            </a:r>
            <a:r>
              <a:rPr lang="ru-RU" b="1" dirty="0"/>
              <a:t> у </a:t>
            </a:r>
            <a:r>
              <a:rPr lang="ru-RU" b="1" dirty="0" err="1"/>
              <a:t>вуликах</a:t>
            </a:r>
            <a:r>
              <a:rPr lang="ru-RU" b="1" dirty="0"/>
              <a:t>.</a:t>
            </a:r>
            <a:endParaRPr lang="uk-UA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3816424" cy="2232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Чим небезпечний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smtClean="0"/>
              <a:t>укус </a:t>
            </a:r>
            <a:r>
              <a:rPr lang="uk-UA" b="1" dirty="0"/>
              <a:t>бджоли </a:t>
            </a:r>
            <a:r>
              <a:rPr lang="uk-UA" b="1" dirty="0" smtClean="0"/>
              <a:t>болючий, </a:t>
            </a:r>
            <a:r>
              <a:rPr lang="ru-RU" b="1" dirty="0" err="1" smtClean="0"/>
              <a:t>виникають</a:t>
            </a:r>
            <a:r>
              <a:rPr lang="ru-RU" b="1" dirty="0" smtClean="0"/>
              <a:t> </a:t>
            </a:r>
            <a:r>
              <a:rPr lang="ru-RU" b="1" dirty="0" err="1"/>
              <a:t>набряки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при </a:t>
            </a:r>
            <a:r>
              <a:rPr lang="ru-RU" b="1" dirty="0" err="1"/>
              <a:t>ураженні</a:t>
            </a:r>
            <a:r>
              <a:rPr lang="ru-RU" b="1" dirty="0"/>
              <a:t> </a:t>
            </a:r>
            <a:r>
              <a:rPr lang="ru-RU" b="1" dirty="0" err="1"/>
              <a:t>слизових</a:t>
            </a:r>
            <a:r>
              <a:rPr lang="ru-RU" b="1" dirty="0"/>
              <a:t> </a:t>
            </a:r>
            <a:r>
              <a:rPr lang="ru-RU" b="1" dirty="0" err="1"/>
              <a:t>оболонок</a:t>
            </a:r>
            <a:r>
              <a:rPr lang="ru-RU" b="1" dirty="0"/>
              <a:t> </a:t>
            </a:r>
            <a:r>
              <a:rPr lang="ru-RU" b="1" dirty="0" err="1"/>
              <a:t>ротової</a:t>
            </a:r>
            <a:r>
              <a:rPr lang="ru-RU" b="1" dirty="0"/>
              <a:t> </a:t>
            </a:r>
            <a:r>
              <a:rPr lang="ru-RU" b="1" dirty="0" err="1"/>
              <a:t>порожнини</a:t>
            </a:r>
            <a:r>
              <a:rPr lang="ru-RU" b="1" dirty="0"/>
              <a:t> та </a:t>
            </a:r>
            <a:r>
              <a:rPr lang="ru-RU" b="1" dirty="0" err="1"/>
              <a:t>дихальних</a:t>
            </a:r>
            <a:r>
              <a:rPr lang="ru-RU" b="1" dirty="0"/>
              <a:t> </a:t>
            </a:r>
            <a:r>
              <a:rPr lang="ru-RU" b="1" dirty="0" err="1"/>
              <a:t>шляхів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привести до </a:t>
            </a:r>
            <a:r>
              <a:rPr lang="ru-RU" b="1" dirty="0" err="1" smtClean="0"/>
              <a:t>задухи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912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Джміль 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вигляд: </a:t>
            </a:r>
            <a:r>
              <a:rPr lang="ru-RU" b="1" dirty="0" err="1" smtClean="0"/>
              <a:t>близькі</a:t>
            </a:r>
            <a:r>
              <a:rPr lang="ru-RU" b="1" dirty="0" smtClean="0"/>
              <a:t> </a:t>
            </a:r>
            <a:r>
              <a:rPr lang="ru-RU" b="1" dirty="0" err="1"/>
              <a:t>родичі</a:t>
            </a:r>
            <a:r>
              <a:rPr lang="ru-RU" b="1" dirty="0"/>
              <a:t> </a:t>
            </a:r>
            <a:r>
              <a:rPr lang="ru-RU" b="1" dirty="0" err="1"/>
              <a:t>бджіл</a:t>
            </a:r>
            <a:r>
              <a:rPr lang="ru-RU" b="1" dirty="0"/>
              <a:t> і </a:t>
            </a:r>
            <a:r>
              <a:rPr lang="ru-RU" b="1" dirty="0" err="1"/>
              <a:t>відрізняються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них перш за все величиною і </a:t>
            </a:r>
            <a:r>
              <a:rPr lang="ru-RU" b="1" dirty="0" err="1"/>
              <a:t>густими</a:t>
            </a:r>
            <a:r>
              <a:rPr lang="ru-RU" b="1" dirty="0"/>
              <a:t> </a:t>
            </a:r>
            <a:r>
              <a:rPr lang="ru-RU" b="1" dirty="0" err="1"/>
              <a:t>довгими</a:t>
            </a:r>
            <a:r>
              <a:rPr lang="ru-RU" b="1" dirty="0"/>
              <a:t> волосками,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покривають</a:t>
            </a:r>
            <a:r>
              <a:rPr lang="ru-RU" b="1" dirty="0"/>
              <a:t> </a:t>
            </a:r>
            <a:r>
              <a:rPr lang="ru-RU" b="1" dirty="0" err="1"/>
              <a:t>тіло</a:t>
            </a:r>
            <a:r>
              <a:rPr lang="ru-RU" b="1" dirty="0"/>
              <a:t>. У земляного </a:t>
            </a:r>
            <a:r>
              <a:rPr lang="ru-RU" b="1" dirty="0" err="1"/>
              <a:t>джмеля</a:t>
            </a:r>
            <a:r>
              <a:rPr lang="ru-RU" b="1" dirty="0"/>
              <a:t> </a:t>
            </a:r>
            <a:r>
              <a:rPr lang="ru-RU" b="1" dirty="0" err="1"/>
              <a:t>забарвлення</a:t>
            </a:r>
            <a:r>
              <a:rPr lang="ru-RU" b="1" dirty="0"/>
              <a:t> </a:t>
            </a:r>
            <a:r>
              <a:rPr lang="ru-RU" b="1" dirty="0" err="1"/>
              <a:t>чорне</a:t>
            </a:r>
            <a:r>
              <a:rPr lang="ru-RU" b="1" dirty="0"/>
              <a:t> з </a:t>
            </a:r>
            <a:r>
              <a:rPr lang="ru-RU" b="1" dirty="0" err="1"/>
              <a:t>двома</a:t>
            </a:r>
            <a:r>
              <a:rPr lang="ru-RU" b="1" dirty="0"/>
              <a:t> </a:t>
            </a:r>
            <a:r>
              <a:rPr lang="ru-RU" b="1" dirty="0" err="1"/>
              <a:t>рудими</a:t>
            </a:r>
            <a:r>
              <a:rPr lang="ru-RU" b="1" dirty="0"/>
              <a:t> </a:t>
            </a:r>
            <a:r>
              <a:rPr lang="ru-RU" b="1" dirty="0" err="1"/>
              <a:t>перев’язами</a:t>
            </a:r>
            <a:r>
              <a:rPr lang="ru-RU" b="1" dirty="0"/>
              <a:t> на грудях і </a:t>
            </a:r>
            <a:r>
              <a:rPr lang="ru-RU" b="1" dirty="0" err="1"/>
              <a:t>черевці</a:t>
            </a:r>
            <a:r>
              <a:rPr lang="ru-RU" b="1" dirty="0"/>
              <a:t> і </a:t>
            </a:r>
            <a:r>
              <a:rPr lang="ru-RU" b="1" dirty="0" err="1"/>
              <a:t>біло-сірим</a:t>
            </a:r>
            <a:r>
              <a:rPr lang="ru-RU" b="1" dirty="0"/>
              <a:t> </a:t>
            </a:r>
            <a:r>
              <a:rPr lang="ru-RU" b="1" dirty="0" err="1"/>
              <a:t>кінчиком</a:t>
            </a:r>
            <a:r>
              <a:rPr lang="ru-RU" b="1" dirty="0"/>
              <a:t> </a:t>
            </a:r>
            <a:r>
              <a:rPr lang="ru-RU" b="1" dirty="0" err="1"/>
              <a:t>черевця</a:t>
            </a:r>
            <a:r>
              <a:rPr lang="ru-RU" b="1" dirty="0"/>
              <a:t>. У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джмелів</a:t>
            </a:r>
            <a:r>
              <a:rPr lang="ru-RU" b="1" dirty="0"/>
              <a:t> </a:t>
            </a:r>
            <a:r>
              <a:rPr lang="ru-RU" b="1" dirty="0" err="1"/>
              <a:t>малюнок</a:t>
            </a:r>
            <a:r>
              <a:rPr lang="ru-RU" b="1" dirty="0"/>
              <a:t> і </a:t>
            </a:r>
            <a:r>
              <a:rPr lang="ru-RU" b="1" dirty="0" err="1"/>
              <a:t>забарвлення</a:t>
            </a:r>
            <a:r>
              <a:rPr lang="ru-RU" b="1" dirty="0"/>
              <a:t> </a:t>
            </a:r>
            <a:r>
              <a:rPr lang="ru-RU" b="1" dirty="0" err="1"/>
              <a:t>виглядають</a:t>
            </a:r>
            <a:r>
              <a:rPr lang="ru-RU" b="1" dirty="0"/>
              <a:t> </a:t>
            </a:r>
            <a:r>
              <a:rPr lang="ru-RU" b="1" dirty="0" err="1"/>
              <a:t>інакше</a:t>
            </a:r>
            <a:r>
              <a:rPr lang="ru-RU" b="1" dirty="0" smtClean="0"/>
              <a:t>.</a:t>
            </a:r>
          </a:p>
          <a:p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>
                <a:solidFill>
                  <a:srgbClr val="92D050"/>
                </a:solidFill>
              </a:rPr>
              <a:t>: </a:t>
            </a:r>
            <a:r>
              <a:rPr lang="ru-RU" b="1" dirty="0" err="1" smtClean="0"/>
              <a:t>дикі</a:t>
            </a:r>
            <a:endParaRPr lang="uk-UA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89" y="2862144"/>
            <a:ext cx="4253814" cy="25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512" y="544522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Чим небезпечний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/>
              <a:t>у</a:t>
            </a:r>
            <a:r>
              <a:rPr lang="uk-UA" b="1" dirty="0" smtClean="0"/>
              <a:t>куси </a:t>
            </a:r>
            <a:r>
              <a:rPr lang="uk-UA" b="1" dirty="0"/>
              <a:t>джмелів супроводжуються симптоматикою подібною до отруєння бджолиною отрутою. Значної небезпеки при одиничних укусах не виникає, за винятком можливості розвитку алергічної реакції.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933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Оса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744" y="134076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</a:t>
            </a:r>
            <a:r>
              <a:rPr lang="uk-UA" b="1" dirty="0" smtClean="0">
                <a:solidFill>
                  <a:srgbClr val="00B0F0"/>
                </a:solidFill>
              </a:rPr>
              <a:t>вигляд: </a:t>
            </a:r>
            <a:r>
              <a:rPr lang="uk-UA" b="1" dirty="0" smtClean="0"/>
              <a:t>мають </a:t>
            </a:r>
            <a:r>
              <a:rPr lang="uk-UA" b="1" dirty="0"/>
              <a:t>довге тіло, яке перетягнути в районі грудної клітки. Тіло у ос гладке, без ворсинок. Забарвлення оси схожа з бджолиної – ті ж смужки, але тільки яскраві, помітні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b="1" dirty="0" err="1" smtClean="0">
                <a:solidFill>
                  <a:srgbClr val="92D050"/>
                </a:solidFill>
              </a:rPr>
              <a:t>Місця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>
                <a:solidFill>
                  <a:srgbClr val="92D050"/>
                </a:solidFill>
              </a:rPr>
              <a:t>: </a:t>
            </a:r>
            <a:r>
              <a:rPr lang="ru-RU" b="1" dirty="0"/>
              <a:t>о</a:t>
            </a:r>
            <a:r>
              <a:rPr lang="uk-UA" b="1" dirty="0" err="1" smtClean="0"/>
              <a:t>си</a:t>
            </a:r>
            <a:r>
              <a:rPr lang="uk-UA" b="1" dirty="0" smtClean="0"/>
              <a:t> </a:t>
            </a:r>
            <a:r>
              <a:rPr lang="uk-UA" b="1" dirty="0"/>
              <a:t>можуть жити як на самоті, так і </a:t>
            </a:r>
            <a:r>
              <a:rPr lang="uk-UA" b="1" dirty="0" smtClean="0"/>
              <a:t>колоніями,</a:t>
            </a:r>
            <a:r>
              <a:rPr lang="ru-RU" b="1" dirty="0"/>
              <a:t>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 smtClean="0"/>
              <a:t>вулики</a:t>
            </a:r>
            <a:r>
              <a:rPr lang="ru-RU" b="1" dirty="0" smtClean="0"/>
              <a:t> </a:t>
            </a:r>
            <a:r>
              <a:rPr lang="ru-RU" b="1" dirty="0"/>
              <a:t>вони </a:t>
            </a:r>
            <a:r>
              <a:rPr lang="ru-RU" b="1" dirty="0" err="1"/>
              <a:t>роблять</a:t>
            </a:r>
            <a:r>
              <a:rPr lang="ru-RU" b="1" dirty="0"/>
              <a:t> з </a:t>
            </a:r>
            <a:r>
              <a:rPr lang="ru-RU" b="1" dirty="0" err="1"/>
              <a:t>різноманітних</a:t>
            </a:r>
            <a:r>
              <a:rPr lang="ru-RU" b="1" dirty="0"/>
              <a:t> </a:t>
            </a:r>
            <a:r>
              <a:rPr lang="ru-RU" b="1" dirty="0" err="1"/>
              <a:t>відходів</a:t>
            </a:r>
            <a:r>
              <a:rPr lang="ru-RU" b="1" dirty="0"/>
              <a:t>.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168" y="54870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Чим небезпечний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smtClean="0"/>
              <a:t> 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3960440" cy="23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5488510"/>
            <a:ext cx="666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місце </a:t>
            </a:r>
            <a:r>
              <a:rPr lang="uk-UA" b="1" dirty="0"/>
              <a:t>укусу набрякає , а особливо сильно м’які тканини (лице , повіки) . Крім місцевої реакції отрута оси також може викликати і таку реакцію організму як біль , печіння , висип по всьому тілу , головний біль , підвищення температури , нудота і блювота.</a:t>
            </a:r>
          </a:p>
        </p:txBody>
      </p:sp>
    </p:spTree>
    <p:extLst>
      <p:ext uri="{BB962C8B-B14F-4D97-AF65-F5344CB8AC3E}">
        <p14:creationId xmlns:p14="http://schemas.microsoft.com/office/powerpoint/2010/main" val="37330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 </a:t>
            </a:r>
            <a:r>
              <a:rPr lang="uk-UA" sz="5400" dirty="0" smtClean="0"/>
              <a:t>Шершень </a:t>
            </a:r>
            <a:endParaRPr lang="uk-UA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Зовнішній вигляд: </a:t>
            </a:r>
            <a:r>
              <a:rPr lang="ru-RU" b="1" dirty="0" smtClean="0"/>
              <a:t>у </a:t>
            </a:r>
            <a:r>
              <a:rPr lang="ru-RU" b="1" dirty="0" err="1"/>
              <a:t>півтора</a:t>
            </a:r>
            <a:r>
              <a:rPr lang="ru-RU" b="1" dirty="0"/>
              <a:t> рази </a:t>
            </a:r>
            <a:r>
              <a:rPr lang="ru-RU" b="1" dirty="0" err="1"/>
              <a:t>більший</a:t>
            </a:r>
            <a:r>
              <a:rPr lang="ru-RU" b="1" dirty="0"/>
              <a:t> за осу, </a:t>
            </a:r>
            <a:r>
              <a:rPr lang="ru-RU" b="1" dirty="0" err="1"/>
              <a:t>крім</a:t>
            </a:r>
            <a:r>
              <a:rPr lang="ru-RU" b="1" dirty="0"/>
              <a:t> того, у </a:t>
            </a:r>
            <a:r>
              <a:rPr lang="ru-RU" b="1" dirty="0" err="1"/>
              <a:t>нього</a:t>
            </a:r>
            <a:r>
              <a:rPr lang="ru-RU" b="1" dirty="0"/>
              <a:t> коричнево-</a:t>
            </a:r>
            <a:r>
              <a:rPr lang="ru-RU" b="1" dirty="0" err="1"/>
              <a:t>жовте</a:t>
            </a:r>
            <a:r>
              <a:rPr lang="ru-RU" b="1" dirty="0"/>
              <a:t> </a:t>
            </a:r>
            <a:r>
              <a:rPr lang="ru-RU" b="1" dirty="0" err="1"/>
              <a:t>забарвлення</a:t>
            </a:r>
            <a:r>
              <a:rPr lang="ru-RU" b="1" dirty="0"/>
              <a:t> </a:t>
            </a:r>
            <a:r>
              <a:rPr lang="ru-RU" b="1" dirty="0" err="1"/>
              <a:t>тіла</a:t>
            </a:r>
            <a:r>
              <a:rPr lang="ru-RU" b="1" dirty="0"/>
              <a:t>, на </a:t>
            </a:r>
            <a:r>
              <a:rPr lang="ru-RU" b="1" dirty="0" err="1"/>
              <a:t>відміну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чорно-жовтого</a:t>
            </a:r>
            <a:r>
              <a:rPr lang="ru-RU" b="1" dirty="0"/>
              <a:t> </a:t>
            </a:r>
            <a:r>
              <a:rPr lang="ru-RU" b="1" dirty="0" err="1"/>
              <a:t>забарвлення</a:t>
            </a:r>
            <a:r>
              <a:rPr lang="ru-RU" b="1" dirty="0"/>
              <a:t> оси.</a:t>
            </a:r>
            <a:endParaRPr lang="uk-UA" b="1" dirty="0">
              <a:solidFill>
                <a:srgbClr val="00B0F0"/>
              </a:solidFill>
            </a:endParaRPr>
          </a:p>
          <a:p>
            <a:r>
              <a:rPr lang="ru-RU" b="1" dirty="0" err="1">
                <a:solidFill>
                  <a:srgbClr val="92D050"/>
                </a:solidFill>
              </a:rPr>
              <a:t>Місця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проживання</a:t>
            </a:r>
            <a:r>
              <a:rPr lang="ru-RU" b="1" dirty="0">
                <a:solidFill>
                  <a:srgbClr val="92D050"/>
                </a:solidFill>
              </a:rPr>
              <a:t>: </a:t>
            </a:r>
            <a:r>
              <a:rPr lang="uk-UA" b="1" dirty="0" smtClean="0"/>
              <a:t>найбільші </a:t>
            </a:r>
            <a:r>
              <a:rPr lang="uk-UA" b="1" dirty="0"/>
              <a:t>європейські суспільні </a:t>
            </a:r>
            <a:r>
              <a:rPr lang="uk-UA" b="1" dirty="0" smtClean="0"/>
              <a:t>оси, живуть </a:t>
            </a:r>
            <a:r>
              <a:rPr lang="uk-UA" b="1" dirty="0"/>
              <a:t>у густих старих лісах. Вони прикріплюють свої </a:t>
            </a:r>
            <a:r>
              <a:rPr lang="uk-UA" b="1" dirty="0" err="1"/>
              <a:t>„паперові</a:t>
            </a:r>
            <a:r>
              <a:rPr lang="uk-UA" b="1" dirty="0"/>
              <a:t>" гнізда до гілок дерев або будують їх у розколинах скель.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79800"/>
            <a:ext cx="4200817" cy="252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512" y="544522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Чим небезпечний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smtClean="0"/>
              <a:t>укуси  </a:t>
            </a:r>
            <a:r>
              <a:rPr lang="uk-UA" b="1" dirty="0"/>
              <a:t>дуже </a:t>
            </a:r>
            <a:r>
              <a:rPr lang="uk-UA" b="1" dirty="0" smtClean="0"/>
              <a:t>болючі, на </a:t>
            </a:r>
            <a:r>
              <a:rPr lang="uk-UA" b="1" dirty="0"/>
              <a:t>місці укусу з’являється набряк та запалення. Загальна картина отруєння – головний біль, запаморочення, підвищення температури </a:t>
            </a:r>
            <a:r>
              <a:rPr lang="uk-UA" b="1" dirty="0" smtClean="0"/>
              <a:t>тіла з утрудненням дихання .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48570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Борщівник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044" y="1459488"/>
            <a:ext cx="8353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Рослина має високе стебло і велике листя. Може виростати до трьох метрів. Квіти білого або рожевого кольору, суцвіття у формі парасольки.</a:t>
            </a:r>
          </a:p>
          <a:p>
            <a:r>
              <a:rPr lang="uk-UA" sz="2000" b="1" dirty="0">
                <a:solidFill>
                  <a:srgbClr val="00B050"/>
                </a:solidFill>
              </a:rPr>
              <a:t>Де росте: </a:t>
            </a:r>
            <a:r>
              <a:rPr lang="uk-UA" sz="2000" b="1" dirty="0"/>
              <a:t>Біля доріг, розташованих біля лісу. Також – на галявинах і пустирях</a:t>
            </a:r>
            <a:r>
              <a:rPr lang="uk-UA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5" y="3212976"/>
            <a:ext cx="34508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1900" y="3212976"/>
            <a:ext cx="52205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Чим небезпечний: </a:t>
            </a:r>
            <a:r>
              <a:rPr lang="uk-UA" sz="2000" b="1" dirty="0"/>
              <a:t>При контакті зі шкірою підвищує її чутливість до ультрафіолету, може викликати опік 1-3 ступеня. Наслідки відчутні не одразу – опіки проявляються через кілька годин після контакту. Якщо вже так вийшло, що дитина вирішила дослідити цю рослину і сік потрапив на шкіру, ретельно промийте її водою з милом і не з'являйтеся на сонці протягом двох днів.</a:t>
            </a:r>
          </a:p>
        </p:txBody>
      </p:sp>
    </p:spTree>
    <p:extLst>
      <p:ext uri="{BB962C8B-B14F-4D97-AF65-F5344CB8AC3E}">
        <p14:creationId xmlns:p14="http://schemas.microsoft.com/office/powerpoint/2010/main" val="48228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Аконіт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sz="5400" dirty="0">
                <a:solidFill>
                  <a:srgbClr val="FFFF00"/>
                </a:solidFill>
              </a:rPr>
              <a:t>Борець</a:t>
            </a:r>
            <a:r>
              <a:rPr lang="uk-UA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2996952"/>
            <a:ext cx="5904656" cy="3312368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>
                <a:solidFill>
                  <a:srgbClr val="FF0000"/>
                </a:solidFill>
              </a:rPr>
              <a:t>Чим небезпечний: </a:t>
            </a:r>
            <a:r>
              <a:rPr lang="uk-UA" sz="2600" dirty="0">
                <a:solidFill>
                  <a:schemeClr val="tx1"/>
                </a:solidFill>
              </a:rPr>
              <a:t>Містить отруйний алкалоїд – </a:t>
            </a:r>
            <a:r>
              <a:rPr lang="uk-UA" sz="2600" dirty="0" err="1">
                <a:solidFill>
                  <a:schemeClr val="tx1"/>
                </a:solidFill>
              </a:rPr>
              <a:t>аконітин</a:t>
            </a:r>
            <a:r>
              <a:rPr lang="uk-UA" sz="2600" dirty="0">
                <a:solidFill>
                  <a:schemeClr val="tx1"/>
                </a:solidFill>
              </a:rPr>
              <a:t>. При контакті зі шкірою викликає свербіж, а якщо аконіт виявиться в роті – не уникнути опіків і болю. Після контакту з рослиною швидко погіршується стан – спочатку частішає, а потім уповільнюється дихання, може бути запам</a:t>
            </a:r>
            <a:r>
              <a:rPr lang="uk-UA" dirty="0">
                <a:solidFill>
                  <a:schemeClr val="tx1"/>
                </a:solidFill>
              </a:rPr>
              <a:t>орочення, параліч м'язів, зниження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Росте кущами. Має округле листя і квіти темно-синього або фіолетового кольору.</a:t>
            </a:r>
          </a:p>
          <a:p>
            <a:r>
              <a:rPr lang="uk-UA" sz="2000" b="1" dirty="0"/>
              <a:t>Де росте: На березі річок, гірських луках і навіть біля доріг. Головний критерій його розташування – вологий ґрунт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4" y="3068960"/>
            <a:ext cx="3096344" cy="261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5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Блекота чорна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064" y="1268760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Відрізняється дуже неприємним запахом. Але її плоди </a:t>
            </a:r>
            <a:r>
              <a:rPr lang="uk-UA" sz="2000" b="1" dirty="0" err="1"/>
              <a:t>ву</a:t>
            </a:r>
            <a:r>
              <a:rPr lang="uk-UA" sz="2000" b="1" dirty="0"/>
              <a:t> формі глечика можуть зацікавити малюка. Блекота виростає до півтора метра у висоту, має липке листя і великі квіти брудно-білого або жовтуватого кольору з ворсинками.</a:t>
            </a:r>
          </a:p>
          <a:p>
            <a:r>
              <a:rPr lang="uk-UA" sz="2000" b="1" dirty="0">
                <a:solidFill>
                  <a:srgbClr val="92D050"/>
                </a:solidFill>
              </a:rPr>
              <a:t>Де росте: </a:t>
            </a:r>
            <a:r>
              <a:rPr lang="uk-UA" sz="2000" b="1" dirty="0"/>
              <a:t>Біля доріг або житлових будинків, на оброблюваних полях.</a:t>
            </a:r>
          </a:p>
        </p:txBody>
      </p:sp>
      <p:pic>
        <p:nvPicPr>
          <p:cNvPr id="4" name="Рисунок 3" descr="http://tvoemisto.tv/media/gallery/full/t/h/three_c28e8.jpg?timestamp=14662579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88032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3429000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Чим небезпечна: </a:t>
            </a:r>
            <a:r>
              <a:rPr lang="uk-UA" sz="2400" dirty="0"/>
              <a:t>Отруїтися цією рослиною можна, спробувавши насіння або молоді паростки. Ознаки отруєння з'являються вже через 10-20 хвилин. Пересихає в роті, починається хрипота, червоніє шкіра, збільшуються зіниці. При складних випадках дитина може втратити свідомість або навіть впасти в кому.</a:t>
            </a:r>
          </a:p>
        </p:txBody>
      </p:sp>
    </p:spTree>
    <p:extLst>
      <p:ext uri="{BB962C8B-B14F-4D97-AF65-F5344CB8AC3E}">
        <p14:creationId xmlns:p14="http://schemas.microsoft.com/office/powerpoint/2010/main" val="168428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Беладонна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Має високі стебла і багато відгалужень. Але найцікавішими для малюка будуть плоди. Вони схожі на маленькі ягоди вишні і навіть солодкі на смак.</a:t>
            </a:r>
          </a:p>
          <a:p>
            <a:r>
              <a:rPr lang="uk-UA" sz="2000" b="1" dirty="0">
                <a:solidFill>
                  <a:srgbClr val="92D050"/>
                </a:solidFill>
              </a:rPr>
              <a:t>Де росте: </a:t>
            </a:r>
            <a:r>
              <a:rPr lang="uk-UA" sz="2000" b="1" dirty="0"/>
              <a:t>Любить букові, дубові та інші ліси. Зростає також на узліссях, біля річок.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3199269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Чим небезпечна: </a:t>
            </a:r>
            <a:r>
              <a:rPr lang="uk-UA" sz="2400" dirty="0"/>
              <a:t>Перші ознаки отруєння з'являються протягом 20 хвилин. У людини хрипить голос, пересихає горло, частішає серцебиття, розширюються зіниці. Отруєння може мати летальні </a:t>
            </a:r>
            <a:r>
              <a:rPr lang="uk-UA" sz="2400" dirty="0" smtClean="0"/>
              <a:t>наслідки.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4822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Болиголов плямистий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7416" y="148478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Листя молодої рослини схожі на моркву, петрушку або кріп, тому його можна не розпізнати. Суцвіття формою схоже на парасольку, і складається з безлічі дрібних </a:t>
            </a:r>
            <a:r>
              <a:rPr lang="uk-UA" sz="2000" b="1" dirty="0" smtClean="0"/>
              <a:t>квіток.                                                             </a:t>
            </a:r>
            <a:r>
              <a:rPr lang="ru-RU" sz="2000" b="1" dirty="0" smtClean="0">
                <a:solidFill>
                  <a:srgbClr val="92D050"/>
                </a:solidFill>
              </a:rPr>
              <a:t>Де </a:t>
            </a:r>
            <a:r>
              <a:rPr lang="ru-RU" sz="2000" b="1" dirty="0">
                <a:solidFill>
                  <a:srgbClr val="92D050"/>
                </a:solidFill>
              </a:rPr>
              <a:t>росте: </a:t>
            </a:r>
            <a:r>
              <a:rPr lang="ru-RU" sz="2000" b="1" dirty="0"/>
              <a:t>На </a:t>
            </a:r>
            <a:r>
              <a:rPr lang="ru-RU" sz="2000" b="1" dirty="0" err="1"/>
              <a:t>пустирях</a:t>
            </a:r>
            <a:r>
              <a:rPr lang="ru-RU" sz="2000" b="1" dirty="0"/>
              <a:t>, </a:t>
            </a:r>
            <a:r>
              <a:rPr lang="ru-RU" sz="2000" b="1" dirty="0" err="1"/>
              <a:t>біля</a:t>
            </a:r>
            <a:r>
              <a:rPr lang="ru-RU" sz="2000" b="1" dirty="0"/>
              <a:t> </a:t>
            </a:r>
            <a:r>
              <a:rPr lang="ru-RU" sz="2000" b="1" dirty="0" err="1"/>
              <a:t>доріг</a:t>
            </a:r>
            <a:r>
              <a:rPr lang="ru-RU" sz="2000" b="1" dirty="0"/>
              <a:t>, на городах, </a:t>
            </a:r>
            <a:r>
              <a:rPr lang="ru-RU" sz="2000" b="1" dirty="0" err="1"/>
              <a:t>лісових</a:t>
            </a:r>
            <a:r>
              <a:rPr lang="ru-RU" sz="2000" b="1" dirty="0"/>
              <a:t> </a:t>
            </a:r>
            <a:r>
              <a:rPr lang="ru-RU" sz="2000" b="1" dirty="0" err="1"/>
              <a:t>галявинах</a:t>
            </a:r>
            <a:r>
              <a:rPr lang="ru-RU" sz="2000" b="1" dirty="0"/>
              <a:t>, луках.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зустріти</a:t>
            </a:r>
            <a:r>
              <a:rPr lang="ru-RU" sz="2000" b="1" dirty="0"/>
              <a:t> і на </a:t>
            </a:r>
            <a:r>
              <a:rPr lang="ru-RU" sz="2000" b="1" dirty="0" err="1"/>
              <a:t>звалищах</a:t>
            </a:r>
            <a:r>
              <a:rPr lang="ru-RU" sz="2000" b="1" dirty="0"/>
              <a:t>, і </a:t>
            </a:r>
            <a:r>
              <a:rPr lang="ru-RU" sz="2000" b="1" dirty="0" err="1"/>
              <a:t>біля</a:t>
            </a:r>
            <a:r>
              <a:rPr lang="ru-RU" sz="2000" b="1" dirty="0"/>
              <a:t> </a:t>
            </a:r>
            <a:r>
              <a:rPr lang="ru-RU" sz="2000" b="1" dirty="0" err="1"/>
              <a:t>залізниць</a:t>
            </a:r>
            <a:r>
              <a:rPr lang="ru-RU" sz="2000" b="1" dirty="0"/>
              <a:t>.</a:t>
            </a:r>
            <a:endParaRPr lang="uk-UA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/>
          <a:stretch/>
        </p:blipFill>
        <p:spPr bwMode="auto">
          <a:xfrm>
            <a:off x="237416" y="3356992"/>
            <a:ext cx="3686512" cy="282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996952"/>
            <a:ext cx="488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Чим небезпечний: </a:t>
            </a:r>
            <a:r>
              <a:rPr lang="uk-UA" sz="2400" dirty="0"/>
              <a:t>Рослина може викликати головний біль і запаморочення. Також ознаками отруєння є підвищення тиску, прискорене серцебиття, нудота. Зіниці розширюються, шкіра блідне, ковтати стає </a:t>
            </a:r>
            <a:r>
              <a:rPr lang="uk-UA" sz="2400" dirty="0" smtClean="0"/>
              <a:t>складно. </a:t>
            </a:r>
            <a:r>
              <a:rPr lang="uk-UA" sz="2400" dirty="0"/>
              <a:t>Є ризик померти від задухи. </a:t>
            </a:r>
          </a:p>
        </p:txBody>
      </p:sp>
    </p:spTree>
    <p:extLst>
      <p:ext uri="{BB962C8B-B14F-4D97-AF65-F5344CB8AC3E}">
        <p14:creationId xmlns:p14="http://schemas.microsoft.com/office/powerpoint/2010/main" val="191024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Вовчі ягоди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F0"/>
                </a:solidFill>
              </a:rPr>
              <a:t>Зовнішній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err="1">
                <a:solidFill>
                  <a:srgbClr val="00B0F0"/>
                </a:solidFill>
              </a:rPr>
              <a:t>вигляд</a:t>
            </a:r>
            <a:r>
              <a:rPr lang="ru-RU" sz="2000" b="1" dirty="0">
                <a:solidFill>
                  <a:srgbClr val="00B0F0"/>
                </a:solidFill>
              </a:rPr>
              <a:t>: </a:t>
            </a:r>
            <a:r>
              <a:rPr lang="ru-RU" sz="2000" b="1" dirty="0"/>
              <a:t>Невеликий </a:t>
            </a:r>
            <a:r>
              <a:rPr lang="ru-RU" sz="2000" b="1" dirty="0" err="1"/>
              <a:t>чагарник</a:t>
            </a:r>
            <a:r>
              <a:rPr lang="ru-RU" sz="2000" b="1" dirty="0"/>
              <a:t>. </a:t>
            </a:r>
            <a:r>
              <a:rPr lang="ru-RU" sz="2000" b="1" dirty="0" err="1"/>
              <a:t>Квітки</a:t>
            </a:r>
            <a:r>
              <a:rPr lang="ru-RU" sz="2000" b="1" dirty="0"/>
              <a:t> </a:t>
            </a:r>
            <a:r>
              <a:rPr lang="ru-RU" sz="2000" b="1" dirty="0" err="1"/>
              <a:t>рослини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зеленуватий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рожевий</a:t>
            </a:r>
            <a:r>
              <a:rPr lang="ru-RU" sz="2000" b="1" dirty="0"/>
              <a:t> </a:t>
            </a:r>
            <a:r>
              <a:rPr lang="ru-RU" sz="2000" b="1" dirty="0" err="1"/>
              <a:t>відтінок</a:t>
            </a:r>
            <a:r>
              <a:rPr lang="ru-RU" sz="2000" b="1" dirty="0"/>
              <a:t>. Плоди — невеликого </a:t>
            </a:r>
            <a:r>
              <a:rPr lang="ru-RU" sz="2000" b="1" dirty="0" err="1"/>
              <a:t>розміру</a:t>
            </a:r>
            <a:r>
              <a:rPr lang="ru-RU" sz="2000" b="1" dirty="0"/>
              <a:t> і </a:t>
            </a:r>
            <a:r>
              <a:rPr lang="ru-RU" sz="2000" b="1" dirty="0" err="1"/>
              <a:t>червоного</a:t>
            </a:r>
            <a:r>
              <a:rPr lang="ru-RU" sz="2000" b="1" dirty="0"/>
              <a:t> </a:t>
            </a:r>
            <a:r>
              <a:rPr lang="ru-RU" sz="2000" b="1" dirty="0" err="1"/>
              <a:t>кольору</a:t>
            </a:r>
            <a:r>
              <a:rPr lang="ru-RU" sz="2000" b="1" dirty="0"/>
              <a:t>.</a:t>
            </a:r>
          </a:p>
          <a:p>
            <a:r>
              <a:rPr lang="ru-RU" sz="2000" b="1" dirty="0">
                <a:solidFill>
                  <a:srgbClr val="92D050"/>
                </a:solidFill>
              </a:rPr>
              <a:t>Де росте: </a:t>
            </a:r>
            <a:r>
              <a:rPr lang="ru-RU" sz="2000" b="1" dirty="0"/>
              <a:t>У </a:t>
            </a:r>
            <a:r>
              <a:rPr lang="ru-RU" sz="2000" b="1" dirty="0" err="1"/>
              <a:t>лісах</a:t>
            </a:r>
            <a:r>
              <a:rPr lang="ru-RU" sz="2000" b="1" dirty="0"/>
              <a:t>,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використовується</a:t>
            </a:r>
            <a:r>
              <a:rPr lang="ru-RU" sz="2000" b="1" dirty="0"/>
              <a:t> як декоративна </a:t>
            </a:r>
            <a:r>
              <a:rPr lang="ru-RU" sz="2000" b="1" dirty="0" err="1"/>
              <a:t>рослина</a:t>
            </a:r>
            <a:r>
              <a:rPr lang="ru-RU" sz="2000" b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17001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2636912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Чим небезпечний: </a:t>
            </a:r>
            <a:r>
              <a:rPr lang="uk-UA" sz="2400" b="1" dirty="0"/>
              <a:t>Червоні плоди рослини дуже привабливі для дітей. Але всього кілька штук цих ягід можуть викликати летальний результат. Ознаки отруєння: блювота, судоми, біль у животі, сильне слиновиділення. Якщо ж дитина просто доторкнеться до листя рослини, на шкірі можуть виникнути опіки і пухирі.</a:t>
            </a:r>
          </a:p>
        </p:txBody>
      </p:sp>
    </p:spTree>
    <p:extLst>
      <p:ext uri="{BB962C8B-B14F-4D97-AF65-F5344CB8AC3E}">
        <p14:creationId xmlns:p14="http://schemas.microsoft.com/office/powerpoint/2010/main" val="7241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FFFF00"/>
                </a:solidFill>
              </a:rPr>
              <a:t>Дурман звичайний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B0F0"/>
                </a:solidFill>
              </a:rPr>
              <a:t>Зовнішній вигляд: </a:t>
            </a:r>
            <a:r>
              <a:rPr lang="uk-UA" sz="2000" b="1" dirty="0"/>
              <a:t>Рослина має великі білі квіти у вигляді труб і велике листя.</a:t>
            </a:r>
          </a:p>
          <a:p>
            <a:r>
              <a:rPr lang="uk-UA" sz="2000" b="1" dirty="0">
                <a:solidFill>
                  <a:srgbClr val="92D050"/>
                </a:solidFill>
              </a:rPr>
              <a:t>Де росте: </a:t>
            </a:r>
            <a:r>
              <a:rPr lang="uk-UA" sz="2000" b="1" dirty="0"/>
              <a:t>У сирих місцях, біля доріг, житлових будинків.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8" y="2780927"/>
            <a:ext cx="3556854" cy="31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500447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Чим </a:t>
            </a:r>
            <a:r>
              <a:rPr lang="ru-RU" sz="2400" dirty="0" err="1">
                <a:solidFill>
                  <a:srgbClr val="FF0000"/>
                </a:solidFill>
              </a:rPr>
              <a:t>небезпечний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r>
              <a:rPr lang="ru-RU" sz="2400" dirty="0"/>
              <a:t>Особливо </a:t>
            </a:r>
            <a:r>
              <a:rPr lang="ru-RU" sz="2400" dirty="0" err="1"/>
              <a:t>отруйне</a:t>
            </a:r>
            <a:r>
              <a:rPr lang="ru-RU" sz="2400" dirty="0"/>
              <a:t> </a:t>
            </a:r>
            <a:r>
              <a:rPr lang="ru-RU" sz="2400" dirty="0" err="1"/>
              <a:t>насіння</a:t>
            </a:r>
            <a:r>
              <a:rPr lang="ru-RU" sz="2400" dirty="0"/>
              <a:t> дурману. </a:t>
            </a:r>
            <a:r>
              <a:rPr lang="ru-RU" sz="2400" dirty="0" err="1"/>
              <a:t>Отруєння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виявити</a:t>
            </a:r>
            <a:r>
              <a:rPr lang="ru-RU" sz="2400" dirty="0"/>
              <a:t> за такими </a:t>
            </a:r>
            <a:r>
              <a:rPr lang="ru-RU" sz="2400" dirty="0" err="1"/>
              <a:t>ознаками</a:t>
            </a:r>
            <a:r>
              <a:rPr lang="ru-RU" sz="2400" dirty="0"/>
              <a:t>: </a:t>
            </a:r>
            <a:r>
              <a:rPr lang="ru-RU" sz="2400" dirty="0" err="1"/>
              <a:t>розширені</a:t>
            </a:r>
            <a:r>
              <a:rPr lang="ru-RU" sz="2400" dirty="0"/>
              <a:t> </a:t>
            </a:r>
            <a:r>
              <a:rPr lang="ru-RU" sz="2400" dirty="0" err="1"/>
              <a:t>зіниці</a:t>
            </a:r>
            <a:r>
              <a:rPr lang="ru-RU" sz="2400" dirty="0"/>
              <a:t>, </a:t>
            </a:r>
            <a:r>
              <a:rPr lang="ru-RU" sz="2400" dirty="0" err="1"/>
              <a:t>внутрішньоочний</a:t>
            </a:r>
            <a:r>
              <a:rPr lang="ru-RU" sz="2400" dirty="0"/>
              <a:t> </a:t>
            </a:r>
            <a:r>
              <a:rPr lang="ru-RU" sz="2400" dirty="0" err="1"/>
              <a:t>тиск</a:t>
            </a:r>
            <a:r>
              <a:rPr lang="ru-RU" sz="2400" dirty="0"/>
              <a:t>, </a:t>
            </a:r>
            <a:r>
              <a:rPr lang="ru-RU" sz="2400" dirty="0" err="1"/>
              <a:t>прискорене</a:t>
            </a:r>
            <a:r>
              <a:rPr lang="ru-RU" sz="2400" dirty="0"/>
              <a:t> </a:t>
            </a:r>
            <a:r>
              <a:rPr lang="ru-RU" sz="2400" dirty="0" err="1"/>
              <a:t>серцебиття</a:t>
            </a:r>
            <a:r>
              <a:rPr lang="ru-RU" sz="2400" dirty="0"/>
              <a:t>, </a:t>
            </a:r>
            <a:r>
              <a:rPr lang="ru-RU" sz="2400" dirty="0" err="1"/>
              <a:t>блювота</a:t>
            </a:r>
            <a:r>
              <a:rPr lang="ru-RU" sz="2400" dirty="0"/>
              <a:t>, </a:t>
            </a:r>
            <a:r>
              <a:rPr lang="ru-RU" sz="2400" dirty="0" err="1"/>
              <a:t>головний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потрапляння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в </a:t>
            </a:r>
            <a:r>
              <a:rPr lang="ru-RU" sz="2400" dirty="0" err="1"/>
              <a:t>шлунок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, вона </a:t>
            </a:r>
            <a:r>
              <a:rPr lang="ru-RU" sz="2400" dirty="0" err="1"/>
              <a:t>вип'є</a:t>
            </a:r>
            <a:r>
              <a:rPr lang="ru-RU" sz="2400" dirty="0"/>
              <a:t> води, в </a:t>
            </a:r>
            <a:r>
              <a:rPr lang="ru-RU" sz="2400" dirty="0" err="1"/>
              <a:t>роті</a:t>
            </a:r>
            <a:r>
              <a:rPr lang="ru-RU" sz="2400" dirty="0"/>
              <a:t> </a:t>
            </a:r>
            <a:r>
              <a:rPr lang="ru-RU" sz="2400" dirty="0" err="1"/>
              <a:t>з'явиться</a:t>
            </a:r>
            <a:r>
              <a:rPr lang="ru-RU" sz="2400" dirty="0"/>
              <a:t> </a:t>
            </a:r>
            <a:r>
              <a:rPr lang="ru-RU" sz="2400" dirty="0" err="1"/>
              <a:t>неприємний</a:t>
            </a:r>
            <a:r>
              <a:rPr lang="ru-RU" sz="2400" dirty="0"/>
              <a:t> смак.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538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457</TotalTime>
  <Words>1851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Tw Cen MT</vt:lpstr>
      <vt:lpstr>Паркет</vt:lpstr>
      <vt:lpstr>    Отруйні  рослини, гриби і тварини своєї місцевості</vt:lpstr>
      <vt:lpstr>Отруйні рослини</vt:lpstr>
      <vt:lpstr>Борщівник</vt:lpstr>
      <vt:lpstr>Аконіт (Борець)</vt:lpstr>
      <vt:lpstr>Блекота чорна</vt:lpstr>
      <vt:lpstr>Беладонна</vt:lpstr>
      <vt:lpstr>Болиголов плямистий</vt:lpstr>
      <vt:lpstr>Вовчі ягоди</vt:lpstr>
      <vt:lpstr>Дурман звичайний</vt:lpstr>
      <vt:lpstr>Отруйні гриби</vt:lpstr>
      <vt:lpstr>Бліда поганка</vt:lpstr>
      <vt:lpstr>Мухомор пантерний</vt:lpstr>
      <vt:lpstr>Сатанинський гриб</vt:lpstr>
      <vt:lpstr>Іноцибе (плютка)</vt:lpstr>
      <vt:lpstr>Отруйні тварини</vt:lpstr>
      <vt:lpstr>Гадюка звичайна</vt:lpstr>
      <vt:lpstr>Гадюка степова</vt:lpstr>
      <vt:lpstr>Каракурт</vt:lpstr>
      <vt:lpstr>Тарантул</vt:lpstr>
      <vt:lpstr>Бджола </vt:lpstr>
      <vt:lpstr>Джміль </vt:lpstr>
      <vt:lpstr>Оса</vt:lpstr>
      <vt:lpstr> Шершень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Отруйні види тварин, грибів, рослин</dc:title>
  <dc:creator>maks</dc:creator>
  <cp:lastModifiedBy>Administrator</cp:lastModifiedBy>
  <cp:revision>42</cp:revision>
  <dcterms:created xsi:type="dcterms:W3CDTF">2015-11-25T14:37:04Z</dcterms:created>
  <dcterms:modified xsi:type="dcterms:W3CDTF">2020-03-17T14:16:36Z</dcterms:modified>
</cp:coreProperties>
</file>