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0" r:id="rId4"/>
    <p:sldId id="259" r:id="rId5"/>
    <p:sldId id="262" r:id="rId6"/>
    <p:sldId id="265" r:id="rId7"/>
    <p:sldId id="266" r:id="rId8"/>
    <p:sldId id="267" r:id="rId9"/>
    <p:sldId id="268" r:id="rId10"/>
    <p:sldId id="269" r:id="rId11"/>
    <p:sldId id="263" r:id="rId12"/>
    <p:sldId id="264" r:id="rId13"/>
    <p:sldId id="272" r:id="rId14"/>
    <p:sldId id="274" r:id="rId15"/>
    <p:sldId id="271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20.03.2020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20.03.2020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20.03.2020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20.03.2020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20.03.2020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20.03.2020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20.03.2020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20.03.2020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20.03.2020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20.03.2020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20.03.2020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linda6035.ucoz.ru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email">
            <a:grayscl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500166" y="142852"/>
            <a:ext cx="7500990" cy="6572296"/>
          </a:xfrm>
          <a:prstGeom prst="rect">
            <a:avLst/>
          </a:prstGeom>
          <a:blipFill>
            <a:blip r:embed="rId1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42844" y="142852"/>
            <a:ext cx="1214446" cy="6572296"/>
          </a:xfrm>
          <a:prstGeom prst="rect">
            <a:avLst/>
          </a:prstGeom>
          <a:blipFill>
            <a:blip r:embed="rId1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40" name="Рисунок 39" descr="0_b4102_1793a431_S.png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214282" y="3071810"/>
            <a:ext cx="522290" cy="45613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42844" y="6500834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hlinkClick r:id="rId15"/>
              </a:rPr>
              <a:t>http://linda6035.ucoz.ru/</a:t>
            </a:r>
            <a:endParaRPr lang="ru-RU" sz="800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img-fotki.yandex.ru/get/9299/134091466.f5/0_d4d6e_ccd0a668_S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 flipH="1">
            <a:off x="285720" y="5072074"/>
            <a:ext cx="1009650" cy="1428750"/>
          </a:xfrm>
          <a:prstGeom prst="rect">
            <a:avLst/>
          </a:prstGeom>
          <a:noFill/>
        </p:spPr>
      </p:pic>
      <p:pic>
        <p:nvPicPr>
          <p:cNvPr id="17412" name="Picture 4" descr="http://img-fotki.yandex.ru/get/6613/134091466.a/0_8eae3_6ea58e84_S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285720" y="1500174"/>
            <a:ext cx="1071570" cy="1190633"/>
          </a:xfrm>
          <a:prstGeom prst="rect">
            <a:avLst/>
          </a:prstGeom>
          <a:noFill/>
        </p:spPr>
      </p:pic>
      <p:pic>
        <p:nvPicPr>
          <p:cNvPr id="17414" name="Picture 6" descr="http://img-fotki.yandex.ru/get/9300/134091466.c5/0_c98b9_19d24419_S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142844" y="0"/>
            <a:ext cx="1214446" cy="1214446"/>
          </a:xfrm>
          <a:prstGeom prst="rect">
            <a:avLst/>
          </a:prstGeom>
          <a:noFill/>
        </p:spPr>
      </p:pic>
      <p:pic>
        <p:nvPicPr>
          <p:cNvPr id="17418" name="Picture 10" descr="http://img-fotki.yandex.ru/get/4904/134091466.f5/0_d4d6d_4740c1eb_S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142844" y="3000372"/>
            <a:ext cx="1176112" cy="642942"/>
          </a:xfrm>
          <a:prstGeom prst="rect">
            <a:avLst/>
          </a:prstGeom>
          <a:noFill/>
        </p:spPr>
      </p:pic>
      <p:pic>
        <p:nvPicPr>
          <p:cNvPr id="17420" name="Picture 12" descr="http://img-fotki.yandex.ru/get/9558/134091466.9a/0_c0378_bebb161_S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214282" y="4000504"/>
            <a:ext cx="1043121" cy="78581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85918" y="285728"/>
            <a:ext cx="6643734" cy="3785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6000" b="1" dirty="0" smtClean="0"/>
              <a:t>Загальні відомості про мінеральні добрива.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6000" b="1" dirty="0">
              <a:ln w="19050">
                <a:solidFill>
                  <a:prstClr val="white"/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214686"/>
            <a:ext cx="3515117" cy="25717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571625" y="0"/>
            <a:ext cx="7572375" cy="1131888"/>
          </a:xfrm>
        </p:spPr>
        <p:txBody>
          <a:bodyPr/>
          <a:lstStyle/>
          <a:p>
            <a:pPr eaLnBrk="1" hangingPunct="1"/>
            <a:r>
              <a:rPr lang="uk-UA" smtClean="0"/>
              <a:t>Виробництво добрив в Україні</a:t>
            </a:r>
            <a:endParaRPr lang="ru-RU" smtClean="0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1500188" y="928688"/>
            <a:ext cx="7643812" cy="4525962"/>
          </a:xfrm>
        </p:spPr>
        <p:txBody>
          <a:bodyPr/>
          <a:lstStyle/>
          <a:p>
            <a:pPr eaLnBrk="1" hangingPunct="1"/>
            <a:r>
              <a:rPr lang="uk-UA" sz="2000" smtClean="0"/>
              <a:t>У нашій країні найбільше виробляють азотних добрив. Як сировину використовують азот, що входить до складу повітря. </a:t>
            </a:r>
            <a:endParaRPr lang="ru-RU" sz="2000" smtClean="0"/>
          </a:p>
          <a:p>
            <a:pPr eaLnBrk="1" hangingPunct="1"/>
            <a:r>
              <a:rPr lang="uk-UA" sz="2000" smtClean="0"/>
              <a:t>Виробництво азотних добрив зосереджено на Донбасі й Придніпров’ї. Сировиною для виробництва калійних добрив є природні калієві солі вітчизняних родовищ. </a:t>
            </a:r>
          </a:p>
          <a:p>
            <a:pPr eaLnBrk="1" hangingPunct="1"/>
            <a:r>
              <a:rPr lang="uk-UA" sz="2000" smtClean="0"/>
              <a:t>Промислове виробництво калійних добрив сконцентроване в Західній Україні, оскільки там найбільші родовища калійних солей: Калусько - Глинське, Стебницьке й Бориславське. Видобувають калійні солі й на Донбасі, поблизу міст Слов’янська та Артемівська.</a:t>
            </a:r>
            <a:endParaRPr lang="ru-RU" sz="2000" smtClean="0"/>
          </a:p>
        </p:txBody>
      </p:sp>
      <p:pic>
        <p:nvPicPr>
          <p:cNvPr id="24580" name="Picture 2" descr="&amp;Kcy;&amp;acy;&amp;rcy;&amp;tcy;&amp;icy;&amp;ncy;&amp;kcy;&amp;acy; 14 &amp;icy;&amp;zcy; 1280"/>
          <p:cNvPicPr>
            <a:picLocks noChangeAspect="1" noChangeArrowheads="1"/>
          </p:cNvPicPr>
          <p:nvPr/>
        </p:nvPicPr>
        <p:blipFill>
          <a:blip r:embed="rId2"/>
          <a:srcRect b="14787"/>
          <a:stretch>
            <a:fillRect/>
          </a:stretch>
        </p:blipFill>
        <p:spPr bwMode="auto">
          <a:xfrm>
            <a:off x="3857620" y="3786190"/>
            <a:ext cx="5076825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МІНЕРАЛЬНІ ДОБРИ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4429132"/>
            <a:ext cx="2666977" cy="1500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Класифікація</a:t>
            </a:r>
            <a:r>
              <a:rPr lang="ru-RU" b="1" dirty="0" smtClean="0"/>
              <a:t> </a:t>
            </a:r>
            <a:r>
              <a:rPr lang="ru-RU" b="1" dirty="0" err="1" smtClean="0"/>
              <a:t>ґрунтів</a:t>
            </a:r>
            <a:r>
              <a:rPr lang="ru-RU" b="1" dirty="0" smtClean="0"/>
              <a:t> за </a:t>
            </a:r>
            <a:r>
              <a:rPr lang="ru-RU" b="1" dirty="0" err="1" smtClean="0"/>
              <a:t>кислотністю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71604" y="1600200"/>
          <a:ext cx="711519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7598"/>
                <a:gridCol w="355759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/>
                        <a:t>Ґрунт</a:t>
                      </a:r>
                      <a:endParaRPr lang="ru-RU" sz="2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/>
                        <a:t>Значення</a:t>
                      </a:r>
                      <a:r>
                        <a:rPr lang="ru-RU" sz="2400" b="1" dirty="0"/>
                        <a:t> </a:t>
                      </a:r>
                      <a:r>
                        <a:rPr lang="en-US" sz="2400" b="1" dirty="0"/>
                        <a:t>pH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/>
                        <a:t>Сильнокислий</a:t>
                      </a:r>
                      <a:endParaRPr lang="ru-RU" sz="24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&lt; 5,4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/>
                        <a:t>Кислий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5,4—5,7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/>
                        <a:t>Слабкокислий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5,8—6,2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/>
                        <a:t>Нейтральний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6,3—7,3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/>
                        <a:t>Лужний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&gt; 7,3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85918" y="3857628"/>
            <a:ext cx="6786610" cy="2571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</a:rPr>
              <a:t>Кислотність</a:t>
            </a:r>
            <a:r>
              <a:rPr lang="ru-RU" sz="2400" b="1" dirty="0" smtClean="0">
                <a:solidFill>
                  <a:srgbClr val="FF0000"/>
                </a:solidFill>
              </a:rPr>
              <a:t> грунту</a:t>
            </a:r>
            <a:r>
              <a:rPr lang="ru-RU" sz="2400" dirty="0" smtClean="0">
                <a:solidFill>
                  <a:srgbClr val="FF0000"/>
                </a:solidFill>
              </a:rPr>
              <a:t> </a:t>
            </a:r>
            <a:r>
              <a:rPr lang="ru-RU" sz="2400" dirty="0" err="1" smtClean="0">
                <a:solidFill>
                  <a:srgbClr val="FF0000"/>
                </a:solidFill>
              </a:rPr>
              <a:t>обумовлена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підвищеною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концентрацією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іонів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водню</a:t>
            </a:r>
            <a:r>
              <a:rPr lang="ru-RU" sz="2400" dirty="0" smtClean="0">
                <a:solidFill>
                  <a:srgbClr val="FF0000"/>
                </a:solidFill>
              </a:rPr>
              <a:t> у </a:t>
            </a:r>
            <a:r>
              <a:rPr lang="ru-RU" sz="2400" dirty="0" err="1" smtClean="0">
                <a:solidFill>
                  <a:srgbClr val="FF0000"/>
                </a:solidFill>
              </a:rPr>
              <a:t>ґрунтовому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середовищі</a:t>
            </a:r>
            <a:r>
              <a:rPr lang="ru-RU" sz="2400" dirty="0" smtClean="0">
                <a:solidFill>
                  <a:srgbClr val="FF0000"/>
                </a:solidFill>
              </a:rPr>
              <a:t>. Вона </a:t>
            </a:r>
            <a:r>
              <a:rPr lang="ru-RU" sz="2400" dirty="0" err="1" smtClean="0">
                <a:solidFill>
                  <a:srgbClr val="FF0000"/>
                </a:solidFill>
              </a:rPr>
              <a:t>визначається</a:t>
            </a:r>
            <a:r>
              <a:rPr lang="ru-RU" sz="2400" dirty="0" smtClean="0">
                <a:solidFill>
                  <a:srgbClr val="FF0000"/>
                </a:solidFill>
              </a:rPr>
              <a:t> у </a:t>
            </a:r>
            <a:r>
              <a:rPr lang="ru-RU" sz="2400" dirty="0" err="1" smtClean="0">
                <a:solidFill>
                  <a:srgbClr val="FF0000"/>
                </a:solidFill>
              </a:rPr>
              <a:t>водній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витяжці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з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ґрунту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і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вимірюється</a:t>
            </a:r>
            <a:r>
              <a:rPr lang="ru-RU" sz="2400" dirty="0" smtClean="0">
                <a:solidFill>
                  <a:srgbClr val="FF0000"/>
                </a:solidFill>
              </a:rPr>
              <a:t> величиною </a:t>
            </a:r>
            <a:r>
              <a:rPr lang="ru-RU" sz="2400" dirty="0" err="1" smtClean="0">
                <a:solidFill>
                  <a:srgbClr val="FF0000"/>
                </a:solidFill>
              </a:rPr>
              <a:t>рН</a:t>
            </a:r>
            <a:r>
              <a:rPr lang="ru-RU" sz="2400" dirty="0" smtClean="0">
                <a:solidFill>
                  <a:srgbClr val="FF0000"/>
                </a:solidFill>
              </a:rPr>
              <a:t>, яка </a:t>
            </a:r>
            <a:r>
              <a:rPr lang="ru-RU" sz="2400" dirty="0" err="1" smtClean="0">
                <a:solidFill>
                  <a:srgbClr val="FF0000"/>
                </a:solidFill>
              </a:rPr>
              <a:t>є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зворотною</a:t>
            </a:r>
            <a:r>
              <a:rPr lang="ru-RU" sz="2400" dirty="0" smtClean="0">
                <a:solidFill>
                  <a:srgbClr val="FF0000"/>
                </a:solidFill>
              </a:rPr>
              <a:t> величиною </a:t>
            </a:r>
            <a:r>
              <a:rPr lang="ru-RU" sz="2400" dirty="0" err="1" smtClean="0">
                <a:solidFill>
                  <a:srgbClr val="FF0000"/>
                </a:solidFill>
              </a:rPr>
              <a:t>концентрації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іонів</a:t>
            </a:r>
            <a:r>
              <a:rPr lang="ru-RU" sz="2400" dirty="0" smtClean="0">
                <a:solidFill>
                  <a:srgbClr val="FF0000"/>
                </a:solidFill>
              </a:rPr>
              <a:t> Н</a:t>
            </a:r>
            <a:r>
              <a:rPr lang="ru-RU" sz="2400" baseline="30000" dirty="0" smtClean="0">
                <a:solidFill>
                  <a:srgbClr val="FF0000"/>
                </a:solidFill>
              </a:rPr>
              <a:t>+</a:t>
            </a:r>
            <a:r>
              <a:rPr lang="ru-RU" sz="2400" dirty="0" smtClean="0">
                <a:solidFill>
                  <a:srgbClr val="FF0000"/>
                </a:solidFill>
              </a:rPr>
              <a:t> у </a:t>
            </a:r>
            <a:r>
              <a:rPr lang="ru-RU" sz="2400" dirty="0" err="1" smtClean="0">
                <a:solidFill>
                  <a:srgbClr val="FF0000"/>
                </a:solidFill>
              </a:rPr>
              <a:t>розчині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/>
          <a:lstStyle/>
          <a:p>
            <a:r>
              <a:rPr lang="ru-RU" sz="2800" b="1" dirty="0" smtClean="0"/>
              <a:t>ВПЛИВ ЗМІНИ КИСЛОТНОСТІ ГРУНТУ НА РОСЛИНИ</a:t>
            </a:r>
            <a:endParaRPr lang="ru-RU" sz="2800" b="1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 l="14824" t="30273" r="70278" b="25781"/>
          <a:stretch>
            <a:fillRect/>
          </a:stretch>
        </p:blipFill>
        <p:spPr bwMode="auto">
          <a:xfrm>
            <a:off x="1500166" y="1285860"/>
            <a:ext cx="2867050" cy="475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5904" t="34657" r="67197" b="45894"/>
          <a:stretch>
            <a:fillRect/>
          </a:stretch>
        </p:blipFill>
        <p:spPr bwMode="auto">
          <a:xfrm>
            <a:off x="4286248" y="3429000"/>
            <a:ext cx="4526571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 descr="Агролайфхак: как при помощи доломита понизить кислотность почвы фото, иллюстрац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214422"/>
            <a:ext cx="3738582" cy="2230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3"/>
          <p:cNvSpPr>
            <a:spLocks noGrp="1"/>
          </p:cNvSpPr>
          <p:nvPr>
            <p:ph idx="1"/>
          </p:nvPr>
        </p:nvSpPr>
        <p:spPr>
          <a:xfrm>
            <a:off x="1785938" y="500063"/>
            <a:ext cx="6900862" cy="5554662"/>
          </a:xfrm>
        </p:spPr>
        <p:txBody>
          <a:bodyPr/>
          <a:lstStyle/>
          <a:p>
            <a:pPr eaLnBrk="1" hangingPunct="1"/>
            <a:r>
              <a:rPr lang="uk-UA" smtClean="0"/>
              <a:t>Кімнатні рослини підживлюють розчином спеціально підібраної суміші добрив навесні та на початку літа.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22531" name="Picture 2" descr="&amp;Kcy;&amp;acy;&amp;rcy;&amp;tcy;&amp;icy;&amp;ncy;&amp;kcy;&amp;acy; 3 &amp;icy;&amp;zcy; 1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095500"/>
            <a:ext cx="4929187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258072" cy="1143000"/>
          </a:xfrm>
        </p:spPr>
        <p:txBody>
          <a:bodyPr/>
          <a:lstStyle/>
          <a:p>
            <a:r>
              <a:rPr lang="ru-RU" sz="2800" b="1" dirty="0" err="1" smtClean="0"/>
              <a:t>Забруднення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навколишнього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середовища</a:t>
            </a:r>
            <a:r>
              <a:rPr lang="ru-RU" sz="2800" b="1" dirty="0" smtClean="0"/>
              <a:t> 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1571612"/>
            <a:ext cx="5643602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</a:rPr>
              <a:t>порушення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технології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виробництва</a:t>
            </a:r>
            <a:r>
              <a:rPr lang="ru-RU" sz="2000" b="1" dirty="0" smtClean="0">
                <a:solidFill>
                  <a:schemeClr val="tx1"/>
                </a:solidFill>
              </a:rPr>
              <a:t>, </a:t>
            </a:r>
            <a:r>
              <a:rPr lang="ru-RU" sz="2000" b="1" dirty="0" err="1" smtClean="0">
                <a:solidFill>
                  <a:schemeClr val="tx1"/>
                </a:solidFill>
              </a:rPr>
              <a:t>зберігання</a:t>
            </a:r>
            <a:r>
              <a:rPr lang="ru-RU" sz="2000" b="1" dirty="0" smtClean="0">
                <a:solidFill>
                  <a:schemeClr val="tx1"/>
                </a:solidFill>
              </a:rPr>
              <a:t>, та </a:t>
            </a:r>
            <a:r>
              <a:rPr lang="ru-RU" sz="2000" b="1" dirty="0" err="1" smtClean="0">
                <a:solidFill>
                  <a:schemeClr val="tx1"/>
                </a:solidFill>
              </a:rPr>
              <a:t>застосування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мінеральних</a:t>
            </a:r>
            <a:r>
              <a:rPr lang="ru-RU" sz="2000" b="1" dirty="0" smtClean="0">
                <a:solidFill>
                  <a:schemeClr val="tx1"/>
                </a:solidFill>
              </a:rPr>
              <a:t> добрив. 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14546" y="2643182"/>
            <a:ext cx="5643602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через </a:t>
            </a:r>
            <a:r>
              <a:rPr lang="ru-RU" dirty="0" err="1" smtClean="0">
                <a:solidFill>
                  <a:srgbClr val="FFFF00"/>
                </a:solidFill>
              </a:rPr>
              <a:t>недосконалість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властивостей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хімічного</a:t>
            </a:r>
            <a:r>
              <a:rPr lang="ru-RU" dirty="0" smtClean="0">
                <a:solidFill>
                  <a:srgbClr val="FFFF00"/>
                </a:solidFill>
              </a:rPr>
              <a:t> складу добрив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3042" y="714356"/>
            <a:ext cx="6929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  <a:r>
              <a:rPr lang="ru-RU" sz="2000" b="1" dirty="0" err="1" smtClean="0"/>
              <a:t>Забруднення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навколишнього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середовища</a:t>
            </a:r>
            <a:r>
              <a:rPr lang="ru-RU" sz="2000" b="1" dirty="0" smtClean="0"/>
              <a:t> при </a:t>
            </a:r>
            <a:r>
              <a:rPr lang="ru-RU" sz="2000" b="1" dirty="0" err="1" smtClean="0"/>
              <a:t>використанні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мінеральних</a:t>
            </a:r>
            <a:r>
              <a:rPr lang="ru-RU" sz="2000" b="1" dirty="0" smtClean="0"/>
              <a:t> добрив </a:t>
            </a:r>
            <a:r>
              <a:rPr lang="ru-RU" sz="2000" b="1" dirty="0" err="1" smtClean="0"/>
              <a:t>відбувається</a:t>
            </a:r>
            <a:r>
              <a:rPr lang="ru-RU" sz="2000" b="1" dirty="0" smtClean="0"/>
              <a:t> в основному</a:t>
            </a:r>
            <a:r>
              <a:rPr lang="ru-RU" dirty="0" smtClean="0"/>
              <a:t>: 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14546" y="3929066"/>
            <a:ext cx="5643602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фосфорні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добрива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призводять</a:t>
            </a:r>
            <a:r>
              <a:rPr lang="ru-RU" dirty="0" smtClean="0">
                <a:solidFill>
                  <a:srgbClr val="FF0000"/>
                </a:solidFill>
              </a:rPr>
              <a:t> до </a:t>
            </a:r>
            <a:r>
              <a:rPr lang="ru-RU" dirty="0" err="1" smtClean="0">
                <a:solidFill>
                  <a:srgbClr val="FF0000"/>
                </a:solidFill>
              </a:rPr>
              <a:t>збільшення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накопичення</a:t>
            </a:r>
            <a:r>
              <a:rPr lang="ru-RU" dirty="0" smtClean="0">
                <a:solidFill>
                  <a:srgbClr val="FF0000"/>
                </a:solidFill>
              </a:rPr>
              <a:t> фосфору у </a:t>
            </a:r>
            <a:r>
              <a:rPr lang="ru-RU" dirty="0" err="1" smtClean="0">
                <a:solidFill>
                  <a:srgbClr val="FF0000"/>
                </a:solidFill>
              </a:rPr>
              <a:t>водних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об'єктах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нагромадження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якого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у</a:t>
            </a:r>
            <a:r>
              <a:rPr lang="ru-RU" dirty="0" smtClean="0">
                <a:solidFill>
                  <a:srgbClr val="FF0000"/>
                </a:solidFill>
              </a:rPr>
              <a:t> водному </a:t>
            </a:r>
            <a:r>
              <a:rPr lang="ru-RU" dirty="0" err="1" smtClean="0">
                <a:solidFill>
                  <a:srgbClr val="FF0000"/>
                </a:solidFill>
              </a:rPr>
              <a:t>середовищі</a:t>
            </a:r>
            <a:r>
              <a:rPr lang="ru-RU" dirty="0" smtClean="0">
                <a:solidFill>
                  <a:srgbClr val="FF0000"/>
                </a:solidFill>
              </a:rPr>
              <a:t> в </a:t>
            </a:r>
            <a:r>
              <a:rPr lang="ru-RU" dirty="0" err="1" smtClean="0">
                <a:solidFill>
                  <a:srgbClr val="FF0000"/>
                </a:solidFill>
              </a:rPr>
              <a:t>значних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кількостях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викликає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еутрофікацію</a:t>
            </a:r>
            <a:r>
              <a:rPr lang="ru-RU" dirty="0" smtClean="0">
                <a:solidFill>
                  <a:srgbClr val="FF0000"/>
                </a:solidFill>
              </a:rPr>
              <a:t> (</a:t>
            </a:r>
            <a:r>
              <a:rPr lang="ru-RU" dirty="0" err="1" smtClean="0">
                <a:solidFill>
                  <a:srgbClr val="FF0000"/>
                </a:solidFill>
              </a:rPr>
              <a:t>заростання</a:t>
            </a:r>
            <a:r>
              <a:rPr lang="ru-RU" dirty="0" smtClean="0">
                <a:solidFill>
                  <a:srgbClr val="FF0000"/>
                </a:solidFill>
              </a:rPr>
              <a:t>) </a:t>
            </a:r>
            <a:r>
              <a:rPr lang="ru-RU" dirty="0" err="1" smtClean="0">
                <a:solidFill>
                  <a:srgbClr val="FF0000"/>
                </a:solidFill>
              </a:rPr>
              <a:t>водойм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43108" y="5429264"/>
            <a:ext cx="5715040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Нітрати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дією</a:t>
            </a:r>
            <a:r>
              <a:rPr lang="ru-RU" dirty="0" smtClean="0"/>
              <a:t> </a:t>
            </a:r>
            <a:r>
              <a:rPr lang="ru-RU" dirty="0" err="1" smtClean="0"/>
              <a:t>нітратредуктази</a:t>
            </a:r>
            <a:r>
              <a:rPr lang="ru-RU" dirty="0" smtClean="0"/>
              <a:t> </a:t>
            </a:r>
            <a:r>
              <a:rPr lang="ru-RU" dirty="0" err="1" smtClean="0"/>
              <a:t>мікрофлори</a:t>
            </a:r>
            <a:r>
              <a:rPr lang="ru-RU" dirty="0" smtClean="0"/>
              <a:t> травного тракту </a:t>
            </a:r>
            <a:r>
              <a:rPr lang="ru-RU" dirty="0" err="1" smtClean="0"/>
              <a:t>частково</a:t>
            </a:r>
            <a:r>
              <a:rPr lang="ru-RU" dirty="0" smtClean="0"/>
              <a:t> </a:t>
            </a:r>
            <a:r>
              <a:rPr lang="ru-RU" dirty="0" err="1" smtClean="0"/>
              <a:t>перетворюються</a:t>
            </a:r>
            <a:r>
              <a:rPr lang="ru-RU" dirty="0" smtClean="0"/>
              <a:t> на </a:t>
            </a:r>
            <a:r>
              <a:rPr lang="ru-RU" dirty="0" err="1" smtClean="0"/>
              <a:t>нітрити,які</a:t>
            </a:r>
            <a:r>
              <a:rPr lang="ru-RU" dirty="0" smtClean="0"/>
              <a:t> </a:t>
            </a:r>
            <a:r>
              <a:rPr lang="ru-RU" dirty="0" err="1" smtClean="0"/>
              <a:t>викликають</a:t>
            </a:r>
            <a:r>
              <a:rPr lang="ru-RU" dirty="0" smtClean="0"/>
              <a:t> </a:t>
            </a:r>
            <a:r>
              <a:rPr lang="ru-RU" dirty="0" err="1" smtClean="0"/>
              <a:t>отруєння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285728"/>
            <a:ext cx="5586394" cy="857272"/>
          </a:xfrm>
        </p:spPr>
        <p:txBody>
          <a:bodyPr/>
          <a:lstStyle/>
          <a:p>
            <a:r>
              <a:rPr lang="uk-UA" dirty="0" smtClean="0"/>
              <a:t>Висновки :</a:t>
            </a:r>
            <a:endParaRPr lang="ru-RU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9762" t="11996" r="6516" b="50122"/>
          <a:stretch>
            <a:fillRect/>
          </a:stretch>
        </p:blipFill>
        <p:spPr bwMode="auto">
          <a:xfrm>
            <a:off x="4857752" y="1142984"/>
            <a:ext cx="407196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 descr="https://vrutmilife.com/wp-content/uploads/2017/04/original-23-730x4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071942"/>
            <a:ext cx="3929090" cy="2454336"/>
          </a:xfrm>
          <a:prstGeom prst="rect">
            <a:avLst/>
          </a:prstGeom>
          <a:noFill/>
        </p:spPr>
      </p:pic>
      <p:sp>
        <p:nvSpPr>
          <p:cNvPr id="5" name="Шестиугольник 4"/>
          <p:cNvSpPr/>
          <p:nvPr/>
        </p:nvSpPr>
        <p:spPr>
          <a:xfrm>
            <a:off x="857224" y="785794"/>
            <a:ext cx="4357718" cy="571504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 </a:t>
            </a:r>
            <a:r>
              <a:rPr lang="ru-RU" sz="2000" dirty="0" err="1" smtClean="0">
                <a:solidFill>
                  <a:schemeClr val="tx1"/>
                </a:solidFill>
              </a:rPr>
              <a:t>Мінеральнідобрива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вироби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однієї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з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галузей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хімічної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промисловості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що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містять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поживні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елементи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потрібні</a:t>
            </a:r>
            <a:r>
              <a:rPr lang="ru-RU" sz="2000" dirty="0" smtClean="0">
                <a:solidFill>
                  <a:schemeClr val="tx1"/>
                </a:solidFill>
              </a:rPr>
              <a:t> для </a:t>
            </a:r>
            <a:r>
              <a:rPr lang="ru-RU" sz="2000" dirty="0" err="1" smtClean="0">
                <a:solidFill>
                  <a:schemeClr val="tx1"/>
                </a:solidFill>
              </a:rPr>
              <a:t>сільського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господарства</a:t>
            </a:r>
            <a:r>
              <a:rPr lang="ru-RU" sz="2000" dirty="0" smtClean="0">
                <a:solidFill>
                  <a:schemeClr val="tx1"/>
                </a:solidFill>
              </a:rPr>
              <a:t>. </a:t>
            </a:r>
            <a:r>
              <a:rPr lang="ru-RU" sz="2000" dirty="0" err="1" smtClean="0">
                <a:solidFill>
                  <a:schemeClr val="tx1"/>
                </a:solidFill>
              </a:rPr>
              <a:t>Застосування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штучних</a:t>
            </a:r>
            <a:r>
              <a:rPr lang="ru-RU" sz="2000" dirty="0" smtClean="0">
                <a:solidFill>
                  <a:schemeClr val="tx1"/>
                </a:solidFill>
              </a:rPr>
              <a:t> добрив </a:t>
            </a:r>
            <a:r>
              <a:rPr lang="ru-RU" sz="2000" dirty="0" err="1" smtClean="0">
                <a:solidFill>
                  <a:schemeClr val="tx1"/>
                </a:solidFill>
              </a:rPr>
              <a:t>сприяє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збільшенню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врожайності</a:t>
            </a:r>
            <a:r>
              <a:rPr lang="ru-RU" sz="2000" dirty="0" smtClean="0">
                <a:solidFill>
                  <a:schemeClr val="tx1"/>
                </a:solidFill>
              </a:rPr>
              <a:t> с.-г. культур, </a:t>
            </a:r>
            <a:r>
              <a:rPr lang="ru-RU" sz="2000" dirty="0" err="1" smtClean="0">
                <a:solidFill>
                  <a:schemeClr val="tx1"/>
                </a:solidFill>
              </a:rPr>
              <a:t>покращенню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якості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продукції</a:t>
            </a:r>
            <a:r>
              <a:rPr lang="ru-RU" sz="2000" dirty="0" smtClean="0">
                <a:solidFill>
                  <a:schemeClr val="tx1"/>
                </a:solidFill>
              </a:rPr>
              <a:t> та </a:t>
            </a:r>
            <a:r>
              <a:rPr lang="ru-RU" sz="2000" dirty="0" err="1" smtClean="0">
                <a:solidFill>
                  <a:schemeClr val="tx1"/>
                </a:solidFill>
              </a:rPr>
              <a:t>спричиняється</a:t>
            </a:r>
            <a:r>
              <a:rPr lang="ru-RU" sz="2000" dirty="0" smtClean="0">
                <a:solidFill>
                  <a:schemeClr val="tx1"/>
                </a:solidFill>
              </a:rPr>
              <a:t> до </a:t>
            </a:r>
            <a:r>
              <a:rPr lang="ru-RU" sz="2000" dirty="0" err="1" smtClean="0">
                <a:solidFill>
                  <a:schemeClr val="tx1"/>
                </a:solidFill>
              </a:rPr>
              <a:t>підвищення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стійкости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рослин</a:t>
            </a:r>
            <a:r>
              <a:rPr lang="ru-RU" sz="2000" dirty="0" smtClean="0">
                <a:solidFill>
                  <a:schemeClr val="tx1"/>
                </a:solidFill>
              </a:rPr>
              <a:t> у </a:t>
            </a:r>
            <a:r>
              <a:rPr lang="ru-RU" sz="2000" dirty="0" err="1" smtClean="0">
                <a:solidFill>
                  <a:schemeClr val="tx1"/>
                </a:solidFill>
              </a:rPr>
              <a:t>несприятливих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кліматичних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умовах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err="1" smtClean="0"/>
              <a:t>Завдання</a:t>
            </a:r>
            <a:r>
              <a:rPr lang="ru-RU" dirty="0" smtClean="0"/>
              <a:t> :</a:t>
            </a: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1714500" y="1214438"/>
            <a:ext cx="7215188" cy="5286375"/>
          </a:xfrm>
        </p:spPr>
        <p:txBody>
          <a:bodyPr/>
          <a:lstStyle/>
          <a:p>
            <a:pPr eaLnBrk="1" hangingPunct="1"/>
            <a:r>
              <a:rPr lang="uk-UA" sz="2400" dirty="0" smtClean="0"/>
              <a:t>У якому з нітратних добрив — амонійній селітрі чи кальцієвій селітрі — вміст поживної речовини більший?</a:t>
            </a:r>
          </a:p>
          <a:p>
            <a:pPr eaLnBrk="1" hangingPunct="1"/>
            <a:r>
              <a:rPr lang="uk-UA" sz="2400" dirty="0" smtClean="0"/>
              <a:t>Записати рівняння перетворень за допомогою яких виробляють азотні добрива, якщо схема їх виробництва така:</a:t>
            </a:r>
            <a:endParaRPr lang="ru-RU" sz="2400" dirty="0" smtClean="0"/>
          </a:p>
          <a:p>
            <a:pPr algn="ctr" eaLnBrk="1" hangingPunct="1">
              <a:buFont typeface="Arial" charset="0"/>
              <a:buNone/>
            </a:pPr>
            <a:r>
              <a:rPr lang="uk-UA" sz="2400" dirty="0" smtClean="0"/>
              <a:t>азот → амоніак → нітроген(ІІ) оксид →  нітроген(ІV) оксид → нітратна кислота  →  калій нітрат</a:t>
            </a:r>
          </a:p>
          <a:p>
            <a:pPr eaLnBrk="1" hangingPunct="1"/>
            <a:r>
              <a:rPr lang="ru-RU" sz="2400" dirty="0" err="1" smtClean="0"/>
              <a:t>Напишіть</a:t>
            </a:r>
            <a:r>
              <a:rPr lang="ru-RU" sz="2400" dirty="0" smtClean="0"/>
              <a:t> </a:t>
            </a:r>
            <a:r>
              <a:rPr lang="ru-RU" sz="2400" dirty="0" err="1" smtClean="0"/>
              <a:t>рівняння</a:t>
            </a:r>
            <a:r>
              <a:rPr lang="ru-RU" sz="2400" dirty="0" smtClean="0"/>
              <a:t> у </a:t>
            </a:r>
            <a:r>
              <a:rPr lang="ru-RU" sz="2400" dirty="0" err="1" smtClean="0"/>
              <a:t>молекулярній</a:t>
            </a:r>
            <a:r>
              <a:rPr lang="ru-RU" sz="2400" dirty="0" smtClean="0"/>
              <a:t>, </a:t>
            </a:r>
            <a:r>
              <a:rPr lang="ru-RU" sz="2400" dirty="0" err="1" smtClean="0"/>
              <a:t>повній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скороченій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йонних</a:t>
            </a:r>
            <a:r>
              <a:rPr lang="ru-RU" sz="2400" dirty="0" smtClean="0"/>
              <a:t> формах таких </a:t>
            </a:r>
            <a:r>
              <a:rPr lang="ru-RU" sz="2400" dirty="0" err="1" smtClean="0"/>
              <a:t>реакцій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ru-RU" sz="2400" dirty="0" smtClean="0"/>
              <a:t>а)</a:t>
            </a:r>
            <a:r>
              <a:rPr lang="en-US" sz="2400" dirty="0" smtClean="0"/>
              <a:t> </a:t>
            </a:r>
            <a:r>
              <a:rPr lang="ru-RU" sz="2400" dirty="0" smtClean="0"/>
              <a:t> фосфат </a:t>
            </a:r>
            <a:r>
              <a:rPr lang="ru-RU" sz="2400" dirty="0" err="1" smtClean="0"/>
              <a:t>калію</a:t>
            </a:r>
            <a:r>
              <a:rPr lang="ru-RU" sz="2400" dirty="0" smtClean="0"/>
              <a:t> + </a:t>
            </a:r>
            <a:r>
              <a:rPr lang="ru-RU" sz="2400" dirty="0" err="1" smtClean="0"/>
              <a:t>нітрат</a:t>
            </a:r>
            <a:r>
              <a:rPr lang="ru-RU" sz="2400" dirty="0" smtClean="0"/>
              <a:t> </a:t>
            </a:r>
            <a:r>
              <a:rPr lang="ru-RU" sz="2400" dirty="0" err="1" smtClean="0"/>
              <a:t>барію</a:t>
            </a:r>
            <a:r>
              <a:rPr lang="ru-RU" sz="2400" dirty="0" smtClean="0"/>
              <a:t>;</a:t>
            </a:r>
            <a:br>
              <a:rPr lang="ru-RU" sz="2400" dirty="0" smtClean="0"/>
            </a:br>
            <a:r>
              <a:rPr lang="ru-RU" sz="2400" dirty="0" smtClean="0"/>
              <a:t>б)</a:t>
            </a:r>
            <a:r>
              <a:rPr lang="en-US" sz="2400" dirty="0" smtClean="0"/>
              <a:t> </a:t>
            </a:r>
            <a:r>
              <a:rPr lang="ru-RU" sz="2400" dirty="0" smtClean="0"/>
              <a:t> фосфат </a:t>
            </a:r>
            <a:r>
              <a:rPr lang="ru-RU" sz="2400" dirty="0" err="1" smtClean="0"/>
              <a:t>кальцію</a:t>
            </a:r>
            <a:r>
              <a:rPr lang="ru-RU" sz="2400" dirty="0" smtClean="0"/>
              <a:t> + </a:t>
            </a:r>
            <a:r>
              <a:rPr lang="ru-RU" sz="2400" dirty="0" err="1" smtClean="0"/>
              <a:t>сульфатна</a:t>
            </a:r>
            <a:r>
              <a:rPr lang="ru-RU" sz="2400" dirty="0" smtClean="0"/>
              <a:t> кислота;</a:t>
            </a:r>
            <a:br>
              <a:rPr lang="ru-RU" sz="2400" dirty="0" smtClean="0"/>
            </a:br>
            <a:r>
              <a:rPr lang="ru-RU" sz="2400" dirty="0" smtClean="0"/>
              <a:t>в) фосфат </a:t>
            </a:r>
            <a:r>
              <a:rPr lang="ru-RU" sz="2400" dirty="0" err="1" smtClean="0"/>
              <a:t>кальцію</a:t>
            </a:r>
            <a:r>
              <a:rPr lang="ru-RU" sz="2400" dirty="0" smtClean="0"/>
              <a:t> + </a:t>
            </a:r>
            <a:r>
              <a:rPr lang="ru-RU" sz="2400" dirty="0" err="1" smtClean="0"/>
              <a:t>фосфатна</a:t>
            </a:r>
            <a:r>
              <a:rPr lang="ru-RU" sz="2400" dirty="0" smtClean="0"/>
              <a:t> кислота.</a:t>
            </a:r>
            <a:br>
              <a:rPr lang="ru-RU" sz="2400" dirty="0" smtClean="0"/>
            </a:br>
            <a:endParaRPr lang="ru-RU" sz="2400" b="1" i="1" dirty="0" smtClean="0"/>
          </a:p>
          <a:p>
            <a:pPr eaLnBrk="1" hangingPunct="1"/>
            <a:endParaRPr lang="ru-RU" sz="2400" dirty="0" smtClean="0"/>
          </a:p>
          <a:p>
            <a:pPr eaLnBrk="1" hangingPunct="1"/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1143000"/>
          </a:xfrm>
        </p:spPr>
        <p:txBody>
          <a:bodyPr/>
          <a:lstStyle/>
          <a:p>
            <a:r>
              <a:rPr lang="uk-UA" sz="3600" b="1" dirty="0" err="1" smtClean="0"/>
              <a:t>ГРУНТ</a:t>
            </a:r>
            <a:r>
              <a:rPr lang="uk-UA" sz="3600" b="1" dirty="0" smtClean="0"/>
              <a:t> – </a:t>
            </a:r>
            <a:r>
              <a:rPr lang="uk-UA" sz="2800" b="1" dirty="0" smtClean="0"/>
              <a:t>основне джерело забезпечення рослин поживними речовинами</a:t>
            </a:r>
            <a:endParaRPr lang="ru-RU" sz="2800" dirty="0"/>
          </a:p>
        </p:txBody>
      </p:sp>
      <p:pic>
        <p:nvPicPr>
          <p:cNvPr id="3" name="Рисунок 2" descr="мін.реч.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1357298"/>
            <a:ext cx="4595241" cy="3214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Волна 3"/>
          <p:cNvSpPr/>
          <p:nvPr/>
        </p:nvSpPr>
        <p:spPr>
          <a:xfrm>
            <a:off x="3000364" y="4572008"/>
            <a:ext cx="4000528" cy="71438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ГРУНТОВИЙ</a:t>
            </a:r>
          </a:p>
          <a:p>
            <a:pPr algn="ctr"/>
            <a:r>
              <a:rPr lang="uk-UA" b="1" dirty="0" smtClean="0"/>
              <a:t>РОЗЧИН</a:t>
            </a:r>
            <a:endParaRPr lang="ru-RU" dirty="0"/>
          </a:p>
        </p:txBody>
      </p:sp>
      <p:sp>
        <p:nvSpPr>
          <p:cNvPr id="6" name="Двойная волна 5"/>
          <p:cNvSpPr/>
          <p:nvPr/>
        </p:nvSpPr>
        <p:spPr>
          <a:xfrm>
            <a:off x="714348" y="4286256"/>
            <a:ext cx="2357454" cy="1428736"/>
          </a:xfrm>
          <a:prstGeom prst="doubleWav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2000" b="1" dirty="0" err="1" smtClean="0">
                <a:ln w="50800"/>
                <a:solidFill>
                  <a:schemeClr val="tx1"/>
                </a:solidFill>
              </a:rPr>
              <a:t>Макроелементи</a:t>
            </a:r>
            <a:endParaRPr lang="uk-UA" sz="2000" b="1" dirty="0" smtClean="0">
              <a:ln w="50800"/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uk-UA" sz="2400" b="1" dirty="0" smtClean="0">
                <a:ln w="50800"/>
                <a:solidFill>
                  <a:schemeClr val="tx1"/>
                </a:solidFill>
              </a:rPr>
              <a:t>С, О,Н, </a:t>
            </a:r>
            <a:r>
              <a:rPr lang="en-US" sz="2400" b="1" dirty="0" smtClean="0">
                <a:ln w="50800"/>
                <a:solidFill>
                  <a:schemeClr val="tx1"/>
                </a:solidFill>
              </a:rPr>
              <a:t>N</a:t>
            </a:r>
            <a:r>
              <a:rPr lang="uk-UA" sz="2400" b="1" dirty="0" smtClean="0">
                <a:ln w="50800"/>
                <a:solidFill>
                  <a:schemeClr val="tx1"/>
                </a:solidFill>
              </a:rPr>
              <a:t>, Р, К</a:t>
            </a:r>
          </a:p>
          <a:p>
            <a:pPr algn="ctr">
              <a:defRPr/>
            </a:pPr>
            <a:r>
              <a:rPr lang="uk-UA" b="1" dirty="0" smtClean="0">
                <a:ln w="50800"/>
                <a:solidFill>
                  <a:schemeClr val="tx1"/>
                </a:solidFill>
              </a:rPr>
              <a:t>Засвоюють у найбільшій кількості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Двойная волна 6"/>
          <p:cNvSpPr/>
          <p:nvPr/>
        </p:nvSpPr>
        <p:spPr>
          <a:xfrm>
            <a:off x="6500794" y="4357694"/>
            <a:ext cx="2643206" cy="1428736"/>
          </a:xfrm>
          <a:prstGeom prst="doubleWav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b="1" dirty="0" smtClean="0">
                <a:ln w="50800"/>
                <a:solidFill>
                  <a:schemeClr val="tx1"/>
                </a:solidFill>
              </a:rPr>
              <a:t>Мікроелементи</a:t>
            </a:r>
          </a:p>
          <a:p>
            <a:pPr algn="ctr">
              <a:defRPr/>
            </a:pPr>
            <a:r>
              <a:rPr lang="uk-UA" sz="2000" b="1" dirty="0" smtClean="0">
                <a:ln w="50800"/>
                <a:solidFill>
                  <a:schemeClr val="tx1"/>
                </a:solidFill>
              </a:rPr>
              <a:t>В, М</a:t>
            </a:r>
            <a:r>
              <a:rPr lang="en-US" sz="2000" b="1" dirty="0" smtClean="0">
                <a:ln w="50800"/>
                <a:solidFill>
                  <a:schemeClr val="tx1"/>
                </a:solidFill>
              </a:rPr>
              <a:t>n</a:t>
            </a:r>
            <a:r>
              <a:rPr lang="ru-RU" sz="2000" b="1" dirty="0" smtClean="0">
                <a:ln w="50800"/>
                <a:solidFill>
                  <a:schemeClr val="tx1"/>
                </a:solidFill>
              </a:rPr>
              <a:t>,</a:t>
            </a:r>
            <a:r>
              <a:rPr lang="en-US" sz="2000" b="1" dirty="0" smtClean="0">
                <a:ln w="50800"/>
                <a:solidFill>
                  <a:schemeClr val="tx1"/>
                </a:solidFill>
              </a:rPr>
              <a:t>Fe, </a:t>
            </a:r>
            <a:r>
              <a:rPr lang="en-US" sz="2000" b="1" dirty="0" err="1" smtClean="0">
                <a:ln w="50800"/>
                <a:solidFill>
                  <a:schemeClr val="tx1"/>
                </a:solidFill>
              </a:rPr>
              <a:t>Cu,Zn,Co,Mg</a:t>
            </a:r>
            <a:endParaRPr lang="en-US" sz="2000" b="1" dirty="0" smtClean="0">
              <a:ln w="50800"/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uk-UA" b="1" dirty="0" smtClean="0">
                <a:ln w="50800"/>
                <a:solidFill>
                  <a:schemeClr val="tx1"/>
                </a:solidFill>
              </a:rPr>
              <a:t>Засвоюють у значно меншій кількості</a:t>
            </a:r>
            <a:endParaRPr lang="uk-UA" b="1" dirty="0">
              <a:ln w="50800"/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6050" y="5643578"/>
            <a:ext cx="421481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2400" b="1" dirty="0">
                <a:ln w="50800"/>
                <a:solidFill>
                  <a:srgbClr val="02010F"/>
                </a:solidFill>
              </a:rPr>
              <a:t>NO</a:t>
            </a:r>
            <a:r>
              <a:rPr lang="en-US" sz="2400" b="1" baseline="-25000" dirty="0">
                <a:ln w="50800"/>
                <a:solidFill>
                  <a:srgbClr val="02010F"/>
                </a:solidFill>
              </a:rPr>
              <a:t>3</a:t>
            </a:r>
            <a:r>
              <a:rPr lang="en-US" sz="2400" b="1" baseline="30000" dirty="0">
                <a:ln w="50800"/>
                <a:solidFill>
                  <a:srgbClr val="02010F"/>
                </a:solidFill>
              </a:rPr>
              <a:t>-</a:t>
            </a:r>
            <a:r>
              <a:rPr lang="en-US" sz="2400" b="1" dirty="0">
                <a:ln w="50800"/>
                <a:solidFill>
                  <a:srgbClr val="02010F"/>
                </a:solidFill>
              </a:rPr>
              <a:t>,NH</a:t>
            </a:r>
            <a:r>
              <a:rPr lang="en-US" sz="2400" b="1" baseline="-25000" dirty="0">
                <a:ln w="50800"/>
                <a:solidFill>
                  <a:srgbClr val="02010F"/>
                </a:solidFill>
              </a:rPr>
              <a:t>4</a:t>
            </a:r>
            <a:r>
              <a:rPr lang="en-US" sz="2400" b="1" baseline="30000" dirty="0">
                <a:ln w="50800"/>
                <a:solidFill>
                  <a:srgbClr val="02010F"/>
                </a:solidFill>
              </a:rPr>
              <a:t>+</a:t>
            </a:r>
            <a:r>
              <a:rPr lang="en-US" sz="2400" b="1" dirty="0">
                <a:ln w="50800"/>
                <a:solidFill>
                  <a:srgbClr val="02010F"/>
                </a:solidFill>
              </a:rPr>
              <a:t>,HPO</a:t>
            </a:r>
            <a:r>
              <a:rPr lang="en-US" sz="2400" b="1" baseline="-25000" dirty="0">
                <a:ln w="50800"/>
                <a:solidFill>
                  <a:srgbClr val="02010F"/>
                </a:solidFill>
              </a:rPr>
              <a:t>4</a:t>
            </a:r>
            <a:r>
              <a:rPr lang="en-US" sz="2400" b="1" baseline="30000" dirty="0">
                <a:ln w="50800"/>
                <a:solidFill>
                  <a:srgbClr val="02010F"/>
                </a:solidFill>
              </a:rPr>
              <a:t>2-</a:t>
            </a:r>
            <a:r>
              <a:rPr lang="en-US" sz="2400" b="1" dirty="0">
                <a:ln w="50800"/>
                <a:solidFill>
                  <a:srgbClr val="02010F"/>
                </a:solidFill>
              </a:rPr>
              <a:t>,H</a:t>
            </a:r>
            <a:r>
              <a:rPr lang="en-US" sz="2400" b="1" baseline="-25000" dirty="0">
                <a:ln w="50800"/>
                <a:solidFill>
                  <a:srgbClr val="02010F"/>
                </a:solidFill>
              </a:rPr>
              <a:t>2</a:t>
            </a:r>
            <a:r>
              <a:rPr lang="en-US" sz="2400" b="1" dirty="0">
                <a:ln w="50800"/>
                <a:solidFill>
                  <a:srgbClr val="02010F"/>
                </a:solidFill>
              </a:rPr>
              <a:t>PO</a:t>
            </a:r>
            <a:r>
              <a:rPr lang="en-US" sz="2400" b="1" baseline="-25000" dirty="0">
                <a:ln w="50800"/>
                <a:solidFill>
                  <a:srgbClr val="02010F"/>
                </a:solidFill>
              </a:rPr>
              <a:t>4</a:t>
            </a:r>
            <a:r>
              <a:rPr lang="en-US" sz="2400" b="1" baseline="30000" dirty="0">
                <a:ln w="50800"/>
                <a:solidFill>
                  <a:srgbClr val="02010F"/>
                </a:solidFill>
              </a:rPr>
              <a:t>-</a:t>
            </a:r>
            <a:r>
              <a:rPr lang="en-US" sz="2400" b="1" dirty="0">
                <a:ln w="50800"/>
                <a:solidFill>
                  <a:srgbClr val="02010F"/>
                </a:solidFill>
              </a:rPr>
              <a:t>,K</a:t>
            </a:r>
            <a:r>
              <a:rPr lang="en-US" sz="2400" b="1" baseline="30000" dirty="0">
                <a:ln w="50800"/>
                <a:solidFill>
                  <a:srgbClr val="02010F"/>
                </a:solidFill>
              </a:rPr>
              <a:t>+</a:t>
            </a:r>
            <a:endParaRPr lang="uk-UA" sz="2400" b="1" baseline="30000" dirty="0">
              <a:ln w="50800"/>
              <a:solidFill>
                <a:srgbClr val="02010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15140" y="2285992"/>
            <a:ext cx="2428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ПОВІТРЯ</a:t>
            </a:r>
            <a:endParaRPr lang="uk-UA" b="1" dirty="0"/>
          </a:p>
        </p:txBody>
      </p:sp>
      <p:sp>
        <p:nvSpPr>
          <p:cNvPr id="13" name="Стрелка вверх 12"/>
          <p:cNvSpPr/>
          <p:nvPr/>
        </p:nvSpPr>
        <p:spPr>
          <a:xfrm rot="16200000">
            <a:off x="6747683" y="2110573"/>
            <a:ext cx="484187" cy="835025"/>
          </a:xfrm>
          <a:prstGeom prst="upArrow">
            <a:avLst>
              <a:gd name="adj1" fmla="val 27130"/>
              <a:gd name="adj2" fmla="val 34753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 animBg="1"/>
      <p:bldP spid="9" grpId="0" animBg="1"/>
      <p:bldP spid="10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/>
          <a:lstStyle/>
          <a:p>
            <a:r>
              <a:rPr lang="ru-RU" sz="2800" b="1" dirty="0" err="1" smtClean="0"/>
              <a:t>Діагностика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нестачі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елементів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живлення</a:t>
            </a:r>
            <a:r>
              <a:rPr lang="ru-RU" sz="2800" b="1" dirty="0" smtClean="0"/>
              <a:t> у </a:t>
            </a:r>
            <a:r>
              <a:rPr lang="ru-RU" sz="2800" b="1" dirty="0" err="1" smtClean="0"/>
              <a:t>рослин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841" t="24623" r="49113" b="9084"/>
          <a:stretch>
            <a:fillRect/>
          </a:stretch>
        </p:blipFill>
        <p:spPr bwMode="auto">
          <a:xfrm>
            <a:off x="6150408" y="928670"/>
            <a:ext cx="299359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https://agrovio.com.ua/article/art93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142984"/>
            <a:ext cx="4929222" cy="2346499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000100" y="3714752"/>
            <a:ext cx="7572428" cy="3143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rgbClr val="FF0000"/>
                </a:solidFill>
              </a:rPr>
              <a:t>Дефіцит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поживних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речовин</a:t>
            </a:r>
            <a:r>
              <a:rPr lang="ru-RU" sz="2400" dirty="0" smtClean="0">
                <a:solidFill>
                  <a:srgbClr val="FF0000"/>
                </a:solidFill>
              </a:rPr>
              <a:t> в </a:t>
            </a:r>
            <a:r>
              <a:rPr lang="ru-RU" sz="2400" dirty="0" err="1" smtClean="0">
                <a:solidFill>
                  <a:srgbClr val="FF0000"/>
                </a:solidFill>
              </a:rPr>
              <a:t>грунті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викликає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порушення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обміну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речовин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в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рослинах</a:t>
            </a:r>
            <a:r>
              <a:rPr lang="ru-RU" sz="2400" dirty="0" smtClean="0">
                <a:solidFill>
                  <a:srgbClr val="FF0000"/>
                </a:solidFill>
              </a:rPr>
              <a:t>, </a:t>
            </a:r>
            <a:r>
              <a:rPr lang="ru-RU" sz="2400" dirty="0" err="1" smtClean="0">
                <a:solidFill>
                  <a:srgbClr val="FF0000"/>
                </a:solidFill>
              </a:rPr>
              <a:t>робить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сильний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вплив</a:t>
            </a:r>
            <a:r>
              <a:rPr lang="ru-RU" sz="2400" dirty="0" smtClean="0">
                <a:solidFill>
                  <a:srgbClr val="FF0000"/>
                </a:solidFill>
              </a:rPr>
              <a:t> на </a:t>
            </a:r>
            <a:r>
              <a:rPr lang="ru-RU" sz="2400" dirty="0" err="1" smtClean="0">
                <a:solidFill>
                  <a:srgbClr val="FF0000"/>
                </a:solidFill>
              </a:rPr>
              <a:t>їх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зростання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і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зовнішній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вигляд</a:t>
            </a:r>
            <a:r>
              <a:rPr lang="ru-RU" sz="2400" dirty="0" smtClean="0">
                <a:solidFill>
                  <a:srgbClr val="FF0000"/>
                </a:solidFill>
              </a:rPr>
              <a:t>. При </a:t>
            </a:r>
            <a:r>
              <a:rPr lang="ru-RU" sz="2400" dirty="0" err="1" smtClean="0">
                <a:solidFill>
                  <a:srgbClr val="FF0000"/>
                </a:solidFill>
              </a:rPr>
              <a:t>нестачі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поживних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речовин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спостерігаються</a:t>
            </a:r>
            <a:r>
              <a:rPr lang="ru-RU" sz="2400" dirty="0" smtClean="0">
                <a:solidFill>
                  <a:srgbClr val="FF0000"/>
                </a:solidFill>
              </a:rPr>
              <a:t>: </a:t>
            </a:r>
            <a:r>
              <a:rPr lang="ru-RU" sz="2400" dirty="0" err="1" smtClean="0">
                <a:solidFill>
                  <a:srgbClr val="FF0000"/>
                </a:solidFill>
              </a:rPr>
              <a:t>затримка</a:t>
            </a:r>
            <a:r>
              <a:rPr lang="ru-RU" sz="2400" dirty="0" smtClean="0">
                <a:solidFill>
                  <a:srgbClr val="FF0000"/>
                </a:solidFill>
              </a:rPr>
              <a:t> росту </a:t>
            </a:r>
            <a:r>
              <a:rPr lang="ru-RU" sz="2400" dirty="0" err="1" smtClean="0">
                <a:solidFill>
                  <a:srgbClr val="FF0000"/>
                </a:solidFill>
              </a:rPr>
              <a:t>рослин</a:t>
            </a:r>
            <a:r>
              <a:rPr lang="ru-RU" sz="2400" dirty="0" smtClean="0">
                <a:solidFill>
                  <a:srgbClr val="FF0000"/>
                </a:solidFill>
              </a:rPr>
              <a:t>, </a:t>
            </a:r>
            <a:r>
              <a:rPr lang="ru-RU" sz="2400" dirty="0" err="1" smtClean="0">
                <a:solidFill>
                  <a:srgbClr val="FF0000"/>
                </a:solidFill>
              </a:rPr>
              <a:t>прискорення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або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уповільнення</a:t>
            </a:r>
            <a:r>
              <a:rPr lang="ru-RU" sz="2400" dirty="0" smtClean="0">
                <a:solidFill>
                  <a:srgbClr val="FF0000"/>
                </a:solidFill>
              </a:rPr>
              <a:t> фаз </a:t>
            </a:r>
            <a:r>
              <a:rPr lang="ru-RU" sz="2400" dirty="0" err="1" smtClean="0">
                <a:solidFill>
                  <a:srgbClr val="FF0000"/>
                </a:solidFill>
              </a:rPr>
              <a:t>розвитку</a:t>
            </a:r>
            <a:r>
              <a:rPr lang="ru-RU" sz="2400" dirty="0" smtClean="0">
                <a:solidFill>
                  <a:srgbClr val="FF0000"/>
                </a:solidFill>
              </a:rPr>
              <a:t>, </a:t>
            </a:r>
            <a:r>
              <a:rPr lang="ru-RU" sz="2400" dirty="0" err="1" smtClean="0">
                <a:solidFill>
                  <a:srgbClr val="FF0000"/>
                </a:solidFill>
              </a:rPr>
              <a:t>зміна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співвідношення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між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різними</a:t>
            </a:r>
            <a:r>
              <a:rPr lang="ru-RU" sz="2400" dirty="0" smtClean="0">
                <a:solidFill>
                  <a:srgbClr val="FF0000"/>
                </a:solidFill>
              </a:rPr>
              <a:t> органами, </a:t>
            </a:r>
            <a:r>
              <a:rPr lang="ru-RU" sz="2400" dirty="0" err="1" smtClean="0">
                <a:solidFill>
                  <a:srgbClr val="FF0000"/>
                </a:solidFill>
              </a:rPr>
              <a:t>зміна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будови</a:t>
            </a:r>
            <a:r>
              <a:rPr lang="ru-RU" sz="2400" dirty="0" smtClean="0">
                <a:solidFill>
                  <a:srgbClr val="FF0000"/>
                </a:solidFill>
              </a:rPr>
              <a:t>, </a:t>
            </a:r>
            <a:r>
              <a:rPr lang="ru-RU" sz="2400" dirty="0" err="1" smtClean="0">
                <a:solidFill>
                  <a:srgbClr val="FF0000"/>
                </a:solidFill>
              </a:rPr>
              <a:t>розміру</a:t>
            </a:r>
            <a:r>
              <a:rPr lang="ru-RU" sz="2400" dirty="0" smtClean="0">
                <a:solidFill>
                  <a:srgbClr val="FF0000"/>
                </a:solidFill>
              </a:rPr>
              <a:t>, </a:t>
            </a:r>
            <a:r>
              <a:rPr lang="ru-RU" sz="2400" dirty="0" err="1" smtClean="0">
                <a:solidFill>
                  <a:srgbClr val="FF0000"/>
                </a:solidFill>
              </a:rPr>
              <a:t>форми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і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забарвлення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листя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і</a:t>
            </a:r>
            <a:r>
              <a:rPr lang="ru-RU" sz="2400" dirty="0" smtClean="0">
                <a:solidFill>
                  <a:srgbClr val="FF0000"/>
                </a:solidFill>
              </a:rPr>
              <a:t> т. д.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429552" cy="1143000"/>
          </a:xfrm>
        </p:spPr>
        <p:txBody>
          <a:bodyPr/>
          <a:lstStyle/>
          <a:p>
            <a:r>
              <a:rPr lang="uk-UA" b="1" dirty="0" smtClean="0">
                <a:solidFill>
                  <a:schemeClr val="tx2">
                    <a:lumMod val="10000"/>
                  </a:schemeClr>
                </a:solidFill>
              </a:rPr>
              <a:t>З ІСТОРІЇ </a:t>
            </a:r>
            <a:r>
              <a:rPr lang="uk-UA" sz="4000" b="1" dirty="0" smtClean="0">
                <a:solidFill>
                  <a:schemeClr val="tx2">
                    <a:lumMod val="10000"/>
                  </a:schemeClr>
                </a:solidFill>
              </a:rPr>
              <a:t>використання добрив</a:t>
            </a:r>
            <a:endParaRPr lang="ru-RU" sz="40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142984"/>
            <a:ext cx="1343025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Ромб 7"/>
          <p:cNvSpPr/>
          <p:nvPr/>
        </p:nvSpPr>
        <p:spPr>
          <a:xfrm>
            <a:off x="2857488" y="928670"/>
            <a:ext cx="3685906" cy="2639999"/>
          </a:xfrm>
          <a:prstGeom prst="diamon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Юстус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Лібіх</a:t>
            </a:r>
            <a:endParaRPr lang="uk-UA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Німецький  хімік</a:t>
            </a:r>
          </a:p>
          <a:p>
            <a:pPr algn="ctr">
              <a:defRPr/>
            </a:pPr>
            <a:r>
              <a:rPr lang="uk-UA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Найвагоміший внесок у становлення агрохімії</a:t>
            </a:r>
            <a:endParaRPr lang="uk-UA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документ 8"/>
          <p:cNvSpPr/>
          <p:nvPr/>
        </p:nvSpPr>
        <p:spPr>
          <a:xfrm>
            <a:off x="6643702" y="1000108"/>
            <a:ext cx="1785950" cy="2643206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2400" b="1" dirty="0" smtClean="0">
                <a:ln w="50800"/>
                <a:solidFill>
                  <a:schemeClr val="accent6">
                    <a:lumMod val="75000"/>
                  </a:schemeClr>
                </a:solidFill>
              </a:rPr>
              <a:t>Виникла   наука</a:t>
            </a:r>
          </a:p>
          <a:p>
            <a:pPr algn="ctr">
              <a:defRPr/>
            </a:pPr>
            <a:r>
              <a:rPr lang="uk-UA" sz="2400" b="1" dirty="0" smtClean="0">
                <a:ln w="50800"/>
                <a:solidFill>
                  <a:schemeClr val="accent6">
                    <a:lumMod val="75000"/>
                  </a:schemeClr>
                </a:solidFill>
              </a:rPr>
              <a:t>АГРОХІМІЯ</a:t>
            </a:r>
            <a:endParaRPr lang="uk-UA" sz="2400" b="1" dirty="0">
              <a:ln w="50800"/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Двойная волна 9"/>
          <p:cNvSpPr/>
          <p:nvPr/>
        </p:nvSpPr>
        <p:spPr>
          <a:xfrm>
            <a:off x="5500694" y="3857628"/>
            <a:ext cx="3500462" cy="1928826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2000" b="1" dirty="0" smtClean="0">
                <a:ln w="50800"/>
                <a:solidFill>
                  <a:schemeClr val="tx1"/>
                </a:solidFill>
              </a:rPr>
              <a:t>Дослідження</a:t>
            </a:r>
          </a:p>
          <a:p>
            <a:pPr algn="ctr">
              <a:defRPr/>
            </a:pPr>
            <a:r>
              <a:rPr lang="uk-UA" sz="2000" b="1" dirty="0" smtClean="0">
                <a:ln w="50800"/>
                <a:solidFill>
                  <a:schemeClr val="tx1"/>
                </a:solidFill>
              </a:rPr>
              <a:t>хімічних та біохімічних процесів у  </a:t>
            </a:r>
            <a:r>
              <a:rPr lang="uk-UA" sz="2000" b="1" dirty="0" err="1" smtClean="0">
                <a:ln w="50800"/>
                <a:solidFill>
                  <a:schemeClr val="tx1"/>
                </a:solidFill>
              </a:rPr>
              <a:t>грунтах</a:t>
            </a:r>
            <a:r>
              <a:rPr lang="uk-UA" sz="2000" b="1" dirty="0" smtClean="0">
                <a:ln w="50800"/>
                <a:solidFill>
                  <a:schemeClr val="tx1"/>
                </a:solidFill>
              </a:rPr>
              <a:t> і рослинах</a:t>
            </a:r>
            <a:endParaRPr lang="uk-UA" sz="2000" b="1" dirty="0">
              <a:ln w="50800"/>
              <a:solidFill>
                <a:schemeClr val="tx1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8001024" y="3286124"/>
            <a:ext cx="484187" cy="428625"/>
          </a:xfrm>
          <a:prstGeom prst="downArrow">
            <a:avLst>
              <a:gd name="adj1" fmla="val 27538"/>
              <a:gd name="adj2" fmla="val 365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2" name="Прямоугольник 11"/>
          <p:cNvSpPr/>
          <p:nvPr/>
        </p:nvSpPr>
        <p:spPr>
          <a:xfrm>
            <a:off x="1714480" y="3571876"/>
            <a:ext cx="3500462" cy="29289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>
              <a:defRPr/>
            </a:pPr>
            <a:r>
              <a:rPr lang="uk-UA" b="1" dirty="0" smtClean="0">
                <a:solidFill>
                  <a:srgbClr val="0000CC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ea typeface="Times New Roman" pitchFamily="18" charset="0"/>
                <a:cs typeface="Arial" pitchFamily="34" charset="0"/>
              </a:rPr>
              <a:t>Для того щоб, ефективно вносити добрива, треба знати:</a:t>
            </a:r>
            <a:endParaRPr lang="uk-UA" sz="1100" b="1" dirty="0" smtClean="0">
              <a:solidFill>
                <a:srgbClr val="0000CC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uk-UA" b="1" i="1" dirty="0" err="1" smtClean="0">
                <a:solidFill>
                  <a:srgbClr val="02010F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-потреби</a:t>
            </a:r>
            <a:r>
              <a:rPr lang="uk-UA" b="1" i="1" dirty="0" smtClean="0">
                <a:solidFill>
                  <a:srgbClr val="02010F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 рослин в елементах живлення та їх взаємодію;</a:t>
            </a:r>
            <a:endParaRPr lang="uk-UA" sz="1100" b="1" i="1" dirty="0" smtClean="0">
              <a:solidFill>
                <a:srgbClr val="02010F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uk-UA" b="1" i="1" dirty="0" smtClean="0">
                <a:solidFill>
                  <a:srgbClr val="02010F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- скільки поживних речовин знаходиться в </a:t>
            </a:r>
            <a:r>
              <a:rPr lang="uk-UA" b="1" i="1" dirty="0" err="1" smtClean="0">
                <a:solidFill>
                  <a:srgbClr val="02010F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грунті</a:t>
            </a:r>
            <a:r>
              <a:rPr lang="uk-UA" b="1" i="1" dirty="0" smtClean="0">
                <a:solidFill>
                  <a:srgbClr val="02010F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;</a:t>
            </a:r>
            <a:endParaRPr lang="uk-UA" sz="1100" b="1" i="1" dirty="0" smtClean="0">
              <a:solidFill>
                <a:srgbClr val="02010F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uk-UA" b="1" i="1" dirty="0" smtClean="0">
                <a:solidFill>
                  <a:srgbClr val="02010F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- які результати дає неправильне використання добрив.</a:t>
            </a:r>
            <a:endParaRPr lang="uk-UA" sz="2800" b="1" i="1" dirty="0">
              <a:solidFill>
                <a:srgbClr val="02010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3500430" y="214290"/>
            <a:ext cx="3143272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714744" y="500042"/>
            <a:ext cx="278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/>
              <a:t>ДОБРИВА</a:t>
            </a:r>
            <a:endParaRPr lang="ru-RU" sz="4000" b="1" dirty="0"/>
          </a:p>
        </p:txBody>
      </p:sp>
      <p:sp>
        <p:nvSpPr>
          <p:cNvPr id="7" name="Блок-схема: подготовка 6"/>
          <p:cNvSpPr/>
          <p:nvPr/>
        </p:nvSpPr>
        <p:spPr>
          <a:xfrm>
            <a:off x="1357290" y="1714488"/>
            <a:ext cx="2500330" cy="785818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Мінеральні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" name="Блок-схема: подготовка 8"/>
          <p:cNvSpPr/>
          <p:nvPr/>
        </p:nvSpPr>
        <p:spPr>
          <a:xfrm>
            <a:off x="3643306" y="1785926"/>
            <a:ext cx="2571768" cy="785818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Органічні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Блок-схема: подготовка 9"/>
          <p:cNvSpPr/>
          <p:nvPr/>
        </p:nvSpPr>
        <p:spPr>
          <a:xfrm>
            <a:off x="6286512" y="1643050"/>
            <a:ext cx="2428892" cy="785818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err="1" smtClean="0">
                <a:solidFill>
                  <a:schemeClr val="tx1"/>
                </a:solidFill>
              </a:rPr>
              <a:t>Органо-</a:t>
            </a:r>
            <a:endParaRPr lang="uk-UA" sz="2000" b="1" dirty="0" smtClean="0">
              <a:solidFill>
                <a:schemeClr val="tx1"/>
              </a:solidFill>
            </a:endParaRPr>
          </a:p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мінеральні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 rot="2766022">
            <a:off x="2992816" y="95328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786314" y="1500174"/>
            <a:ext cx="285752" cy="6212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18424742">
            <a:off x="6652019" y="92773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с одним скругленным углом 17"/>
          <p:cNvSpPr/>
          <p:nvPr/>
        </p:nvSpPr>
        <p:spPr>
          <a:xfrm>
            <a:off x="2500298" y="3000372"/>
            <a:ext cx="2571768" cy="55721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571736" y="3071810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err="1" smtClean="0"/>
              <a:t>Макродобрива</a:t>
            </a:r>
            <a:endParaRPr lang="ru-RU" sz="2400" b="1" dirty="0"/>
          </a:p>
        </p:txBody>
      </p:sp>
      <p:sp>
        <p:nvSpPr>
          <p:cNvPr id="20" name="Прямоугольник с двумя вырезанными противолежащими углами 19"/>
          <p:cNvSpPr/>
          <p:nvPr/>
        </p:nvSpPr>
        <p:spPr>
          <a:xfrm>
            <a:off x="5286380" y="2714620"/>
            <a:ext cx="2143140" cy="500066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u="sng" dirty="0" smtClean="0">
                <a:solidFill>
                  <a:schemeClr val="accent2"/>
                </a:solidFill>
              </a:rPr>
              <a:t>Прості</a:t>
            </a:r>
            <a:endParaRPr lang="ru-RU" sz="2400" b="1" u="sng" dirty="0">
              <a:solidFill>
                <a:schemeClr val="accent2"/>
              </a:solidFill>
            </a:endParaRPr>
          </a:p>
        </p:txBody>
      </p:sp>
      <p:sp>
        <p:nvSpPr>
          <p:cNvPr id="22" name="Прямоугольник с двумя вырезанными противолежащими углами 21"/>
          <p:cNvSpPr/>
          <p:nvPr/>
        </p:nvSpPr>
        <p:spPr>
          <a:xfrm>
            <a:off x="5072066" y="3929066"/>
            <a:ext cx="2143140" cy="500066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u="sng" dirty="0" smtClean="0">
                <a:solidFill>
                  <a:srgbClr val="C00000"/>
                </a:solidFill>
              </a:rPr>
              <a:t>Складні</a:t>
            </a:r>
            <a:endParaRPr lang="ru-RU" sz="2400" b="1" u="sng" dirty="0">
              <a:solidFill>
                <a:srgbClr val="C00000"/>
              </a:solidFill>
            </a:endParaRPr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7572396" y="2643182"/>
            <a:ext cx="1428760" cy="428628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chemeClr val="tx1"/>
                </a:solidFill>
              </a:rPr>
              <a:t>Азотні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с двумя вырезанными противолежащими углами 23"/>
          <p:cNvSpPr/>
          <p:nvPr/>
        </p:nvSpPr>
        <p:spPr>
          <a:xfrm>
            <a:off x="7572364" y="3286124"/>
            <a:ext cx="1571636" cy="500066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chemeClr val="tx1"/>
                </a:solidFill>
              </a:rPr>
              <a:t>Фосфорні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с двумя вырезанными противолежащими углами 24"/>
          <p:cNvSpPr/>
          <p:nvPr/>
        </p:nvSpPr>
        <p:spPr>
          <a:xfrm>
            <a:off x="7500958" y="3929066"/>
            <a:ext cx="1428760" cy="500066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chemeClr val="tx1"/>
                </a:solidFill>
              </a:rPr>
              <a:t>Калійні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26" name="Стрелка вниз 25"/>
          <p:cNvSpPr/>
          <p:nvPr/>
        </p:nvSpPr>
        <p:spPr>
          <a:xfrm rot="15538227">
            <a:off x="5070525" y="2556849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 rot="17914908">
            <a:off x="4946637" y="3315186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Двойная стрелка влево/вверх 34"/>
          <p:cNvSpPr/>
          <p:nvPr/>
        </p:nvSpPr>
        <p:spPr>
          <a:xfrm rot="8133257">
            <a:off x="7034109" y="2676400"/>
            <a:ext cx="850392" cy="850392"/>
          </a:xfrm>
          <a:prstGeom prst="leftUp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углом вверх 35"/>
          <p:cNvSpPr/>
          <p:nvPr/>
        </p:nvSpPr>
        <p:spPr>
          <a:xfrm rot="7798548">
            <a:off x="7029570" y="3377392"/>
            <a:ext cx="571504" cy="714380"/>
          </a:xfrm>
          <a:prstGeom prst="bentUp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с одним скругленным углом 36"/>
          <p:cNvSpPr/>
          <p:nvPr/>
        </p:nvSpPr>
        <p:spPr>
          <a:xfrm>
            <a:off x="2571736" y="5429264"/>
            <a:ext cx="2571768" cy="55721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Комплексні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с одним скругленным углом 37"/>
          <p:cNvSpPr/>
          <p:nvPr/>
        </p:nvSpPr>
        <p:spPr>
          <a:xfrm>
            <a:off x="2500298" y="4429132"/>
            <a:ext cx="2571768" cy="55721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Мікродобрива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714480" y="2500306"/>
            <a:ext cx="357190" cy="35719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 rot="16036811">
            <a:off x="2106066" y="2990581"/>
            <a:ext cx="357190" cy="54978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 rot="16036811">
            <a:off x="2104692" y="4417118"/>
            <a:ext cx="357190" cy="54978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 rot="16036811">
            <a:off x="2176130" y="5560126"/>
            <a:ext cx="357190" cy="54978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https://history.vn.ua/pidruchniki/popel-chemistry-11-class-2019-standard-level/popel-chemistry-11-class-2019-standard-level.files/image2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643446"/>
            <a:ext cx="3048000" cy="1571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3" grpId="0" animBg="1"/>
      <p:bldP spid="15" grpId="0" animBg="1"/>
      <p:bldP spid="17" grpId="0" animBg="1"/>
      <p:bldP spid="18" grpId="0" animBg="1"/>
      <p:bldP spid="19" grpId="0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5" grpId="0" animBg="1"/>
      <p:bldP spid="36" grpId="0" animBg="1"/>
      <p:bldP spid="37" grpId="0" animBg="1"/>
      <p:bldP spid="38" grpId="0" animBg="1"/>
      <p:bldP spid="29" grpId="0" animBg="1"/>
      <p:bldP spid="31" grpId="0" animBg="1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86050" y="0"/>
            <a:ext cx="6215106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400" b="1" cap="all" dirty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Мінеральні   добрива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2928926" y="714356"/>
            <a:ext cx="6072230" cy="14773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buFont typeface="Wingdings" pitchFamily="2" charset="2"/>
              <a:buChar char="v"/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Добуті з надр чи промислово отримані хімічні сполуки </a:t>
            </a:r>
          </a:p>
          <a:p>
            <a:pPr eaLnBrk="0" hangingPunct="0">
              <a:buFont typeface="Wingdings" pitchFamily="2" charset="2"/>
              <a:buChar char="v"/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Містять основні елементи живлення:</a:t>
            </a:r>
          </a:p>
          <a:p>
            <a:pPr algn="ctr" eaLnBrk="0" hangingPunct="0">
              <a:defRPr/>
            </a:pPr>
            <a:r>
              <a:rPr lang="uk-UA" b="1" cap="all" dirty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Arial" pitchFamily="34" charset="0"/>
              </a:rPr>
              <a:t>Нітроген,  Фосфор,  Калій;</a:t>
            </a:r>
          </a:p>
          <a:p>
            <a:pPr eaLnBrk="0" hangingPunct="0">
              <a:buFont typeface="Wingdings" pitchFamily="2" charset="2"/>
              <a:buChar char="v"/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Важливі для  життєдіяльності мікроелементи:</a:t>
            </a:r>
          </a:p>
          <a:p>
            <a:pPr algn="ctr" eaLnBrk="0" hangingPunct="0">
              <a:defRPr/>
            </a:pPr>
            <a:r>
              <a:rPr lang="uk-UA" b="1" cap="all" dirty="0" err="1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Arial" pitchFamily="34" charset="0"/>
              </a:rPr>
              <a:t>Купрум</a:t>
            </a:r>
            <a:r>
              <a:rPr lang="uk-UA" b="1" cap="all" dirty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uk-UA" b="1" cap="all" dirty="0" err="1" smtClean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Arial" pitchFamily="34" charset="0"/>
              </a:rPr>
              <a:t>Ферум</a:t>
            </a:r>
            <a:r>
              <a:rPr lang="uk-UA" b="1" cap="all" dirty="0" smtClean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Arial" pitchFamily="34" charset="0"/>
              </a:rPr>
              <a:t>, Цинк, </a:t>
            </a:r>
            <a:r>
              <a:rPr lang="uk-UA" b="1" cap="all" dirty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Arial" pitchFamily="34" charset="0"/>
              </a:rPr>
              <a:t>Бор,  Манган та ін. </a:t>
            </a:r>
            <a:endParaRPr lang="uk-UA" sz="3200" b="1" cap="all" dirty="0">
              <a:ln w="9000" cmpd="sng">
                <a:solidFill>
                  <a:srgbClr val="0000CC"/>
                </a:solidFill>
                <a:prstDash val="solid"/>
              </a:ln>
              <a:solidFill>
                <a:srgbClr val="0000CC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571744"/>
            <a:ext cx="3214688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14438" y="2643188"/>
            <a:ext cx="2714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>
                <a:solidFill>
                  <a:schemeClr val="bg1"/>
                </a:solidFill>
              </a:rPr>
              <a:t>ПРОСТІ</a:t>
            </a:r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571744"/>
            <a:ext cx="3251200" cy="2143125"/>
          </a:xfrm>
          <a:prstGeom prst="rect">
            <a:avLst/>
          </a:prstGeom>
          <a:ln w="38100" cap="sq">
            <a:solidFill>
              <a:srgbClr val="00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500694" y="2643182"/>
            <a:ext cx="22145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 dirty="0"/>
              <a:t>КОМПЛЕКСНІ</a:t>
            </a:r>
          </a:p>
        </p:txBody>
      </p:sp>
      <p:sp>
        <p:nvSpPr>
          <p:cNvPr id="10" name="Блок-схема: перфолента 9"/>
          <p:cNvSpPr/>
          <p:nvPr/>
        </p:nvSpPr>
        <p:spPr>
          <a:xfrm rot="10800000" flipH="1" flipV="1">
            <a:off x="2071670" y="5000612"/>
            <a:ext cx="3357586" cy="1857388"/>
          </a:xfrm>
          <a:prstGeom prst="flowChartPunchedTap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2000" b="1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Містять тільки один з основних елементів живлення</a:t>
            </a:r>
          </a:p>
        </p:txBody>
      </p:sp>
      <p:sp>
        <p:nvSpPr>
          <p:cNvPr id="11" name="Блок-схема: перфолента 10"/>
          <p:cNvSpPr/>
          <p:nvPr/>
        </p:nvSpPr>
        <p:spPr>
          <a:xfrm rot="10800000" flipH="1" flipV="1">
            <a:off x="5786414" y="4857760"/>
            <a:ext cx="3357586" cy="1857388"/>
          </a:xfrm>
          <a:prstGeom prst="flowChartPunchedTap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2000" b="1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Містять не менше двох  основних елементів живлення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142852"/>
            <a:ext cx="8072494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3600" b="1" cap="all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ПРОСТІ </a:t>
            </a:r>
            <a:r>
              <a:rPr lang="uk-UA" sz="3600" b="1" cap="all" dirty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МІНЕРАЛЬНІ </a:t>
            </a:r>
            <a:r>
              <a:rPr lang="uk-UA" sz="3600" b="1" cap="all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ДОБРИВА</a:t>
            </a:r>
            <a:endParaRPr lang="uk-UA" sz="3600" b="1" cap="all" dirty="0">
              <a:ln w="0"/>
              <a:solidFill>
                <a:schemeClr val="bg2">
                  <a:lumMod val="1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3500438"/>
            <a:ext cx="2428875" cy="31702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000" b="1" dirty="0"/>
              <a:t>Амоній сульфат</a:t>
            </a:r>
          </a:p>
          <a:p>
            <a:pPr algn="ctr">
              <a:defRPr/>
            </a:pP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800" b="1" i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2800" b="1" i="1" baseline="-250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>
              <a:defRPr/>
            </a:pPr>
            <a:r>
              <a:rPr lang="uk-UA" sz="2000" b="1" dirty="0"/>
              <a:t>Амоній нітрат</a:t>
            </a:r>
          </a:p>
          <a:p>
            <a:pPr algn="ctr">
              <a:defRPr/>
            </a:pP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800" b="1" i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2800" b="1" i="1" baseline="-250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>
              <a:defRPr/>
            </a:pPr>
            <a:r>
              <a:rPr lang="uk-UA" sz="2400" b="1" dirty="0"/>
              <a:t>Карбамід</a:t>
            </a:r>
            <a:endParaRPr lang="en-US" sz="2400" b="1" dirty="0"/>
          </a:p>
          <a:p>
            <a:pPr algn="ctr">
              <a:defRPr/>
            </a:pP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CO(NH</a:t>
            </a:r>
            <a:r>
              <a:rPr lang="en-US" sz="2800" b="1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uk-UA" sz="2800" b="1" i="1" baseline="-25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sz="2400" b="1" dirty="0"/>
              <a:t>Аміачна вода</a:t>
            </a:r>
          </a:p>
          <a:p>
            <a:pPr algn="ctr">
              <a:defRPr/>
            </a:pP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800" b="1" i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800" b="1" i="1" dirty="0" err="1">
                <a:latin typeface="Times New Roman" pitchFamily="18" charset="0"/>
                <a:cs typeface="Times New Roman" pitchFamily="18" charset="0"/>
              </a:rPr>
              <a:t>водн</a:t>
            </a: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928670"/>
            <a:ext cx="2286000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600" b="1" dirty="0">
                <a:solidFill>
                  <a:srgbClr val="FFFF00"/>
                </a:solidFill>
              </a:rPr>
              <a:t>АЗОТНІ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1785926"/>
            <a:ext cx="2428875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>
                <a:solidFill>
                  <a:srgbClr val="FFFF00"/>
                </a:solidFill>
              </a:rPr>
              <a:t>КАЛІЙНІ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43625" y="785813"/>
            <a:ext cx="2500313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dirty="0">
                <a:solidFill>
                  <a:srgbClr val="FFFF00"/>
                </a:solidFill>
              </a:rPr>
              <a:t>ФОСФОРНІ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86248" y="4071942"/>
            <a:ext cx="1571625" cy="25003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400" b="1" dirty="0"/>
              <a:t>Калій хлорид</a:t>
            </a:r>
          </a:p>
          <a:p>
            <a:pPr algn="ctr">
              <a:defRPr/>
            </a:pPr>
            <a:r>
              <a:rPr lang="uk-UA" sz="2800" b="1" i="1" dirty="0" err="1">
                <a:latin typeface="Times New Roman" pitchFamily="18" charset="0"/>
                <a:cs typeface="Times New Roman" pitchFamily="18" charset="0"/>
              </a:rPr>
              <a:t>КС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l</a:t>
            </a:r>
            <a:endParaRPr lang="uk-UA" sz="28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sz="2400" b="1" dirty="0"/>
              <a:t>Калій</a:t>
            </a:r>
          </a:p>
          <a:p>
            <a:pPr>
              <a:defRPr/>
            </a:pPr>
            <a:r>
              <a:rPr lang="uk-UA" sz="2400" b="1" dirty="0"/>
              <a:t>сульфат</a:t>
            </a:r>
            <a:endParaRPr lang="en-US" sz="2400" b="1" dirty="0"/>
          </a:p>
          <a:p>
            <a:pPr algn="ctr">
              <a:defRPr/>
            </a:pPr>
            <a:r>
              <a:rPr lang="en-US" sz="2800" b="1" i="1" dirty="0"/>
              <a:t>K</a:t>
            </a:r>
            <a:r>
              <a:rPr lang="en-US" sz="2800" b="1" i="1" baseline="-25000" dirty="0"/>
              <a:t>2</a:t>
            </a:r>
            <a:r>
              <a:rPr lang="en-US" sz="2800" b="1" i="1" dirty="0"/>
              <a:t>SO</a:t>
            </a:r>
            <a:r>
              <a:rPr lang="en-US" sz="2800" b="1" i="1" baseline="-25000" dirty="0"/>
              <a:t>4</a:t>
            </a:r>
            <a:endParaRPr lang="uk-UA" sz="2800" b="1" i="1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6500813" y="2714625"/>
            <a:ext cx="2500312" cy="39084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400" b="1" dirty="0"/>
              <a:t>Простий суперфосфат</a:t>
            </a:r>
          </a:p>
          <a:p>
            <a:pPr algn="ctr">
              <a:defRPr/>
            </a:pPr>
            <a:r>
              <a:rPr lang="uk-UA" sz="2000" b="1" i="1" dirty="0" err="1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(Н</a:t>
            </a:r>
            <a:r>
              <a:rPr lang="uk-UA" sz="2000" b="1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РО</a:t>
            </a:r>
            <a:r>
              <a:rPr lang="uk-UA" sz="2000" b="1" i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2000" b="1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•Н</a:t>
            </a:r>
            <a:r>
              <a:rPr lang="uk-UA" sz="2000" b="1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О +</a:t>
            </a:r>
          </a:p>
          <a:p>
            <a:pPr algn="ctr">
              <a:defRPr/>
            </a:pPr>
            <a:r>
              <a:rPr lang="uk-UA" sz="2000" b="1" i="1" dirty="0" err="1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2000" b="1" i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•2Н</a:t>
            </a:r>
            <a:r>
              <a:rPr lang="uk-UA" sz="2000" b="1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>
              <a:defRPr/>
            </a:pPr>
            <a:r>
              <a:rPr lang="uk-UA" sz="2000" b="1" dirty="0"/>
              <a:t>Подвійний суперфосфат</a:t>
            </a:r>
          </a:p>
          <a:p>
            <a:pPr algn="ctr">
              <a:defRPr/>
            </a:pPr>
            <a:r>
              <a:rPr lang="uk-UA" sz="2000" b="1" i="1" dirty="0" err="1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(Н</a:t>
            </a:r>
            <a:r>
              <a:rPr lang="uk-UA" sz="2000" b="1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РО</a:t>
            </a:r>
            <a:r>
              <a:rPr lang="uk-UA" sz="2000" b="1" i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b="1" i="1" baseline="-25000" dirty="0">
                <a:latin typeface="Times New Roman" pitchFamily="18" charset="0"/>
                <a:cs typeface="Times New Roman" pitchFamily="18" charset="0"/>
              </a:rPr>
              <a:t> )</a:t>
            </a:r>
            <a:endParaRPr lang="uk-UA" sz="20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sz="2000" b="1" dirty="0"/>
              <a:t>Фосфоритне борошно</a:t>
            </a:r>
          </a:p>
          <a:p>
            <a:pPr algn="ctr">
              <a:defRPr/>
            </a:pP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uk-UA" sz="2000" b="1" i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(РО</a:t>
            </a:r>
            <a:r>
              <a:rPr lang="uk-UA" sz="2000" b="1" i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2000" b="1" i="1" baseline="-250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>
              <a:defRPr/>
            </a:pPr>
            <a:r>
              <a:rPr lang="uk-UA" sz="2000" b="1" dirty="0"/>
              <a:t>Преципітат</a:t>
            </a:r>
          </a:p>
          <a:p>
            <a:pPr algn="ctr">
              <a:defRPr/>
            </a:pP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СаНРО</a:t>
            </a:r>
            <a:r>
              <a:rPr lang="uk-UA" sz="2000" b="1" i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•2Н</a:t>
            </a:r>
            <a:r>
              <a:rPr lang="uk-UA" sz="2000" b="1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rot="5400000">
            <a:off x="1750205" y="2607457"/>
            <a:ext cx="1787525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4357691" y="3357557"/>
            <a:ext cx="1430337" cy="1587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>
            <a:off x="7537451" y="2178050"/>
            <a:ext cx="1071562" cy="1587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0166" y="214290"/>
            <a:ext cx="7500926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36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Комплексні </a:t>
            </a:r>
            <a:r>
              <a:rPr lang="uk-UA" sz="3600" b="1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мінеральні </a:t>
            </a:r>
            <a:r>
              <a:rPr lang="uk-UA" sz="36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добрива</a:t>
            </a:r>
            <a:endParaRPr lang="uk-UA" sz="3600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313" y="928688"/>
            <a:ext cx="2643187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/>
              <a:t>СКЛАДНІ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43250" y="1214438"/>
            <a:ext cx="2928938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dirty="0"/>
              <a:t>СКЛАДНІ- ЗМІШАНІ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15063" y="857250"/>
            <a:ext cx="2643187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/>
              <a:t>ЗМІШАНІ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844" y="2428868"/>
            <a:ext cx="2857520" cy="3477875"/>
          </a:xfrm>
          <a:prstGeom prst="rect">
            <a:avLst/>
          </a:prstGeom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400" b="1" dirty="0">
                <a:solidFill>
                  <a:srgbClr val="002060"/>
                </a:solidFill>
              </a:rPr>
              <a:t>Калієва селітра</a:t>
            </a:r>
          </a:p>
          <a:p>
            <a:pPr algn="ctr">
              <a:defRPr/>
            </a:pP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2800" b="1" i="1" baseline="-250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>
              <a:defRPr/>
            </a:pPr>
            <a:r>
              <a:rPr lang="uk-UA" sz="2400" b="1" dirty="0">
                <a:solidFill>
                  <a:srgbClr val="002060"/>
                </a:solidFill>
              </a:rPr>
              <a:t>Амофос</a:t>
            </a:r>
            <a:endParaRPr lang="en-US" sz="2400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400" b="1" i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sz="2400" b="1" i="1" baseline="-25000" dirty="0">
                <a:latin typeface="Times New Roman" pitchFamily="18" charset="0"/>
                <a:cs typeface="Times New Roman" pitchFamily="18" charset="0"/>
              </a:rPr>
              <a:t>4 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+ (NH</a:t>
            </a:r>
            <a:r>
              <a:rPr lang="en-US" sz="2400" b="1" i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="1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HPO</a:t>
            </a:r>
            <a:r>
              <a:rPr lang="en-US" sz="2400" b="1" i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endParaRPr lang="uk-UA" sz="2400" b="1" i="1" baseline="-25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sz="2400" b="1" dirty="0">
                <a:solidFill>
                  <a:srgbClr val="002060"/>
                </a:solidFill>
              </a:rPr>
              <a:t>Діамофос</a:t>
            </a:r>
          </a:p>
          <a:p>
            <a:pPr algn="ctr">
              <a:defRPr/>
            </a:pPr>
            <a:r>
              <a:rPr lang="uk-UA" sz="2400" b="1" i="1" dirty="0"/>
              <a:t>(</a:t>
            </a:r>
            <a:r>
              <a:rPr lang="en-US" sz="2400" b="1" i="1" dirty="0"/>
              <a:t>NH</a:t>
            </a:r>
            <a:r>
              <a:rPr lang="en-US" sz="2400" b="1" i="1" baseline="-25000" dirty="0"/>
              <a:t>4</a:t>
            </a:r>
            <a:r>
              <a:rPr lang="uk-UA" sz="2400" b="1" i="1" dirty="0"/>
              <a:t>)</a:t>
            </a:r>
            <a:r>
              <a:rPr lang="uk-UA" sz="2400" b="1" i="1" baseline="-25000" dirty="0"/>
              <a:t>2</a:t>
            </a:r>
            <a:r>
              <a:rPr lang="uk-UA" sz="2400" b="1" i="1" dirty="0"/>
              <a:t>НРО</a:t>
            </a:r>
            <a:r>
              <a:rPr lang="uk-UA" sz="2400" b="1" i="1" baseline="-25000" dirty="0"/>
              <a:t>4</a:t>
            </a:r>
            <a:r>
              <a:rPr lang="en-US" sz="2400" b="1" i="1" dirty="0"/>
              <a:t>+</a:t>
            </a:r>
            <a:endParaRPr lang="uk-UA" sz="2400" b="1" i="1" baseline="-25000" dirty="0"/>
          </a:p>
          <a:p>
            <a:pPr algn="ctr">
              <a:defRPr/>
            </a:pPr>
            <a:r>
              <a:rPr lang="en-US" sz="2400" b="1" i="1" dirty="0"/>
              <a:t>NH</a:t>
            </a:r>
            <a:r>
              <a:rPr lang="en-US" sz="2400" b="1" i="1" baseline="-25000" dirty="0"/>
              <a:t>4</a:t>
            </a:r>
            <a:r>
              <a:rPr lang="en-US" sz="2400" b="1" i="1" dirty="0"/>
              <a:t>H</a:t>
            </a:r>
            <a:r>
              <a:rPr lang="en-US" sz="2400" b="1" i="1" baseline="-25000" dirty="0"/>
              <a:t>2</a:t>
            </a:r>
            <a:r>
              <a:rPr lang="en-US" sz="2400" b="1" i="1" dirty="0"/>
              <a:t>PO</a:t>
            </a:r>
            <a:r>
              <a:rPr lang="en-US" sz="2400" b="1" i="1" baseline="-25000" dirty="0"/>
              <a:t>4</a:t>
            </a:r>
            <a:endParaRPr lang="uk-UA" sz="2400" b="1" i="1" dirty="0"/>
          </a:p>
          <a:p>
            <a:pPr>
              <a:defRPr/>
            </a:pPr>
            <a:endParaRPr lang="uk-UA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143240" y="2857496"/>
            <a:ext cx="2928958" cy="3631763"/>
          </a:xfrm>
          <a:prstGeom prst="rect">
            <a:avLst/>
          </a:prstGeom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400" b="1" dirty="0" err="1">
                <a:solidFill>
                  <a:srgbClr val="002060"/>
                </a:solidFill>
              </a:rPr>
              <a:t>Нітроамофос</a:t>
            </a:r>
            <a:endParaRPr lang="uk-UA" sz="2400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000" b="1" i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2000" b="1" i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+ NH</a:t>
            </a:r>
            <a:r>
              <a:rPr lang="en-US" sz="2000" b="1" i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sz="2000" b="1" i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endParaRPr lang="uk-UA" sz="2000" b="1" i="1" baseline="-25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sz="2400" b="1" dirty="0" err="1">
                <a:solidFill>
                  <a:srgbClr val="002060"/>
                </a:solidFill>
              </a:rPr>
              <a:t>Нітроамофоска</a:t>
            </a:r>
            <a:endParaRPr lang="uk-UA" sz="2400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pt-BR" sz="2000" b="1" i="1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pt-BR" sz="2000" b="1" i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pt-BR" sz="2000" b="1" i="1" dirty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pt-BR" sz="2000" b="1" i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pt-BR" sz="2000" b="1" i="1" dirty="0">
                <a:latin typeface="Times New Roman" pitchFamily="18" charset="0"/>
                <a:cs typeface="Times New Roman" pitchFamily="18" charset="0"/>
              </a:rPr>
              <a:t> + NH</a:t>
            </a:r>
            <a:r>
              <a:rPr lang="pt-BR" sz="2000" b="1" i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pt-BR" sz="2000" b="1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t-BR" sz="2000" b="1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000" b="1" i="1" dirty="0"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pt-BR" sz="2000" b="1" i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pt-BR" sz="2000" b="1" i="1" dirty="0">
                <a:latin typeface="Times New Roman" pitchFamily="18" charset="0"/>
                <a:cs typeface="Times New Roman" pitchFamily="18" charset="0"/>
              </a:rPr>
              <a:t> + </a:t>
            </a:r>
          </a:p>
          <a:p>
            <a:pPr algn="ctr">
              <a:defRPr/>
            </a:pPr>
            <a:r>
              <a:rPr lang="pt-BR" sz="2000" b="1" i="1" dirty="0">
                <a:latin typeface="Times New Roman" pitchFamily="18" charset="0"/>
                <a:cs typeface="Times New Roman" pitchFamily="18" charset="0"/>
              </a:rPr>
              <a:t>KNO</a:t>
            </a:r>
            <a:r>
              <a:rPr lang="pt-BR" sz="2000" b="1" i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pt-BR" sz="2000" b="1" i="1" dirty="0">
                <a:latin typeface="Times New Roman" pitchFamily="18" charset="0"/>
                <a:cs typeface="Times New Roman" pitchFamily="18" charset="0"/>
              </a:rPr>
              <a:t> + NH</a:t>
            </a:r>
            <a:r>
              <a:rPr lang="pt-BR" sz="2000" b="1" i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pt-BR" sz="2000" b="1" i="1" dirty="0">
                <a:latin typeface="Times New Roman" pitchFamily="18" charset="0"/>
                <a:cs typeface="Times New Roman" pitchFamily="18" charset="0"/>
              </a:rPr>
              <a:t>Cl + KCl + </a:t>
            </a:r>
          </a:p>
          <a:p>
            <a:pPr algn="ctr">
              <a:defRPr/>
            </a:pPr>
            <a:r>
              <a:rPr lang="pt-BR" sz="2000" b="1" i="1" dirty="0">
                <a:latin typeface="Times New Roman" pitchFamily="18" charset="0"/>
                <a:cs typeface="Times New Roman" pitchFamily="18" charset="0"/>
              </a:rPr>
              <a:t>Ca(NO</a:t>
            </a:r>
            <a:r>
              <a:rPr lang="pt-BR" sz="2000" b="1" i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pt-BR" sz="2000" b="1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pt-BR" sz="2000" b="1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uk-UA" sz="2000" b="1" i="1" baseline="-25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sz="2400" b="1" dirty="0">
                <a:solidFill>
                  <a:srgbClr val="002060"/>
                </a:solidFill>
              </a:rPr>
              <a:t>Нітрофоска</a:t>
            </a:r>
          </a:p>
          <a:p>
            <a:pPr algn="ctr">
              <a:defRPr/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000" b="1" i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sz="2000" b="1" i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NH</a:t>
            </a:r>
            <a:r>
              <a:rPr lang="en-US" sz="2000" b="1" i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2000" b="1" i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000" b="1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+KCl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 або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(K</a:t>
            </a:r>
            <a:r>
              <a:rPr lang="en-US" sz="2000" b="1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000" b="1" i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uk-UA" sz="20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sz="2000" b="1" dirty="0">
                <a:solidFill>
                  <a:srgbClr val="002060"/>
                </a:solidFill>
              </a:rPr>
              <a:t>Калій </a:t>
            </a:r>
            <a:r>
              <a:rPr lang="uk-UA" sz="2000" b="1" dirty="0" err="1">
                <a:solidFill>
                  <a:srgbClr val="002060"/>
                </a:solidFill>
              </a:rPr>
              <a:t>метафосфат</a:t>
            </a:r>
            <a:endParaRPr lang="uk-UA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(KPO</a:t>
            </a:r>
            <a:r>
              <a:rPr lang="en-US" sz="2000" b="1" i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)n</a:t>
            </a:r>
            <a:endParaRPr lang="uk-UA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3" name="Прямоугольник 9"/>
          <p:cNvSpPr>
            <a:spLocks noChangeArrowheads="1"/>
          </p:cNvSpPr>
          <p:nvPr/>
        </p:nvSpPr>
        <p:spPr bwMode="auto">
          <a:xfrm>
            <a:off x="3214688" y="20716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>
            <a:spAutoFit/>
          </a:bodyPr>
          <a:lstStyle/>
          <a:p>
            <a:pPr>
              <a:defRPr/>
            </a:pPr>
            <a:endParaRPr lang="uk-UA"/>
          </a:p>
        </p:txBody>
      </p:sp>
      <p:sp>
        <p:nvSpPr>
          <p:cNvPr id="30734" name="Прямоугольник 10"/>
          <p:cNvSpPr>
            <a:spLocks noChangeArrowheads="1"/>
          </p:cNvSpPr>
          <p:nvPr/>
        </p:nvSpPr>
        <p:spPr bwMode="auto">
          <a:xfrm>
            <a:off x="6143625" y="4286250"/>
            <a:ext cx="3133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spAutoFit/>
          </a:bodyPr>
          <a:lstStyle/>
          <a:p>
            <a:pPr algn="ctr">
              <a:defRPr/>
            </a:pPr>
            <a:endParaRPr lang="en-US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15074" y="2357430"/>
            <a:ext cx="2714612" cy="1323439"/>
          </a:xfrm>
          <a:prstGeom prst="rect">
            <a:avLst/>
          </a:prstGeom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2000" b="1" dirty="0"/>
              <a:t>Одержують шляхом змішування простих добрив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rot="5400000">
            <a:off x="1070769" y="2142331"/>
            <a:ext cx="571500" cy="1588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5" idx="2"/>
            <a:endCxn id="0" idx="0"/>
          </p:cNvCxnSpPr>
          <p:nvPr/>
        </p:nvCxnSpPr>
        <p:spPr>
          <a:xfrm rot="5400000">
            <a:off x="4243388" y="2492375"/>
            <a:ext cx="728662" cy="1588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7501732" y="2070894"/>
            <a:ext cx="571500" cy="1587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8794" y="0"/>
            <a:ext cx="6929486" cy="76944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400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ОРГАНІЧНІ ДОБРИВА</a:t>
            </a:r>
            <a:endParaRPr lang="uk-UA" sz="4400" b="1" cap="all" dirty="0">
              <a:ln w="0"/>
              <a:solidFill>
                <a:schemeClr val="tx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42875" y="857250"/>
            <a:ext cx="2857500" cy="1357313"/>
          </a:xfrm>
          <a:prstGeom prst="ellips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/>
              <a:t>ГНІЙ,</a:t>
            </a:r>
          </a:p>
          <a:p>
            <a:pPr algn="ctr">
              <a:defRPr/>
            </a:pPr>
            <a:r>
              <a:rPr lang="uk-UA" sz="2200" b="1" dirty="0"/>
              <a:t>ПЕРЕГНІЙ</a:t>
            </a:r>
          </a:p>
        </p:txBody>
      </p:sp>
      <p:sp>
        <p:nvSpPr>
          <p:cNvPr id="7" name="Овал 6"/>
          <p:cNvSpPr/>
          <p:nvPr/>
        </p:nvSpPr>
        <p:spPr>
          <a:xfrm>
            <a:off x="3643313" y="1000125"/>
            <a:ext cx="1857375" cy="1128713"/>
          </a:xfrm>
          <a:prstGeom prst="ellips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/>
              <a:t>ТОРФ</a:t>
            </a:r>
          </a:p>
        </p:txBody>
      </p:sp>
      <p:sp>
        <p:nvSpPr>
          <p:cNvPr id="8" name="Овал 7"/>
          <p:cNvSpPr/>
          <p:nvPr/>
        </p:nvSpPr>
        <p:spPr>
          <a:xfrm>
            <a:off x="6143625" y="1000125"/>
            <a:ext cx="2571750" cy="1128713"/>
          </a:xfrm>
          <a:prstGeom prst="ellips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/>
              <a:t>ПТАШИНИЙ ПОСЛІД</a:t>
            </a:r>
          </a:p>
        </p:txBody>
      </p:sp>
      <p:sp>
        <p:nvSpPr>
          <p:cNvPr id="9" name="Овал 8"/>
          <p:cNvSpPr/>
          <p:nvPr/>
        </p:nvSpPr>
        <p:spPr>
          <a:xfrm>
            <a:off x="1785938" y="2143125"/>
            <a:ext cx="2357437" cy="914400"/>
          </a:xfrm>
          <a:prstGeom prst="ellips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/>
              <a:t>КОМПОСТ</a:t>
            </a:r>
          </a:p>
        </p:txBody>
      </p:sp>
      <p:sp>
        <p:nvSpPr>
          <p:cNvPr id="10" name="Овал 9"/>
          <p:cNvSpPr/>
          <p:nvPr/>
        </p:nvSpPr>
        <p:spPr>
          <a:xfrm>
            <a:off x="4572000" y="2143125"/>
            <a:ext cx="2643188" cy="928688"/>
          </a:xfrm>
          <a:prstGeom prst="ellips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/>
              <a:t>САПРОПЕЛЬ</a:t>
            </a:r>
          </a:p>
        </p:txBody>
      </p:sp>
      <p:sp>
        <p:nvSpPr>
          <p:cNvPr id="11" name="Овал 10"/>
          <p:cNvSpPr/>
          <p:nvPr/>
        </p:nvSpPr>
        <p:spPr>
          <a:xfrm>
            <a:off x="3143250" y="3071813"/>
            <a:ext cx="2500313" cy="914400"/>
          </a:xfrm>
          <a:prstGeom prst="ellips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/>
              <a:t>ЗЕЛЕНЕ</a:t>
            </a:r>
            <a:br>
              <a:rPr lang="uk-UA" sz="2000" b="1" dirty="0"/>
            </a:br>
            <a:r>
              <a:rPr lang="uk-UA" sz="2000" b="1" dirty="0"/>
              <a:t>ДОБРИВО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2875" y="2857500"/>
            <a:ext cx="1714500" cy="2246313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2000" b="1" dirty="0"/>
              <a:t>Суміш твердих і рідких виділень с/г тварин.</a:t>
            </a:r>
          </a:p>
          <a:p>
            <a:pPr algn="ctr">
              <a:defRPr/>
            </a:pPr>
            <a:r>
              <a:rPr lang="uk-UA" sz="2000" b="1" dirty="0"/>
              <a:t>Повне добриво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00875" y="2857500"/>
            <a:ext cx="2143125" cy="1938338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2000" b="1" dirty="0"/>
              <a:t>Швидкодіюче добриво, речовини якого добре засвоюються рослинами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929188" y="4143375"/>
            <a:ext cx="2000250" cy="2586038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b="1" dirty="0"/>
              <a:t>Відкладена в прісноводних водоймах суміш землі з </a:t>
            </a:r>
            <a:r>
              <a:rPr lang="uk-UA" b="1" dirty="0" err="1"/>
              <a:t>напів-</a:t>
            </a:r>
            <a:r>
              <a:rPr lang="uk-UA" b="1" dirty="0"/>
              <a:t> розкладеними рослинними і тваринами залишками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000250" y="4143375"/>
            <a:ext cx="2143125" cy="2554288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2000" b="1" dirty="0"/>
              <a:t>Зелена маса рослин-сидератів, що </a:t>
            </a:r>
            <a:r>
              <a:rPr lang="uk-UA" sz="2000" b="1" dirty="0" err="1"/>
              <a:t>заорюється</a:t>
            </a:r>
            <a:r>
              <a:rPr lang="uk-UA" sz="2000" b="1" dirty="0"/>
              <a:t> в </a:t>
            </a:r>
            <a:r>
              <a:rPr lang="uk-UA" sz="2000" b="1" dirty="0" err="1"/>
              <a:t>грунт</a:t>
            </a:r>
            <a:r>
              <a:rPr lang="uk-UA" sz="2000" b="1" dirty="0"/>
              <a:t> для збагачення  поживними речовинами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rot="5400000">
            <a:off x="5785644" y="3572669"/>
            <a:ext cx="1144588" cy="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1" idx="2"/>
            <a:endCxn id="0" idx="0"/>
          </p:cNvCxnSpPr>
          <p:nvPr/>
        </p:nvCxnSpPr>
        <p:spPr>
          <a:xfrm rot="10800000" flipV="1">
            <a:off x="3071813" y="3529013"/>
            <a:ext cx="71437" cy="614362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0" idx="0"/>
          </p:cNvCxnSpPr>
          <p:nvPr/>
        </p:nvCxnSpPr>
        <p:spPr>
          <a:xfrm rot="5400000">
            <a:off x="642144" y="2499519"/>
            <a:ext cx="714375" cy="1587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>
            <a:off x="7465219" y="2464594"/>
            <a:ext cx="785812" cy="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Другая 15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26262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651</Words>
  <Application>Microsoft Office PowerPoint</Application>
  <PresentationFormat>Экран (4:3)</PresentationFormat>
  <Paragraphs>143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Arial Narrow</vt:lpstr>
      <vt:lpstr>Calibri</vt:lpstr>
      <vt:lpstr>Monotype Corsiva</vt:lpstr>
      <vt:lpstr>Times New Roman</vt:lpstr>
      <vt:lpstr>Wingdings</vt:lpstr>
      <vt:lpstr>1_Тема Office</vt:lpstr>
      <vt:lpstr>Презентация PowerPoint</vt:lpstr>
      <vt:lpstr>ГРУНТ – основне джерело забезпечення рослин поживними речовинами</vt:lpstr>
      <vt:lpstr>Діагностика нестачі елементів живлення у рослин  </vt:lpstr>
      <vt:lpstr>З ІСТОРІЇ використання добрив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Виробництво добрив в Україні</vt:lpstr>
      <vt:lpstr>Класифікація ґрунтів за кислотністю</vt:lpstr>
      <vt:lpstr>ВПЛИВ ЗМІНИ КИСЛОТНОСТІ ГРУНТУ НА РОСЛИНИ</vt:lpstr>
      <vt:lpstr>Презентация PowerPoint</vt:lpstr>
      <vt:lpstr>Забруднення навколишнього середовища </vt:lpstr>
      <vt:lpstr>Висновки :</vt:lpstr>
      <vt:lpstr>Завдання 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Administrator</cp:lastModifiedBy>
  <cp:revision>30</cp:revision>
  <dcterms:created xsi:type="dcterms:W3CDTF">2014-07-17T09:17:00Z</dcterms:created>
  <dcterms:modified xsi:type="dcterms:W3CDTF">2020-03-20T07:47:17Z</dcterms:modified>
</cp:coreProperties>
</file>