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1B521E-A084-467F-AD99-506CB1B8B088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DADA0CD-14D7-4D50-8A54-B1403F43DC4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D%D0%B5%D0%B9%D1%82%D1%80%D0%BE%D0%BD" TargetMode="External"/><Relationship Id="rId3" Type="http://schemas.openxmlformats.org/officeDocument/2006/relationships/hyperlink" Target="https://uk.wikipedia.org/wiki/%D0%90%D1%82%D0%BE%D0%BC" TargetMode="External"/><Relationship Id="rId7" Type="http://schemas.openxmlformats.org/officeDocument/2006/relationships/hyperlink" Target="https://uk.wikipedia.org/wiki/%D0%9F%D1%80%D0%BE%D1%82%D0%BE%D0%BD" TargetMode="External"/><Relationship Id="rId2" Type="http://schemas.openxmlformats.org/officeDocument/2006/relationships/hyperlink" Target="https://uk.wikipedia.org/wiki/%D0%A4%D1%96%D0%B7%D0%B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0%D0%B0%D0%B4%D1%96%D0%BE%D0%B0%D0%BA%D1%82%D0%B8%D0%B2%D0%BD%D0%B8%D0%B9_%D1%80%D0%BE%D0%B7%D0%BF%D0%B0%D0%B4" TargetMode="External"/><Relationship Id="rId5" Type="http://schemas.openxmlformats.org/officeDocument/2006/relationships/hyperlink" Target="https://uk.wikipedia.org/wiki/%D0%AF%D0%B4%D0%B5%D1%80%D0%BD%D0%B0_%D1%80%D0%B5%D0%B0%D0%BA%D1%86%D1%96%D1%8F" TargetMode="External"/><Relationship Id="rId4" Type="http://schemas.openxmlformats.org/officeDocument/2006/relationships/hyperlink" Target="https://uk.wikipedia.org/wiki/%D0%AF%D0%B4%D1%80%D0%BE_(%D0%B0%D1%82%D0%BE%D0%BC)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86%D0%B7%D0%BE%D1%82%D0%BE%D0%BF" TargetMode="External"/><Relationship Id="rId2" Type="http://schemas.openxmlformats.org/officeDocument/2006/relationships/hyperlink" Target="https://uk.wikipedia.org/wiki/%D0%9C%D0%B0%D1%81%D0%BE%D0%B2%D0%B5_%D1%87%D0%B8%D1%81%D0%BB%D0%B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.wikipedia.org/wiki/%D0%86%D0%B7%D0%BE%D1%82%D0%BE%D0%BD%D0%B8" TargetMode="External"/><Relationship Id="rId4" Type="http://schemas.openxmlformats.org/officeDocument/2006/relationships/hyperlink" Target="https://uk.wikipedia.org/wiki/%D0%86%D0%B7%D0%BE%D0%B1%D0%B0%D1%80%D0%B8_(%D1%8F%D0%B4%D0%B5%D1%80%D0%BD%D0%B0_%D1%84%D1%96%D0%B7%D0%B8%D0%BA%D0%B0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D%D1%83%D0%BA%D0%BB%D0%B5%D0%BE%D1%81%D0%B8%D0%BD%D1%82%D0%B5%D0%B7" TargetMode="External"/><Relationship Id="rId2" Type="http://schemas.openxmlformats.org/officeDocument/2006/relationships/hyperlink" Target="https://uk.wikipedia.org/wiki/%D0%90%D1%81%D1%82%D1%80%D0%BE%D1%84%D1%96%D0%B7%D0%B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uk.wikipedia.org/wiki/%D0%97%D0%BE%D1%80%D1%96" TargetMode="External"/><Relationship Id="rId4" Type="http://schemas.openxmlformats.org/officeDocument/2006/relationships/hyperlink" Target="https://uk.wikipedia.org/wiki/%D0%A2%D0%B5%D1%80%D0%BC%D0%BE%D1%8F%D0%B4%D0%B5%D1%80%D0%BD%D0%B0_%D1%80%D0%B5%D0%B0%D0%BA%D1%86%D1%96%D1%8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F%D0%BB%D0%B0%D0%BD%D0%B5%D1%82%D0%B0%D1%80%D0%BD%D0%B0_%D0%BC%D0%BE%D0%B4%D0%B5%D0%BB%D1%8C_%D0%B0%D1%82%D0%BE%D0%BC%D0%B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000240"/>
            <a:ext cx="7872442" cy="4318264"/>
          </a:xfrm>
        </p:spPr>
        <p:txBody>
          <a:bodyPr>
            <a:normAutofit/>
          </a:bodyPr>
          <a:lstStyle/>
          <a:p>
            <a:r>
              <a:rPr lang="ru-RU" dirty="0"/>
              <a:t>“</a:t>
            </a:r>
            <a:r>
              <a:rPr lang="ru-RU" dirty="0" err="1"/>
              <a:t>Атомна</a:t>
            </a:r>
            <a:r>
              <a:rPr lang="ru-RU" dirty="0"/>
              <a:t> та </a:t>
            </a:r>
            <a:r>
              <a:rPr lang="ru-RU" dirty="0" err="1"/>
              <a:t>ядерна</a:t>
            </a:r>
            <a:r>
              <a:rPr lang="ru-RU" dirty="0"/>
              <a:t> </a:t>
            </a:r>
            <a:r>
              <a:rPr lang="ru-RU" dirty="0" err="1"/>
              <a:t>фізика</a:t>
            </a:r>
            <a:r>
              <a:rPr lang="ru-RU" dirty="0"/>
              <a:t>”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0496" y="3929066"/>
            <a:ext cx="4643470" cy="1714512"/>
          </a:xfrm>
        </p:spPr>
        <p:txBody>
          <a:bodyPr/>
          <a:lstStyle/>
          <a:p>
            <a:r>
              <a:rPr lang="uk-UA" dirty="0" smtClean="0"/>
              <a:t>Підготувала учениця 11-Б класу </a:t>
            </a:r>
            <a:r>
              <a:rPr lang="uk-UA" dirty="0" err="1" smtClean="0"/>
              <a:t>Курудз</a:t>
            </a:r>
            <a:r>
              <a:rPr lang="uk-UA" dirty="0" smtClean="0"/>
              <a:t> Тетяна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це таке?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8"/>
            <a:r>
              <a:rPr lang="vi-VN" b="1" dirty="0" smtClean="0"/>
              <a:t>Я́дерна фі́зика</a:t>
            </a:r>
            <a:r>
              <a:rPr lang="vi-VN" dirty="0" smtClean="0"/>
              <a:t> — розділ </a:t>
            </a:r>
            <a:r>
              <a:rPr lang="vi-VN" dirty="0" smtClean="0">
                <a:hlinkClick r:id="rId2" tooltip="Фізика"/>
              </a:rPr>
              <a:t>фізики</a:t>
            </a:r>
            <a:r>
              <a:rPr lang="vi-VN" dirty="0" smtClean="0"/>
              <a:t>, який вивчає структуру і властивості </a:t>
            </a:r>
            <a:r>
              <a:rPr lang="vi-VN" dirty="0" smtClean="0">
                <a:hlinkClick r:id="rId3" tooltip="Атом"/>
              </a:rPr>
              <a:t>атомних</a:t>
            </a:r>
            <a:r>
              <a:rPr lang="vi-VN" dirty="0" smtClean="0"/>
              <a:t> </a:t>
            </a:r>
            <a:r>
              <a:rPr lang="vi-VN" dirty="0" smtClean="0">
                <a:hlinkClick r:id="rId4" tooltip="Ядро (атом)"/>
              </a:rPr>
              <a:t>ядер</a:t>
            </a:r>
            <a:r>
              <a:rPr lang="vi-VN" dirty="0" smtClean="0"/>
              <a:t>, та механізми </a:t>
            </a:r>
            <a:r>
              <a:rPr lang="vi-VN" dirty="0" smtClean="0">
                <a:hlinkClick r:id="rId5" tooltip="Ядерна реакція"/>
              </a:rPr>
              <a:t>ядерних реакцій</a:t>
            </a:r>
            <a:r>
              <a:rPr lang="vi-VN" dirty="0" smtClean="0"/>
              <a:t> (зокрема, </a:t>
            </a:r>
            <a:r>
              <a:rPr lang="vi-VN" dirty="0" smtClean="0">
                <a:hlinkClick r:id="rId6" tooltip="Радіоактивний розпад"/>
              </a:rPr>
              <a:t>радіоактивний розпад</a:t>
            </a:r>
            <a:r>
              <a:rPr lang="vi-VN" dirty="0" smtClean="0"/>
              <a:t>).</a:t>
            </a:r>
          </a:p>
          <a:p>
            <a:r>
              <a:rPr lang="vi-VN" dirty="0" smtClean="0"/>
              <a:t>Задачі, що виникають в ядерній фізиці, — це типовий приклад задач декількох тіл. Ядра складаються з нуклонів (</a:t>
            </a:r>
            <a:r>
              <a:rPr lang="vi-VN" dirty="0" smtClean="0">
                <a:hlinkClick r:id="rId7"/>
              </a:rPr>
              <a:t>протонів</a:t>
            </a:r>
            <a:r>
              <a:rPr lang="vi-VN" dirty="0" smtClean="0"/>
              <a:t> і </a:t>
            </a:r>
            <a:r>
              <a:rPr lang="vi-VN" dirty="0" smtClean="0">
                <a:hlinkClick r:id="rId8" tooltip="Нейтрон"/>
              </a:rPr>
              <a:t>нейтронів</a:t>
            </a:r>
            <a:r>
              <a:rPr lang="vi-VN" dirty="0" smtClean="0"/>
              <a:t>), і в типових ядрах містяться десятки та сотні нуклонів. Це число дуже велике для точно розв'язуваних задач, але все ж дуже мале для того, щоб можна було користуватися методами статистичної фізики. Це і призвело до великої різноманітності різних моделей атомних ядер.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12064"/>
            <a:ext cx="8786842" cy="1059548"/>
          </a:xfrm>
        </p:spPr>
        <p:txBody>
          <a:bodyPr/>
          <a:lstStyle/>
          <a:p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 про ядра </a:t>
            </a:r>
            <a:r>
              <a:rPr lang="ru-RU" dirty="0" err="1" smtClean="0"/>
              <a:t>атомів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Число </a:t>
            </a:r>
            <a:r>
              <a:rPr lang="ru-RU" dirty="0" err="1" smtClean="0"/>
              <a:t>протонів</a:t>
            </a:r>
            <a:r>
              <a:rPr lang="ru-RU" dirty="0" smtClean="0"/>
              <a:t> в </a:t>
            </a:r>
            <a:r>
              <a:rPr lang="ru-RU" dirty="0" err="1" smtClean="0"/>
              <a:t>ядрі</a:t>
            </a:r>
            <a:r>
              <a:rPr lang="ru-RU" dirty="0" smtClean="0"/>
              <a:t> (</a:t>
            </a:r>
            <a:r>
              <a:rPr lang="ru-RU" i="1" dirty="0" smtClean="0"/>
              <a:t>число заряду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 </a:t>
            </a:r>
            <a:r>
              <a:rPr lang="ru-RU" i="1" dirty="0" err="1" smtClean="0"/>
              <a:t>порядковий</a:t>
            </a:r>
            <a:r>
              <a:rPr lang="ru-RU" i="1" dirty="0" smtClean="0"/>
              <a:t> номер </a:t>
            </a:r>
            <a:r>
              <a:rPr lang="ru-RU" i="1" dirty="0" err="1" smtClean="0"/>
              <a:t>елементу</a:t>
            </a:r>
            <a:r>
              <a:rPr lang="ru-RU" dirty="0" smtClean="0"/>
              <a:t>)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позначати</a:t>
            </a:r>
            <a:r>
              <a:rPr lang="ru-RU" dirty="0" smtClean="0"/>
              <a:t> через </a:t>
            </a:r>
            <a:r>
              <a:rPr lang="en-US" i="1" dirty="0" smtClean="0"/>
              <a:t>Z</a:t>
            </a:r>
            <a:r>
              <a:rPr lang="en-US" dirty="0" smtClean="0"/>
              <a:t>, </a:t>
            </a:r>
            <a:r>
              <a:rPr lang="ru-RU" dirty="0" smtClean="0"/>
              <a:t>число </a:t>
            </a:r>
            <a:r>
              <a:rPr lang="ru-RU" dirty="0" err="1" smtClean="0"/>
              <a:t>нейтронів</a:t>
            </a:r>
            <a:r>
              <a:rPr lang="ru-RU" dirty="0" smtClean="0"/>
              <a:t> — через 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сума </a:t>
            </a:r>
            <a:r>
              <a:rPr lang="en-US" i="1" dirty="0" smtClean="0"/>
              <a:t>A = Z + N</a:t>
            </a:r>
            <a:r>
              <a:rPr lang="en-US" dirty="0" smtClean="0"/>
              <a:t> </a:t>
            </a:r>
            <a:r>
              <a:rPr lang="ru-RU" dirty="0" err="1" smtClean="0"/>
              <a:t>називається</a:t>
            </a:r>
            <a:r>
              <a:rPr lang="ru-RU" dirty="0" smtClean="0"/>
              <a:t> </a:t>
            </a:r>
            <a:r>
              <a:rPr lang="ru-RU" i="1" dirty="0" err="1" smtClean="0">
                <a:hlinkClick r:id="rId2" tooltip="Масове число"/>
              </a:rPr>
              <a:t>масовим</a:t>
            </a:r>
            <a:r>
              <a:rPr lang="ru-RU" i="1" dirty="0" smtClean="0">
                <a:hlinkClick r:id="rId2" tooltip="Масове число"/>
              </a:rPr>
              <a:t> числом</a:t>
            </a:r>
            <a:r>
              <a:rPr lang="ru-RU" i="1" dirty="0" smtClean="0"/>
              <a:t> ядра</a:t>
            </a:r>
            <a:r>
              <a:rPr lang="ru-RU" dirty="0" smtClean="0"/>
              <a:t>. </a:t>
            </a:r>
            <a:r>
              <a:rPr lang="ru-RU" dirty="0" err="1" smtClean="0"/>
              <a:t>Атоми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однаковим</a:t>
            </a:r>
            <a:r>
              <a:rPr lang="ru-RU" dirty="0" smtClean="0"/>
              <a:t> </a:t>
            </a:r>
            <a:r>
              <a:rPr lang="en-US" i="1" dirty="0" smtClean="0"/>
              <a:t>Z</a:t>
            </a:r>
            <a:r>
              <a:rPr lang="en-US" dirty="0" smtClean="0"/>
              <a:t> 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атоми</a:t>
            </a:r>
            <a:r>
              <a:rPr lang="ru-RU" dirty="0" smtClean="0"/>
              <a:t> одного </a:t>
            </a:r>
            <a:r>
              <a:rPr lang="ru-RU" dirty="0" err="1" smtClean="0"/>
              <a:t>і</a:t>
            </a:r>
            <a:r>
              <a:rPr lang="ru-RU" dirty="0" smtClean="0"/>
              <a:t> того ж </a:t>
            </a:r>
            <a:r>
              <a:rPr lang="ru-RU" dirty="0" err="1" smtClean="0"/>
              <a:t>елементу</a:t>
            </a:r>
            <a:r>
              <a:rPr lang="ru-RU" dirty="0" smtClean="0"/>
              <a:t>),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 </a:t>
            </a:r>
            <a:r>
              <a:rPr lang="en-US" i="1" dirty="0" smtClean="0"/>
              <a:t>N</a:t>
            </a:r>
            <a:r>
              <a:rPr lang="en-US" dirty="0" smtClean="0"/>
              <a:t> </a:t>
            </a:r>
            <a:r>
              <a:rPr lang="ru-RU" dirty="0" err="1" smtClean="0"/>
              <a:t>називаються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Ізотоп"/>
              </a:rPr>
              <a:t>ізотопами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однаковими</a:t>
            </a:r>
            <a:r>
              <a:rPr lang="ru-RU" dirty="0" smtClean="0"/>
              <a:t> 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 </a:t>
            </a:r>
            <a:r>
              <a:rPr lang="en-US" i="1" dirty="0" smtClean="0"/>
              <a:t>Z</a:t>
            </a:r>
            <a:r>
              <a:rPr lang="en-US" dirty="0" smtClean="0"/>
              <a:t> — </a:t>
            </a:r>
            <a:r>
              <a:rPr lang="ru-RU" dirty="0" err="1" smtClean="0">
                <a:hlinkClick r:id="rId4" tooltip="Ізобари (ядерна фізика)"/>
              </a:rPr>
              <a:t>ізобарами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однаковими</a:t>
            </a:r>
            <a:r>
              <a:rPr lang="ru-RU" dirty="0" smtClean="0"/>
              <a:t> 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 </a:t>
            </a:r>
            <a:r>
              <a:rPr lang="en-US" i="1" dirty="0" smtClean="0"/>
              <a:t>Z</a:t>
            </a:r>
            <a:r>
              <a:rPr lang="en-US" dirty="0" smtClean="0"/>
              <a:t> — </a:t>
            </a:r>
            <a:r>
              <a:rPr lang="ru-RU" dirty="0" err="1" smtClean="0">
                <a:hlinkClick r:id="rId5" tooltip="Ізотони"/>
              </a:rPr>
              <a:t>ізотонами</a:t>
            </a:r>
            <a:r>
              <a:rPr lang="ru-RU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Значення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3560"/>
            <a:ext cx="4429156" cy="436008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 smtClean="0"/>
              <a:t>фізика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принципове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розділів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Астрофізика"/>
              </a:rPr>
              <a:t>астрофізики</a:t>
            </a:r>
            <a:r>
              <a:rPr lang="ru-RU" dirty="0" smtClean="0"/>
              <a:t> (</a:t>
            </a:r>
            <a:r>
              <a:rPr lang="ru-RU" dirty="0" err="1" smtClean="0"/>
              <a:t>первинний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Нуклеосинтез"/>
              </a:rPr>
              <a:t>нуклеосинтез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Термоядерна реакція"/>
              </a:rPr>
              <a:t>термоядерні</a:t>
            </a:r>
            <a:r>
              <a:rPr lang="ru-RU" dirty="0" smtClean="0">
                <a:hlinkClick r:id="rId4" tooltip="Термоядерна реакція"/>
              </a:rPr>
              <a:t> </a:t>
            </a:r>
            <a:r>
              <a:rPr lang="ru-RU" dirty="0" err="1" smtClean="0">
                <a:hlinkClick r:id="rId4" tooltip="Термоядерна реакція"/>
              </a:rPr>
              <a:t>реакції</a:t>
            </a:r>
            <a:r>
              <a:rPr lang="ru-RU" dirty="0" smtClean="0"/>
              <a:t> в </a:t>
            </a:r>
            <a:r>
              <a:rPr lang="ru-RU" dirty="0" smtClean="0">
                <a:hlinkClick r:id="rId5" tooltip="Зорі"/>
              </a:rPr>
              <a:t>зорях</a:t>
            </a:r>
            <a:r>
              <a:rPr lang="ru-RU" dirty="0" smtClean="0"/>
              <a:t> як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головній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), </a:t>
            </a:r>
            <a:r>
              <a:rPr lang="ru-RU" dirty="0" err="1" smtClean="0"/>
              <a:t>і</a:t>
            </a:r>
            <a:r>
              <a:rPr lang="ru-RU" dirty="0" smtClean="0"/>
              <a:t>, очевидно, для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енергетики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26" name="AutoShape 2" descr="Атомна енергетика | Южно-Українська АЕ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Атомна енергетика | Южно-Українська АЕ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Атомна енергетика | Южно-Українська АЕ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Атомна енергетика | Южно-Українська АЕ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Атомна енергетика | Южно-Українська АЕ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Польща вироблятиме атомну енергію – U.P.M.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18816" y="214290"/>
            <a:ext cx="4825184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Атомні</a:t>
            </a:r>
            <a:r>
              <a:rPr lang="ru-RU" b="1" dirty="0" smtClean="0"/>
              <a:t> </a:t>
            </a:r>
            <a:r>
              <a:rPr lang="ru-RU" b="1" dirty="0" err="1" smtClean="0"/>
              <a:t>електростанції</a:t>
            </a:r>
            <a:r>
              <a:rPr lang="ru-RU" b="1" dirty="0" smtClean="0"/>
              <a:t>. </a:t>
            </a:r>
            <a:r>
              <a:rPr lang="ru-RU" b="1" dirty="0" err="1" smtClean="0"/>
              <a:t>Загальний</a:t>
            </a:r>
            <a:r>
              <a:rPr lang="ru-RU" b="1" dirty="0" smtClean="0"/>
              <a:t> </a:t>
            </a:r>
            <a:r>
              <a:rPr lang="ru-RU" b="1" dirty="0" err="1" smtClean="0"/>
              <a:t>технічний</a:t>
            </a:r>
            <a:r>
              <a:rPr lang="ru-RU" b="1" dirty="0" smtClean="0"/>
              <a:t> стан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3560"/>
            <a:ext cx="5929322" cy="50744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Зараз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4 АЕС (</a:t>
            </a:r>
            <a:r>
              <a:rPr lang="ru-RU" dirty="0" err="1" smtClean="0"/>
              <a:t>Запорізька</a:t>
            </a:r>
            <a:r>
              <a:rPr lang="ru-RU" dirty="0" smtClean="0"/>
              <a:t>, </a:t>
            </a:r>
            <a:r>
              <a:rPr lang="ru-RU" dirty="0" err="1" smtClean="0"/>
              <a:t>Рівненська</a:t>
            </a:r>
            <a:r>
              <a:rPr lang="ru-RU" dirty="0" smtClean="0"/>
              <a:t>, </a:t>
            </a:r>
            <a:r>
              <a:rPr lang="ru-RU" dirty="0" err="1" smtClean="0"/>
              <a:t>Хмельницька</a:t>
            </a:r>
            <a:r>
              <a:rPr lang="ru-RU" dirty="0" smtClean="0"/>
              <a:t> та </a:t>
            </a:r>
            <a:r>
              <a:rPr lang="ru-RU" dirty="0" err="1" smtClean="0"/>
              <a:t>Південно</a:t>
            </a:r>
            <a:r>
              <a:rPr lang="ru-RU" dirty="0" smtClean="0"/>
              <a:t> – </a:t>
            </a:r>
            <a:r>
              <a:rPr lang="ru-RU" dirty="0" err="1" smtClean="0"/>
              <a:t>українська</a:t>
            </a:r>
            <a:r>
              <a:rPr lang="ru-RU" dirty="0" smtClean="0"/>
              <a:t>. В </a:t>
            </a:r>
            <a:r>
              <a:rPr lang="ru-RU" dirty="0" err="1" smtClean="0"/>
              <a:t>експлуатації</a:t>
            </a:r>
            <a:r>
              <a:rPr lang="ru-RU" dirty="0" smtClean="0"/>
              <a:t> на АЕС </a:t>
            </a:r>
            <a:r>
              <a:rPr lang="ru-RU" dirty="0" err="1" smtClean="0"/>
              <a:t>України</a:t>
            </a:r>
            <a:r>
              <a:rPr lang="ru-RU" dirty="0" smtClean="0"/>
              <a:t> 13 </a:t>
            </a:r>
            <a:r>
              <a:rPr lang="ru-RU" dirty="0" err="1" smtClean="0"/>
              <a:t>енергоблоків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встановленою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 – 11848 </a:t>
            </a:r>
            <a:r>
              <a:rPr lang="ru-RU" dirty="0" err="1" smtClean="0"/>
              <a:t>мВТ</a:t>
            </a:r>
            <a:r>
              <a:rPr lang="ru-RU" dirty="0" smtClean="0"/>
              <a:t>. За 2000 </a:t>
            </a:r>
            <a:r>
              <a:rPr lang="ru-RU" dirty="0" err="1" smtClean="0"/>
              <a:t>рік</a:t>
            </a:r>
            <a:r>
              <a:rPr lang="ru-RU" dirty="0" smtClean="0"/>
              <a:t> АЕС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відпущено</a:t>
            </a:r>
            <a:r>
              <a:rPr lang="ru-RU" dirty="0" smtClean="0"/>
              <a:t> </a:t>
            </a:r>
            <a:r>
              <a:rPr lang="ru-RU" dirty="0" err="1" smtClean="0"/>
              <a:t>товарної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на суму 5,5 млрд. </a:t>
            </a:r>
            <a:r>
              <a:rPr lang="ru-RU" dirty="0" err="1" smtClean="0"/>
              <a:t>грн</a:t>
            </a:r>
            <a:r>
              <a:rPr lang="ru-RU" dirty="0" smtClean="0"/>
              <a:t>. Реально, станом на 1 </a:t>
            </a:r>
            <a:r>
              <a:rPr lang="ru-RU" dirty="0" err="1" smtClean="0"/>
              <a:t>січня</a:t>
            </a:r>
            <a:r>
              <a:rPr lang="ru-RU" dirty="0" smtClean="0"/>
              <a:t> 1999 роком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 на АЕС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зросло</a:t>
            </a:r>
            <a:r>
              <a:rPr lang="ru-RU" dirty="0" smtClean="0"/>
              <a:t> на 7,4%. В 2000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відпущено</a:t>
            </a:r>
            <a:r>
              <a:rPr lang="ru-RU" dirty="0" smtClean="0"/>
              <a:t> 77405 млн., </a:t>
            </a:r>
            <a:r>
              <a:rPr lang="ru-RU" dirty="0" err="1" smtClean="0"/>
              <a:t>кВТ</a:t>
            </a:r>
            <a:r>
              <a:rPr lang="ru-RU" dirty="0" smtClean="0"/>
              <a:t>/год</a:t>
            </a:r>
            <a:endParaRPr lang="ru-RU" b="1" dirty="0"/>
          </a:p>
        </p:txBody>
      </p:sp>
      <p:pic>
        <p:nvPicPr>
          <p:cNvPr id="17410" name="Picture 2" descr="Атомная энергия - Презентация Хим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857364"/>
            <a:ext cx="3143271" cy="30666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Відкриття</a:t>
            </a:r>
            <a:r>
              <a:rPr lang="ru-RU" b="1" dirty="0" smtClean="0"/>
              <a:t> </a:t>
            </a:r>
            <a:r>
              <a:rPr lang="ru-RU" b="1" dirty="0" err="1" smtClean="0"/>
              <a:t>атомних</a:t>
            </a:r>
            <a:r>
              <a:rPr lang="ru-RU" b="1" dirty="0" smtClean="0"/>
              <a:t> ядер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1911—1913 </a:t>
            </a:r>
            <a:r>
              <a:rPr lang="ru-RU" dirty="0" err="1" smtClean="0"/>
              <a:t>році</a:t>
            </a:r>
            <a:r>
              <a:rPr lang="ru-RU" dirty="0" smtClean="0"/>
              <a:t> Резерфорд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Гансом</a:t>
            </a:r>
            <a:r>
              <a:rPr lang="ru-RU" dirty="0" smtClean="0"/>
              <a:t> Гейгером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Ернестом</a:t>
            </a:r>
            <a:r>
              <a:rPr lang="ru-RU" dirty="0" smtClean="0"/>
              <a:t> </a:t>
            </a:r>
            <a:r>
              <a:rPr lang="ru-RU" dirty="0" err="1" smtClean="0"/>
              <a:t>Марсденом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експеримент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обстрілювання</a:t>
            </a:r>
            <a:r>
              <a:rPr lang="ru-RU" dirty="0" smtClean="0"/>
              <a:t> </a:t>
            </a:r>
            <a:r>
              <a:rPr lang="ru-RU" dirty="0" err="1" smtClean="0"/>
              <a:t>альфа-частинками</a:t>
            </a:r>
            <a:r>
              <a:rPr lang="ru-RU" dirty="0" smtClean="0"/>
              <a:t> </a:t>
            </a:r>
            <a:r>
              <a:rPr lang="ru-RU" dirty="0" err="1" smtClean="0"/>
              <a:t>золотої</a:t>
            </a:r>
            <a:r>
              <a:rPr lang="ru-RU" dirty="0" smtClean="0"/>
              <a:t> фольги,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якому</a:t>
            </a:r>
            <a:r>
              <a:rPr lang="ru-RU" dirty="0" smtClean="0"/>
              <a:t> стало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атому </a:t>
            </a:r>
            <a:r>
              <a:rPr lang="ru-RU" dirty="0" err="1" smtClean="0"/>
              <a:t>сконцентрована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ядрі</a:t>
            </a:r>
            <a:r>
              <a:rPr lang="ru-RU" dirty="0" smtClean="0"/>
              <a:t>, а </a:t>
            </a:r>
            <a:r>
              <a:rPr lang="ru-RU" dirty="0" err="1" smtClean="0"/>
              <a:t>електрони</a:t>
            </a:r>
            <a:r>
              <a:rPr lang="ru-RU" dirty="0" smtClean="0"/>
              <a:t> </a:t>
            </a:r>
            <a:r>
              <a:rPr lang="ru-RU" dirty="0" err="1" smtClean="0"/>
              <a:t>обертаються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модель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Планетарна модель атома"/>
              </a:rPr>
              <a:t>планетарної</a:t>
            </a:r>
            <a:r>
              <a:rPr lang="ru-RU" smtClean="0"/>
              <a:t>.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</TotalTime>
  <Words>167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“Атомна та ядерна фізика”  </vt:lpstr>
      <vt:lpstr>Що це таке?</vt:lpstr>
      <vt:lpstr>Загальні відомості про ядра атомів </vt:lpstr>
      <vt:lpstr>Значення </vt:lpstr>
      <vt:lpstr>Атомні електростанції. Загальний технічний стан</vt:lpstr>
      <vt:lpstr>Відкриття атомних ядер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“Атомна та ядерна фізика”  </dc:title>
  <dc:creator>ADMIN</dc:creator>
  <cp:lastModifiedBy>ADMIN</cp:lastModifiedBy>
  <cp:revision>2</cp:revision>
  <dcterms:created xsi:type="dcterms:W3CDTF">2020-05-25T12:12:44Z</dcterms:created>
  <dcterms:modified xsi:type="dcterms:W3CDTF">2020-05-25T12:24:59Z</dcterms:modified>
</cp:coreProperties>
</file>