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9" r:id="rId5"/>
    <p:sldId id="261" r:id="rId6"/>
    <p:sldId id="260" r:id="rId7"/>
    <p:sldId id="267" r:id="rId8"/>
    <p:sldId id="272" r:id="rId9"/>
    <p:sldId id="268" r:id="rId10"/>
    <p:sldId id="273" r:id="rId11"/>
    <p:sldId id="262" r:id="rId12"/>
    <p:sldId id="265" r:id="rId13"/>
    <p:sldId id="269" r:id="rId14"/>
    <p:sldId id="264" r:id="rId15"/>
    <p:sldId id="271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7B490-9DE9-40A8-92B6-22A4789954B2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8A6B0-314E-4135-8E3A-9A927CA2A7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108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12FBC-08C8-4F13-8BEF-53F5CB5D4463}" type="datetimeFigureOut">
              <a:rPr lang="ru-RU" smtClean="0"/>
              <a:t>05.04.2020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BF41E-F251-4FE3-BB8E-D564B5DA38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9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4000"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05.04.2020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8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18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3855" y="404664"/>
            <a:ext cx="66452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8000" dirty="0" smtClean="0">
                <a:solidFill>
                  <a:schemeClr val="bg1"/>
                </a:solidFill>
              </a:rPr>
              <a:t>Площа </a:t>
            </a:r>
          </a:p>
          <a:p>
            <a:pPr algn="ctr"/>
            <a:r>
              <a:rPr lang="uk-UA" sz="8000" dirty="0" smtClean="0">
                <a:solidFill>
                  <a:schemeClr val="bg1"/>
                </a:solidFill>
              </a:rPr>
              <a:t>паралелограма</a:t>
            </a:r>
          </a:p>
          <a:p>
            <a:pPr algn="ctr"/>
            <a:r>
              <a:rPr lang="uk-UA" sz="8000" dirty="0" smtClean="0">
                <a:solidFill>
                  <a:schemeClr val="bg1"/>
                </a:solidFill>
              </a:rPr>
              <a:t> і ромба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Висота ромба ділить сторону на відрізки 8 см і 9 см. Обчислити площу ромба.</a:t>
            </a:r>
          </a:p>
        </p:txBody>
      </p:sp>
      <p:cxnSp>
        <p:nvCxnSpPr>
          <p:cNvPr id="4" name="Прямая соединительная линия 3"/>
          <p:cNvCxnSpPr>
            <a:stCxn id="15" idx="1"/>
          </p:cNvCxnSpPr>
          <p:nvPr/>
        </p:nvCxnSpPr>
        <p:spPr>
          <a:xfrm>
            <a:off x="1915487" y="2413637"/>
            <a:ext cx="6885" cy="238351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4602172"/>
                <a:ext cx="63831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602172"/>
                <a:ext cx="638315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580318" y="4472125"/>
            <a:ext cx="335169" cy="2991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46332" y="1844824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988840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6115" y="4581128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4501" y="4675783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K</a:t>
            </a:r>
            <a:endParaRPr lang="ru-RU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25225" y="3867511"/>
                <a:ext cx="3407215" cy="814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</a:rPr>
                  <a:t>= ?</a:t>
                </a:r>
                <a:r>
                  <a:rPr lang="uk-UA" sz="4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uk-UA" sz="4400" dirty="0">
                            <a:solidFill>
                              <a:schemeClr val="bg1"/>
                            </a:solidFill>
                          </a:rPr>
                          <m:t>см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225" y="3867511"/>
                <a:ext cx="3407215" cy="814005"/>
              </a:xfrm>
              <a:prstGeom prst="rect">
                <a:avLst/>
              </a:prstGeom>
              <a:blipFill rotWithShape="1">
                <a:blip r:embed="rId3"/>
                <a:stretch>
                  <a:fillRect t="-9701" b="-3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78028" y="4621709"/>
            <a:ext cx="549556" cy="73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</a:t>
            </a:r>
            <a:endParaRPr lang="ru-RU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65533" y="4653136"/>
                <a:ext cx="63831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5533" y="4653136"/>
                <a:ext cx="638315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Ромб 14"/>
          <p:cNvSpPr/>
          <p:nvPr/>
        </p:nvSpPr>
        <p:spPr>
          <a:xfrm rot="3418576">
            <a:off x="1279630" y="1377106"/>
            <a:ext cx="2794892" cy="4416424"/>
          </a:xfrm>
          <a:prstGeom prst="diamond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5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4012" y="2698631"/>
            <a:ext cx="549556" cy="73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9912" y="260648"/>
            <a:ext cx="5184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Перпендикуляр, проведений з точки перетину діагоналей ромба, ділить сторону на відрізки, довжиною 3 см і 12 см. Знайдіть площу ромба.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83968" y="3593355"/>
                <a:ext cx="3407215" cy="814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</a:rPr>
                  <a:t>= ?</a:t>
                </a:r>
                <a:r>
                  <a:rPr lang="uk-UA" sz="4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uk-UA" sz="4400" dirty="0">
                            <a:solidFill>
                              <a:schemeClr val="bg1"/>
                            </a:solidFill>
                          </a:rPr>
                          <m:t>см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593355"/>
                <a:ext cx="3407215" cy="814005"/>
              </a:xfrm>
              <a:prstGeom prst="rect">
                <a:avLst/>
              </a:prstGeom>
              <a:blipFill rotWithShape="1">
                <a:blip r:embed="rId4"/>
                <a:stretch>
                  <a:fillRect t="-9701" b="-3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Ромб 1"/>
          <p:cNvSpPr/>
          <p:nvPr/>
        </p:nvSpPr>
        <p:spPr>
          <a:xfrm>
            <a:off x="611560" y="764704"/>
            <a:ext cx="2232248" cy="4392488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751226" y="2875583"/>
                <a:ext cx="59663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1226" y="2875583"/>
                <a:ext cx="596638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0308" y="211287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2276872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843" y="4653136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7893" y="3356992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K</a:t>
            </a:r>
            <a:endParaRPr lang="ru-RU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31469" y="4221088"/>
                <a:ext cx="88036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ru-RU" sz="4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469" y="4221088"/>
                <a:ext cx="880369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1727684" y="2960948"/>
            <a:ext cx="858859" cy="4680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2" idx="1"/>
          </p:cNvCxnSpPr>
          <p:nvPr/>
        </p:nvCxnSpPr>
        <p:spPr>
          <a:xfrm>
            <a:off x="611560" y="2960948"/>
            <a:ext cx="223224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0"/>
            <a:endCxn id="2" idx="2"/>
          </p:cNvCxnSpPr>
          <p:nvPr/>
        </p:nvCxnSpPr>
        <p:spPr>
          <a:xfrm>
            <a:off x="1727684" y="764704"/>
            <a:ext cx="0" cy="43924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 rot="17963330">
            <a:off x="2210989" y="3380349"/>
            <a:ext cx="335169" cy="2991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171859" y="2875583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28" y="1867471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L</a:t>
            </a:r>
            <a:endParaRPr lang="ru-RU" sz="4400" dirty="0">
              <a:solidFill>
                <a:schemeClr val="bg1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27584" y="2492896"/>
            <a:ext cx="900100" cy="4680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727684" y="2961135"/>
            <a:ext cx="335169" cy="2991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5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омб 3"/>
          <p:cNvSpPr/>
          <p:nvPr/>
        </p:nvSpPr>
        <p:spPr>
          <a:xfrm>
            <a:off x="695028" y="1075383"/>
            <a:ext cx="2232248" cy="4392488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014937" y="4531767"/>
                <a:ext cx="69660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937" y="4531767"/>
                <a:ext cx="696601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>
            <a:stCxn id="4" idx="1"/>
          </p:cNvCxnSpPr>
          <p:nvPr/>
        </p:nvCxnSpPr>
        <p:spPr>
          <a:xfrm>
            <a:off x="695028" y="3271627"/>
            <a:ext cx="223224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0"/>
            <a:endCxn id="4" idx="2"/>
          </p:cNvCxnSpPr>
          <p:nvPr/>
        </p:nvCxnSpPr>
        <p:spPr>
          <a:xfrm>
            <a:off x="1811152" y="1075383"/>
            <a:ext cx="0" cy="43924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06488" y="4531767"/>
                <a:ext cx="69660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88" y="4531767"/>
                <a:ext cx="696601" cy="8309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Дуга 19"/>
          <p:cNvSpPr/>
          <p:nvPr/>
        </p:nvSpPr>
        <p:spPr>
          <a:xfrm rot="18761492">
            <a:off x="1486681" y="4887660"/>
            <a:ext cx="685208" cy="703988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255327" y="4038163"/>
                <a:ext cx="72590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4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5327" y="4038163"/>
                <a:ext cx="725903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419872" y="2081680"/>
                <a:ext cx="4318042" cy="1199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66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р</m:t>
                        </m:r>
                      </m:sub>
                    </m:sSub>
                  </m:oMath>
                </a14:m>
                <a:r>
                  <a:rPr lang="en-US" sz="6600" dirty="0" smtClean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6600" dirty="0" smtClean="0">
                    <a:solidFill>
                      <a:schemeClr val="bg1"/>
                    </a:solidFill>
                  </a:rPr>
                  <a:t>·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6600" i="0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ru-RU" sz="6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081680"/>
                <a:ext cx="4318042" cy="1199046"/>
              </a:xfrm>
              <a:prstGeom prst="rect">
                <a:avLst/>
              </a:prstGeom>
              <a:blipFill rotWithShape="1">
                <a:blip r:embed="rId5"/>
                <a:stretch>
                  <a:fillRect t="-17766" b="-29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505733" y="3429000"/>
                <a:ext cx="3907352" cy="15265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66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р</m:t>
                        </m:r>
                      </m:sub>
                    </m:sSub>
                  </m:oMath>
                </a14:m>
                <a:r>
                  <a:rPr lang="en-US" sz="6600" dirty="0" smtClean="0">
                    <a:solidFill>
                      <a:schemeClr val="bg1"/>
                    </a:solidFill>
                  </a:rPr>
                  <a:t>=</a:t>
                </a:r>
                <a:r>
                  <a:rPr lang="en-US" sz="6600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66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66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ru-RU" sz="6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733" y="3429000"/>
                <a:ext cx="3907352" cy="1526508"/>
              </a:xfrm>
              <a:prstGeom prst="rect">
                <a:avLst/>
              </a:prstGeom>
              <a:blipFill rotWithShape="1">
                <a:blip r:embed="rId6"/>
                <a:stretch>
                  <a:fillRect t="-1200" b="-148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927371" y="2492896"/>
                <a:ext cx="90191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4400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371" y="2492896"/>
                <a:ext cx="901914" cy="7694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1712790" y="3429000"/>
                <a:ext cx="91499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4400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790" y="3429000"/>
                <a:ext cx="914994" cy="7694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31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Гострий кут ромба дорівнює 60°, а менша діагональ – </a:t>
            </a:r>
            <a:r>
              <a:rPr lang="uk-UA" sz="3600" dirty="0" smtClean="0">
                <a:solidFill>
                  <a:schemeClr val="bg1"/>
                </a:solidFill>
              </a:rPr>
              <a:t>а</a:t>
            </a:r>
            <a:r>
              <a:rPr lang="uk-UA" sz="2800" dirty="0" smtClean="0">
                <a:solidFill>
                  <a:schemeClr val="bg1"/>
                </a:solidFill>
              </a:rPr>
              <a:t>. Знайдіть площу ромба.</a:t>
            </a:r>
          </a:p>
        </p:txBody>
      </p:sp>
      <p:cxnSp>
        <p:nvCxnSpPr>
          <p:cNvPr id="4" name="Прямая соединительная линия 3"/>
          <p:cNvCxnSpPr>
            <a:stCxn id="28" idx="1"/>
            <a:endCxn id="28" idx="3"/>
          </p:cNvCxnSpPr>
          <p:nvPr/>
        </p:nvCxnSpPr>
        <p:spPr>
          <a:xfrm>
            <a:off x="1915487" y="2413637"/>
            <a:ext cx="1523178" cy="23433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74324" y="1988840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3194" y="1988840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3894" y="4631999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</a:t>
            </a:r>
            <a:endParaRPr lang="ru-RU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125225" y="3867511"/>
                <a:ext cx="2537426" cy="814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</a:rPr>
                  <a:t>= ?</a:t>
                </a:r>
                <a:r>
                  <a:rPr lang="uk-UA" sz="4400" dirty="0">
                    <a:solidFill>
                      <a:schemeClr val="bg1"/>
                    </a:solidFill>
                  </a:rPr>
                  <a:t> </a:t>
                </a:r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225" y="3867511"/>
                <a:ext cx="2537426" cy="814005"/>
              </a:xfrm>
              <a:prstGeom prst="rect">
                <a:avLst/>
              </a:prstGeom>
              <a:blipFill rotWithShape="1">
                <a:blip r:embed="rId2"/>
                <a:stretch>
                  <a:fillRect t="-9701" r="-3365" b="-3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09518" y="4621709"/>
            <a:ext cx="549556" cy="73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6" name="Дуга 15"/>
          <p:cNvSpPr/>
          <p:nvPr/>
        </p:nvSpPr>
        <p:spPr>
          <a:xfrm rot="1301936">
            <a:off x="539908" y="4376859"/>
            <a:ext cx="638314" cy="597108"/>
          </a:xfrm>
          <a:prstGeom prst="arc">
            <a:avLst>
              <a:gd name="adj1" fmla="val 16587603"/>
              <a:gd name="adj2" fmla="val 0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62678" y="3967527"/>
            <a:ext cx="9028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solidFill>
                  <a:schemeClr val="bg1"/>
                </a:solidFill>
              </a:rPr>
              <a:t>60°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83936" y="3092435"/>
            <a:ext cx="434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>
                <a:solidFill>
                  <a:schemeClr val="bg1"/>
                </a:solidFill>
              </a:rPr>
              <a:t>а</a:t>
            </a:r>
            <a:endParaRPr lang="ru-RU" sz="4400" dirty="0"/>
          </a:p>
        </p:txBody>
      </p:sp>
      <p:sp>
        <p:nvSpPr>
          <p:cNvPr id="28" name="Ромб 27"/>
          <p:cNvSpPr/>
          <p:nvPr/>
        </p:nvSpPr>
        <p:spPr>
          <a:xfrm rot="3418576">
            <a:off x="1279630" y="1377106"/>
            <a:ext cx="2794892" cy="4416424"/>
          </a:xfrm>
          <a:prstGeom prst="diamond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262678" y="3477155"/>
            <a:ext cx="292332" cy="10816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173565" y="4635891"/>
            <a:ext cx="0" cy="30916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483768" y="3429000"/>
            <a:ext cx="292332" cy="12016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5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4012" y="2698631"/>
            <a:ext cx="549556" cy="73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79912" y="260648"/>
            <a:ext cx="51845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Сторона ромба дорівнює 8 см, а більша діагональ – 10 см. Знайти площу ромба.</a:t>
            </a:r>
            <a:endParaRPr lang="uk-UA" sz="2800" dirty="0" smtClean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83968" y="3593355"/>
                <a:ext cx="3407215" cy="814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</a:rPr>
                  <a:t>= ?</a:t>
                </a:r>
                <a:r>
                  <a:rPr lang="uk-UA" sz="4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uk-UA" sz="4400" dirty="0">
                            <a:solidFill>
                              <a:schemeClr val="bg1"/>
                            </a:solidFill>
                          </a:rPr>
                          <m:t>см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593355"/>
                <a:ext cx="3407215" cy="814005"/>
              </a:xfrm>
              <a:prstGeom prst="rect">
                <a:avLst/>
              </a:prstGeom>
              <a:blipFill rotWithShape="1">
                <a:blip r:embed="rId4"/>
                <a:stretch>
                  <a:fillRect t="-9701" b="-3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Ромб 1"/>
          <p:cNvSpPr/>
          <p:nvPr/>
        </p:nvSpPr>
        <p:spPr>
          <a:xfrm>
            <a:off x="611560" y="764704"/>
            <a:ext cx="2232248" cy="4392488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5249" y="1546701"/>
                <a:ext cx="5549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49" y="1546701"/>
                <a:ext cx="554960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30308" y="211287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2276872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843" y="4653136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</a:t>
            </a:r>
            <a:endParaRPr lang="ru-RU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603399" y="1990745"/>
                <a:ext cx="80983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3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399" y="1990745"/>
                <a:ext cx="809837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>
            <a:stCxn id="2" idx="1"/>
          </p:cNvCxnSpPr>
          <p:nvPr/>
        </p:nvCxnSpPr>
        <p:spPr>
          <a:xfrm>
            <a:off x="611560" y="2960948"/>
            <a:ext cx="223224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2" idx="0"/>
            <a:endCxn id="2" idx="2"/>
          </p:cNvCxnSpPr>
          <p:nvPr/>
        </p:nvCxnSpPr>
        <p:spPr>
          <a:xfrm>
            <a:off x="1727684" y="764704"/>
            <a:ext cx="0" cy="43924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71859" y="2875583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27684" y="2961135"/>
            <a:ext cx="335169" cy="2991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0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836712"/>
            <a:ext cx="46085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600" dirty="0" smtClean="0">
                <a:solidFill>
                  <a:schemeClr val="bg1"/>
                </a:solidFill>
              </a:rPr>
              <a:t>Бажаю</a:t>
            </a:r>
          </a:p>
          <a:p>
            <a:pPr algn="ctr"/>
            <a:r>
              <a:rPr lang="uk-UA" sz="9600" dirty="0" smtClean="0">
                <a:solidFill>
                  <a:schemeClr val="bg1"/>
                </a:solidFill>
              </a:rPr>
              <a:t> успіхів!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67744" y="260648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chemeClr val="bg1"/>
                </a:solidFill>
              </a:rPr>
              <a:t>Паралелограм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251520" y="1556792"/>
            <a:ext cx="5688632" cy="2952328"/>
          </a:xfrm>
          <a:prstGeom prst="parallelogram">
            <a:avLst>
              <a:gd name="adj" fmla="val 59054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79712" y="1556792"/>
            <a:ext cx="0" cy="295232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979712" y="1556792"/>
            <a:ext cx="3024336" cy="158417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51872" y="4221088"/>
            <a:ext cx="52610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a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9354" y="3277433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b</a:t>
            </a:r>
            <a:endParaRPr lang="ru-RU" sz="6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835696" y="2636912"/>
                <a:ext cx="115845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6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6000" dirty="0">
                              <a:solidFill>
                                <a:schemeClr val="bg1"/>
                              </a:solidFill>
                            </a:rPr>
                            <m:t>h</m:t>
                          </m:r>
                        </m:e>
                        <m:sub>
                          <m:r>
                            <a:rPr lang="en-US" sz="6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ru-RU" sz="6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636912"/>
                <a:ext cx="1158458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15816" y="2125305"/>
                <a:ext cx="1187055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600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6000" i="0" dirty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6000" b="0" i="0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ru-RU" sz="6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125305"/>
                <a:ext cx="1187055" cy="10156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1547664" y="4077072"/>
            <a:ext cx="432048" cy="43204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17968004">
            <a:off x="4709702" y="2630598"/>
            <a:ext cx="432048" cy="43204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64088" y="3596823"/>
                <a:ext cx="347313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7200" b="0" i="1" smtClean="0">
                        <a:solidFill>
                          <a:schemeClr val="bg1"/>
                        </a:solidFill>
                        <a:latin typeface="Cambria Math"/>
                      </a:rPr>
                      <m:t>𝑆</m:t>
                    </m:r>
                    <m:r>
                      <a:rPr lang="en-US" sz="7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7200" dirty="0">
                    <a:solidFill>
                      <a:schemeClr val="bg1"/>
                    </a:solidFill>
                  </a:rPr>
                  <a:t> a</a:t>
                </a:r>
                <a:r>
                  <a:rPr lang="en-US" sz="7200" dirty="0" smtClean="0">
                    <a:solidFill>
                      <a:schemeClr val="bg1"/>
                    </a:solidFill>
                  </a:rPr>
                  <a:t>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7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7200" dirty="0">
                            <a:solidFill>
                              <a:schemeClr val="bg1"/>
                            </a:solidFill>
                          </a:rPr>
                          <m:t>h</m:t>
                        </m:r>
                      </m:e>
                      <m:sub>
                        <m:r>
                          <a:rPr lang="en-US" sz="7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endParaRPr lang="ru-RU" sz="7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3596823"/>
                <a:ext cx="3473130" cy="1200329"/>
              </a:xfrm>
              <a:prstGeom prst="rect">
                <a:avLst/>
              </a:prstGeom>
              <a:blipFill rotWithShape="1">
                <a:blip r:embed="rId4"/>
                <a:stretch>
                  <a:fillRect t="-19289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41251" y="4636586"/>
                <a:ext cx="355122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7200" b="0" i="1" smtClean="0">
                        <a:solidFill>
                          <a:schemeClr val="bg1"/>
                        </a:solidFill>
                        <a:latin typeface="Cambria Math"/>
                      </a:rPr>
                      <m:t>𝑆</m:t>
                    </m:r>
                    <m:r>
                      <a:rPr lang="en-US" sz="7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7200" dirty="0">
                    <a:solidFill>
                      <a:schemeClr val="bg1"/>
                    </a:solidFill>
                  </a:rPr>
                  <a:t> b·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72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7200" i="0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7200" i="0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b</m:t>
                        </m:r>
                      </m:sub>
                    </m:sSub>
                  </m:oMath>
                </a14:m>
                <a:endParaRPr lang="ru-RU" sz="7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251" y="4636586"/>
                <a:ext cx="3551229" cy="1200329"/>
              </a:xfrm>
              <a:prstGeom prst="rect">
                <a:avLst/>
              </a:prstGeom>
              <a:blipFill rotWithShape="1">
                <a:blip r:embed="rId5"/>
                <a:stretch>
                  <a:fillRect t="-19388" b="-418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 animBg="1"/>
      <p:bldP spid="20" grpId="0" animBg="1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Периметр паралелограма 40 см. Одна зі сторін – 8 см, а висота, проведена до іншої сторони – 4 см. Знайти площу паралелограма.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581695" y="2493953"/>
            <a:ext cx="4380353" cy="2210053"/>
          </a:xfrm>
          <a:prstGeom prst="parallelogram">
            <a:avLst>
              <a:gd name="adj" fmla="val 59054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22372" y="2493953"/>
            <a:ext cx="0" cy="221005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45363" y="3252799"/>
                <a:ext cx="63831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363" y="3252799"/>
                <a:ext cx="638315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1587202" y="4403329"/>
            <a:ext cx="335169" cy="2991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37648" y="2277929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44539" y="2277929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518" y="4621709"/>
            <a:ext cx="549556" cy="73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93894" y="4631999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4501" y="4675783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0584" y="3163615"/>
            <a:ext cx="22717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P=</a:t>
            </a:r>
            <a:r>
              <a:rPr lang="uk-UA" sz="4400" dirty="0">
                <a:solidFill>
                  <a:schemeClr val="bg1"/>
                </a:solidFill>
              </a:rPr>
              <a:t> 40 см</a:t>
            </a:r>
            <a:endParaRPr lang="ru-RU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25225" y="3867511"/>
                <a:ext cx="3407215" cy="814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</a:rPr>
                  <a:t>= ?</a:t>
                </a:r>
                <a:r>
                  <a:rPr lang="uk-UA" sz="4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uk-UA" sz="4400" dirty="0">
                            <a:solidFill>
                              <a:schemeClr val="bg1"/>
                            </a:solidFill>
                          </a:rPr>
                          <m:t>см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225" y="3867511"/>
                <a:ext cx="3407215" cy="814005"/>
              </a:xfrm>
              <a:prstGeom prst="rect">
                <a:avLst/>
              </a:prstGeom>
              <a:blipFill rotWithShape="1">
                <a:blip r:embed="rId3"/>
                <a:stretch>
                  <a:fillRect t="-9701" b="-3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91913" y="3482790"/>
                <a:ext cx="63831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913" y="3482790"/>
                <a:ext cx="638315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>
            <a:off x="3131840" y="2348880"/>
            <a:ext cx="0" cy="31376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75856" y="2348880"/>
            <a:ext cx="0" cy="31376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39662" y="4545613"/>
            <a:ext cx="0" cy="31376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483678" y="4545613"/>
            <a:ext cx="0" cy="31376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4211961" y="3378380"/>
            <a:ext cx="360039" cy="16229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1138314" y="3347855"/>
            <a:ext cx="360039" cy="16229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21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Більша сторона паралелограма дорівнює 5 см, а висоти – 2 см і 2,5 см. Знайдіть другу сторону паралелограма.</a:t>
            </a:r>
          </a:p>
        </p:txBody>
      </p:sp>
      <p:sp>
        <p:nvSpPr>
          <p:cNvPr id="3" name="Параллелограмм 2"/>
          <p:cNvSpPr/>
          <p:nvPr/>
        </p:nvSpPr>
        <p:spPr>
          <a:xfrm>
            <a:off x="581695" y="2493953"/>
            <a:ext cx="4380353" cy="2210053"/>
          </a:xfrm>
          <a:prstGeom prst="parallelogram">
            <a:avLst>
              <a:gd name="adj" fmla="val 59054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22372" y="2493953"/>
            <a:ext cx="0" cy="221005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45363" y="3252799"/>
                <a:ext cx="63831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363" y="3252799"/>
                <a:ext cx="638315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587202" y="4404838"/>
            <a:ext cx="335169" cy="2991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37648" y="2277929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4539" y="2277929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18" y="4621709"/>
            <a:ext cx="549556" cy="73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3894" y="4631999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4501" y="4675783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</a:t>
            </a:r>
            <a:endParaRPr lang="ru-RU" sz="4400" dirty="0">
              <a:solidFill>
                <a:schemeClr val="bg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920749" y="2492896"/>
            <a:ext cx="2329177" cy="12200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55776" y="3140968"/>
                <a:ext cx="106631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400" b="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2,5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40968"/>
                <a:ext cx="1066318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 rot="17968004">
            <a:off x="4023236" y="3319882"/>
            <a:ext cx="332740" cy="33274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289169" y="342900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F</a:t>
            </a:r>
            <a:endParaRPr lang="ru-RU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339752" y="4675783"/>
                <a:ext cx="63831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675783"/>
                <a:ext cx="638315" cy="7694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5125225" y="3867511"/>
                <a:ext cx="2591159" cy="814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𝐶</m:t>
                    </m:r>
                    <m:r>
                      <a:rPr lang="en-US" sz="48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𝐷</m:t>
                    </m:r>
                    <m:r>
                      <a:rPr lang="en-US" sz="4800" b="0" i="1" dirty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</a:rPr>
                  <a:t>= ?</a:t>
                </a:r>
                <a:r>
                  <a:rPr lang="uk-UA" sz="4400" dirty="0">
                    <a:solidFill>
                      <a:schemeClr val="bg1"/>
                    </a:solidFill>
                  </a:rPr>
                  <a:t> </a:t>
                </a:r>
                <a:r>
                  <a:rPr lang="uk-UA" sz="4400" dirty="0" smtClean="0">
                    <a:solidFill>
                      <a:schemeClr val="bg1"/>
                    </a:solidFill>
                  </a:rPr>
                  <a:t>см</a:t>
                </a:r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225" y="3867511"/>
                <a:ext cx="2591159" cy="814005"/>
              </a:xfrm>
              <a:prstGeom prst="rect">
                <a:avLst/>
              </a:prstGeom>
              <a:blipFill rotWithShape="1">
                <a:blip r:embed="rId5"/>
                <a:stretch>
                  <a:fillRect t="-9701" r="-8471" b="-3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7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Периметр паралелограма </a:t>
            </a:r>
            <a:r>
              <a:rPr lang="uk-UA" sz="2800" dirty="0" err="1" smtClean="0">
                <a:solidFill>
                  <a:schemeClr val="bg1"/>
                </a:solidFill>
              </a:rPr>
              <a:t>дорівню</a:t>
            </a:r>
            <a:r>
              <a:rPr lang="ru-RU" sz="2800" dirty="0" smtClean="0">
                <a:solidFill>
                  <a:schemeClr val="bg1"/>
                </a:solidFill>
              </a:rPr>
              <a:t>є 28 см, а </a:t>
            </a:r>
            <a:r>
              <a:rPr lang="ru-RU" sz="2800" dirty="0" err="1" smtClean="0">
                <a:solidFill>
                  <a:schemeClr val="bg1"/>
                </a:solidFill>
              </a:rPr>
              <a:t>його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висоти</a:t>
            </a:r>
            <a:r>
              <a:rPr lang="ru-RU" sz="2800" dirty="0" smtClean="0">
                <a:solidFill>
                  <a:schemeClr val="bg1"/>
                </a:solidFill>
              </a:rPr>
              <a:t> – 3 см і 4 см. </a:t>
            </a:r>
            <a:r>
              <a:rPr lang="ru-RU" sz="2800" dirty="0" err="1" smtClean="0">
                <a:solidFill>
                  <a:schemeClr val="bg1"/>
                </a:solidFill>
              </a:rPr>
              <a:t>Знайдіть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площу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</a:rPr>
              <a:t>паралелограма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endParaRPr lang="uk-UA" sz="2800" dirty="0" smtClean="0">
              <a:solidFill>
                <a:schemeClr val="bg1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581695" y="2493953"/>
            <a:ext cx="4380353" cy="2210053"/>
          </a:xfrm>
          <a:prstGeom prst="parallelogram">
            <a:avLst>
              <a:gd name="adj" fmla="val 59054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22372" y="2493953"/>
            <a:ext cx="0" cy="221005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45363" y="3252799"/>
                <a:ext cx="63831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363" y="3252799"/>
                <a:ext cx="638315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580175" y="4404838"/>
            <a:ext cx="335169" cy="2991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37648" y="2277929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B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4539" y="2277929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C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18" y="4621709"/>
            <a:ext cx="549556" cy="73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A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93894" y="4631999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D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4501" y="4675783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E</a:t>
            </a:r>
            <a:endParaRPr lang="ru-RU" sz="4400" dirty="0">
              <a:solidFill>
                <a:schemeClr val="bg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920749" y="2492896"/>
            <a:ext cx="2329177" cy="122004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41685" y="2930733"/>
                <a:ext cx="63831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4400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685" y="2930733"/>
                <a:ext cx="638315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 rot="17968004">
            <a:off x="4023236" y="3319882"/>
            <a:ext cx="332740" cy="33274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289169" y="3429000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F</a:t>
            </a:r>
            <a:endParaRPr lang="ru-RU" sz="4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25225" y="3867511"/>
                <a:ext cx="3407215" cy="814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</a:rPr>
                  <a:t>= ?</a:t>
                </a:r>
                <a:r>
                  <a:rPr lang="uk-UA" sz="4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uk-UA" sz="4400" dirty="0">
                            <a:solidFill>
                              <a:schemeClr val="bg1"/>
                            </a:solidFill>
                          </a:rPr>
                          <m:t>см</m:t>
                        </m:r>
                      </m:e>
                      <m:sup>
                        <m:r>
                          <a:rPr lang="en-US" sz="44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225" y="3867511"/>
                <a:ext cx="3407215" cy="814005"/>
              </a:xfrm>
              <a:prstGeom prst="rect">
                <a:avLst/>
              </a:prstGeom>
              <a:blipFill rotWithShape="1">
                <a:blip r:embed="rId4"/>
                <a:stretch>
                  <a:fillRect t="-9701" b="-343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156429" y="2930733"/>
                <a:ext cx="3476208" cy="814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48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bg1"/>
                    </a:solidFill>
                  </a:rPr>
                  <a:t>= </a:t>
                </a:r>
                <a:r>
                  <a:rPr lang="en-US" sz="4400" dirty="0" smtClean="0">
                    <a:solidFill>
                      <a:schemeClr val="bg1"/>
                    </a:solidFill>
                  </a:rPr>
                  <a:t>28</a:t>
                </a:r>
                <a:r>
                  <a:rPr lang="ru-RU" sz="4400" dirty="0" smtClean="0">
                    <a:solidFill>
                      <a:schemeClr val="bg1"/>
                    </a:solidFill>
                  </a:rPr>
                  <a:t> см</a:t>
                </a:r>
                <a:endParaRPr lang="ru-RU" sz="4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429" y="2930733"/>
                <a:ext cx="3476208" cy="814005"/>
              </a:xfrm>
              <a:prstGeom prst="rect">
                <a:avLst/>
              </a:prstGeom>
              <a:blipFill rotWithShape="1">
                <a:blip r:embed="rId5"/>
                <a:stretch>
                  <a:fillRect t="-9774" r="-6140" b="-353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6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561064" y="1466872"/>
            <a:ext cx="5477269" cy="2763488"/>
          </a:xfrm>
          <a:prstGeom prst="parallelogram">
            <a:avLst>
              <a:gd name="adj" fmla="val 59054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9592" y="2228332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b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5058" y="4005064"/>
            <a:ext cx="492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a</a:t>
            </a:r>
            <a:endParaRPr lang="ru-RU" sz="5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923928" y="4555699"/>
                <a:ext cx="5119863" cy="1199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66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uk-UA" sz="66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пар</m:t>
                        </m:r>
                      </m:sub>
                    </m:sSub>
                  </m:oMath>
                </a14:m>
                <a:r>
                  <a:rPr lang="en-US" sz="6600" dirty="0" smtClean="0">
                    <a:solidFill>
                      <a:schemeClr val="bg1"/>
                    </a:solidFill>
                  </a:rPr>
                  <a:t>=</a:t>
                </a:r>
                <a:r>
                  <a:rPr lang="en-US" sz="6600" dirty="0" smtClean="0">
                    <a:solidFill>
                      <a:schemeClr val="bg1"/>
                    </a:solidFill>
                  </a:rPr>
                  <a:t>a·b·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6600" i="0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6600" i="1" dirty="0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ru-RU" sz="6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555699"/>
                <a:ext cx="5119863" cy="1199046"/>
              </a:xfrm>
              <a:prstGeom prst="rect">
                <a:avLst/>
              </a:prstGeom>
              <a:blipFill rotWithShape="1">
                <a:blip r:embed="rId2"/>
                <a:stretch>
                  <a:fillRect t="-18274" b="-294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Дуга 18"/>
          <p:cNvSpPr/>
          <p:nvPr/>
        </p:nvSpPr>
        <p:spPr>
          <a:xfrm rot="1219218">
            <a:off x="372372" y="3740756"/>
            <a:ext cx="680231" cy="719211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899592" y="3212976"/>
                <a:ext cx="86196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dirty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6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212976"/>
                <a:ext cx="861966" cy="10156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71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48211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smtClean="0">
                <a:solidFill>
                  <a:prstClr val="white"/>
                </a:solidFill>
                <a:latin typeface="Monotype Corsiva" pitchFamily="66" charset="0"/>
              </a:rPr>
              <a:t>Відомий </a:t>
            </a:r>
            <a:r>
              <a:rPr lang="uk-UA" sz="6000">
                <a:solidFill>
                  <a:prstClr val="white"/>
                </a:solidFill>
                <a:latin typeface="Monotype Corsiva" pitchFamily="66" charset="0"/>
              </a:rPr>
              <a:t>математик </a:t>
            </a:r>
            <a:endParaRPr lang="uk-UA" sz="6000" smtClean="0">
              <a:solidFill>
                <a:prstClr val="white"/>
              </a:solidFill>
              <a:latin typeface="Monotype Corsiva" pitchFamily="66" charset="0"/>
            </a:endParaRPr>
          </a:p>
          <a:p>
            <a:r>
              <a:rPr lang="uk-UA" sz="6000" b="1" smtClean="0">
                <a:solidFill>
                  <a:prstClr val="white"/>
                </a:solidFill>
                <a:latin typeface="Monotype Corsiva" pitchFamily="66" charset="0"/>
              </a:rPr>
              <a:t>Дьордь</a:t>
            </a:r>
            <a:r>
              <a:rPr lang="uk-UA" sz="6000" b="1" dirty="0" smtClean="0">
                <a:solidFill>
                  <a:prstClr val="white"/>
                </a:solidFill>
                <a:latin typeface="Monotype Corsiva" pitchFamily="66" charset="0"/>
              </a:rPr>
              <a:t> </a:t>
            </a:r>
            <a:r>
              <a:rPr lang="uk-UA" sz="6000" b="1" dirty="0" err="1" smtClean="0">
                <a:solidFill>
                  <a:prstClr val="white"/>
                </a:solidFill>
                <a:latin typeface="Monotype Corsiva" pitchFamily="66" charset="0"/>
              </a:rPr>
              <a:t>Пойа</a:t>
            </a:r>
            <a:r>
              <a:rPr lang="uk-UA" sz="6000" b="1" dirty="0" smtClean="0">
                <a:solidFill>
                  <a:prstClr val="white"/>
                </a:solidFill>
                <a:latin typeface="Monotype Corsiva" pitchFamily="66" charset="0"/>
              </a:rPr>
              <a:t> </a:t>
            </a:r>
            <a:r>
              <a:rPr lang="uk-UA" sz="6000" dirty="0" smtClean="0">
                <a:solidFill>
                  <a:prstClr val="white"/>
                </a:solidFill>
                <a:latin typeface="Monotype Corsiva" pitchFamily="66" charset="0"/>
              </a:rPr>
              <a:t>стверджував: «Краще розв’язати одну задачу кількома способами, ніж кілька задач – одним»</a:t>
            </a:r>
          </a:p>
        </p:txBody>
      </p:sp>
    </p:spTree>
    <p:extLst>
      <p:ext uri="{BB962C8B-B14F-4D97-AF65-F5344CB8AC3E}">
        <p14:creationId xmlns:p14="http://schemas.microsoft.com/office/powerpoint/2010/main" val="25423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3568" y="548680"/>
                <a:ext cx="8148321" cy="1394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dirty="0" smtClean="0">
                    <a:solidFill>
                      <a:schemeClr val="bg1"/>
                    </a:solidFill>
                  </a:rPr>
                  <a:t>Сусідні сторони паралелограма дорівнюють 12 см і </a:t>
                </a:r>
              </a:p>
              <a:p>
                <a:r>
                  <a:rPr lang="uk-UA" sz="2800" dirty="0" smtClean="0">
                    <a:solidFill>
                      <a:schemeClr val="bg1"/>
                    </a:solidFill>
                  </a:rPr>
                  <a:t>8 см, а тупий кут становить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uk-UA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150</m:t>
                        </m:r>
                      </m:e>
                      <m:sup>
                        <m:r>
                          <a:rPr lang="uk-UA" sz="280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</m:oMath>
                </a14:m>
                <a:r>
                  <a:rPr lang="ru-RU" sz="2800" dirty="0" smtClean="0">
                    <a:solidFill>
                      <a:schemeClr val="bg1"/>
                    </a:solidFill>
                  </a:rPr>
                  <a:t>. </a:t>
                </a:r>
                <a:r>
                  <a:rPr lang="ru-RU" sz="2800" dirty="0" err="1" smtClean="0">
                    <a:solidFill>
                      <a:schemeClr val="bg1"/>
                    </a:solidFill>
                  </a:rPr>
                  <a:t>Знайдіть</a:t>
                </a:r>
                <a:r>
                  <a:rPr lang="ru-RU" sz="2800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2800" dirty="0" err="1" smtClean="0">
                    <a:solidFill>
                      <a:schemeClr val="bg1"/>
                    </a:solidFill>
                  </a:rPr>
                  <a:t>площу</a:t>
                </a:r>
                <a:r>
                  <a:rPr lang="ru-RU" sz="2800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r>
                  <a:rPr lang="ru-RU" sz="2800" dirty="0" err="1" smtClean="0">
                    <a:solidFill>
                      <a:schemeClr val="bg1"/>
                    </a:solidFill>
                  </a:rPr>
                  <a:t>паралелограма</a:t>
                </a:r>
                <a:r>
                  <a:rPr lang="ru-RU" sz="2800" dirty="0" smtClean="0">
                    <a:solidFill>
                      <a:schemeClr val="bg1"/>
                    </a:solidFill>
                  </a:rPr>
                  <a:t>.</a:t>
                </a:r>
                <a:endParaRPr lang="ru-RU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48680"/>
                <a:ext cx="8148321" cy="1394741"/>
              </a:xfrm>
              <a:prstGeom prst="rect">
                <a:avLst/>
              </a:prstGeom>
              <a:blipFill rotWithShape="1">
                <a:blip r:embed="rId2"/>
                <a:stretch>
                  <a:fillRect l="-1496" t="-4367" r="-598" b="-113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94076" y="443711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12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903770" y="2415205"/>
            <a:ext cx="3350263" cy="2093915"/>
          </a:xfrm>
          <a:prstGeom prst="parallelogram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5400000">
            <a:off x="991090" y="2055599"/>
            <a:ext cx="680231" cy="719211"/>
          </a:xfrm>
          <a:prstGeom prst="arc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510791" y="2520320"/>
                <a:ext cx="36004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150</m:t>
                          </m:r>
                        </m:e>
                        <m:sup>
                          <m:r>
                            <a:rPr lang="ru-RU" sz="240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91" y="2520320"/>
                <a:ext cx="360040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6780" r="-113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83197" y="300174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8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9552" y="450912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1600" y="191683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5976" y="1908121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C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9912" y="443711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</a:t>
            </a:r>
            <a:endParaRPr lang="ru-RU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32040" y="2755320"/>
                <a:ext cx="243823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sz="3200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  <m:t>𝐴𝐵𝐶𝐷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= ?</a:t>
                </a:r>
                <a:r>
                  <a:rPr lang="uk-UA" sz="32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uk-UA" sz="3200" dirty="0">
                            <a:solidFill>
                              <a:schemeClr val="bg1"/>
                            </a:solidFill>
                          </a:rPr>
                          <m:t>см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755320"/>
                <a:ext cx="2438232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4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7884" y="332656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</a:rPr>
              <a:t>Ромб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4" name="Ромб 3"/>
          <p:cNvSpPr/>
          <p:nvPr/>
        </p:nvSpPr>
        <p:spPr>
          <a:xfrm>
            <a:off x="842276" y="1363415"/>
            <a:ext cx="2232248" cy="4392488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958400" y="3559659"/>
            <a:ext cx="858859" cy="4680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1"/>
          </p:cNvCxnSpPr>
          <p:nvPr/>
        </p:nvCxnSpPr>
        <p:spPr>
          <a:xfrm>
            <a:off x="842276" y="3559659"/>
            <a:ext cx="223224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4" idx="0"/>
            <a:endCxn id="4" idx="2"/>
          </p:cNvCxnSpPr>
          <p:nvPr/>
        </p:nvCxnSpPr>
        <p:spPr>
          <a:xfrm>
            <a:off x="1958400" y="1363415"/>
            <a:ext cx="0" cy="43924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 rot="17963330">
            <a:off x="2441705" y="3979060"/>
            <a:ext cx="335169" cy="2991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402575" y="3474294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</a:t>
            </a:r>
            <a:endParaRPr lang="ru-RU" sz="4400" dirty="0">
              <a:solidFill>
                <a:schemeClr val="bg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058300" y="3091607"/>
            <a:ext cx="900100" cy="46805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707904" y="2132856"/>
                <a:ext cx="619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Pr>
                        <m:e/>
                        <m:sub/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132856"/>
                <a:ext cx="61901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1195203" y="2649106"/>
                <a:ext cx="85651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sz="4000" b="0" i="1" dirty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203" y="2649106"/>
                <a:ext cx="856517" cy="70788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2411760" y="4221088"/>
                <a:ext cx="76104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221088"/>
                <a:ext cx="761042" cy="9233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716016" y="2048941"/>
                <a:ext cx="359989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7200" b="0" i="1" smtClean="0">
                        <a:solidFill>
                          <a:schemeClr val="bg1"/>
                        </a:solidFill>
                        <a:latin typeface="Cambria Math"/>
                      </a:rPr>
                      <m:t>𝑆</m:t>
                    </m:r>
                    <m:r>
                      <a:rPr lang="en-US" sz="72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72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7200" i="1" dirty="0">
                        <a:solidFill>
                          <a:schemeClr val="bg1"/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n-US" sz="7200" dirty="0" smtClean="0">
                    <a:solidFill>
                      <a:schemeClr val="bg1"/>
                    </a:solidFill>
                  </a:rPr>
                  <a:t>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7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7200" dirty="0">
                            <a:solidFill>
                              <a:schemeClr val="bg1"/>
                            </a:solidFill>
                          </a:rPr>
                          <m:t>h</m:t>
                        </m:r>
                      </m:e>
                      <m:sub>
                        <m:r>
                          <a:rPr lang="en-US" sz="7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endParaRPr lang="ru-RU" sz="72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048941"/>
                <a:ext cx="3599896" cy="1200329"/>
              </a:xfrm>
              <a:prstGeom prst="rect">
                <a:avLst/>
              </a:prstGeom>
              <a:blipFill rotWithShape="1">
                <a:blip r:embed="rId5"/>
                <a:stretch>
                  <a:fillRect t="-19289" b="-41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7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449</Words>
  <Application>Microsoft Office PowerPoint</Application>
  <PresentationFormat>Экран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Василий</dc:creator>
  <cp:lastModifiedBy>Роман</cp:lastModifiedBy>
  <cp:revision>54</cp:revision>
  <dcterms:created xsi:type="dcterms:W3CDTF">2020-04-03T14:26:32Z</dcterms:created>
  <dcterms:modified xsi:type="dcterms:W3CDTF">2020-04-05T19:15:52Z</dcterms:modified>
</cp:coreProperties>
</file>