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755" r:id="rId3"/>
    <p:sldId id="754" r:id="rId4"/>
    <p:sldId id="799" r:id="rId5"/>
    <p:sldId id="800" r:id="rId6"/>
    <p:sldId id="801" r:id="rId7"/>
    <p:sldId id="802" r:id="rId8"/>
    <p:sldId id="803" r:id="rId9"/>
    <p:sldId id="804" r:id="rId10"/>
    <p:sldId id="805" r:id="rId11"/>
    <p:sldId id="807" r:id="rId12"/>
    <p:sldId id="808" r:id="rId13"/>
    <p:sldId id="809" r:id="rId14"/>
    <p:sldId id="810" r:id="rId15"/>
    <p:sldId id="811" r:id="rId16"/>
    <p:sldId id="812" r:id="rId17"/>
    <p:sldId id="813" r:id="rId18"/>
    <p:sldId id="814" r:id="rId19"/>
    <p:sldId id="815" r:id="rId20"/>
    <p:sldId id="806" r:id="rId21"/>
    <p:sldId id="259" r:id="rId22"/>
    <p:sldId id="261" r:id="rId23"/>
    <p:sldId id="304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00"/>
    <a:srgbClr val="008E80"/>
    <a:srgbClr val="993300"/>
    <a:srgbClr val="CC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7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за умовою завдання встановити, чи можна подати вхідні дані у вигляді табличної величини (масиву для мови </a:t>
          </a:r>
          <a:r>
            <a:rPr lang="uk-UA" sz="2400" i="1" noProof="0" dirty="0" err="1">
              <a:solidFill>
                <a:schemeClr val="bg1"/>
              </a:solidFill>
            </a:rPr>
            <a:t>Lazarus</a:t>
          </a:r>
          <a:r>
            <a:rPr lang="uk-UA" sz="2400" i="1" noProof="0" dirty="0">
              <a:solidFill>
                <a:schemeClr val="bg1"/>
              </a:solidFill>
            </a:rPr>
            <a:t> чи списку — для </a:t>
          </a:r>
          <a:r>
            <a:rPr lang="uk-UA" sz="2400" i="1" noProof="0" dirty="0" err="1">
              <a:solidFill>
                <a:schemeClr val="bg1"/>
              </a:solidFill>
            </a:rPr>
            <a:t>Python</a:t>
          </a:r>
          <a:r>
            <a:rPr lang="uk-UA" sz="2400" i="1" noProof="0" dirty="0">
              <a:solidFill>
                <a:schemeClr val="bg1"/>
              </a:solidFill>
            </a:rPr>
            <a:t>);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надати табличній величині одне ім'я (його в програмі буде використано для роботи з окремими елементами табличних даних);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визначити тип елементів масиву та описати його в розділі змінних </a:t>
          </a:r>
          <a:r>
            <a:rPr lang="uk-UA" sz="2400" i="1" noProof="0" dirty="0" err="1">
              <a:solidFill>
                <a:srgbClr val="002060"/>
              </a:solidFill>
            </a:rPr>
            <a:t>var</a:t>
          </a:r>
          <a:r>
            <a:rPr lang="uk-UA" sz="2400" i="1" noProof="0" dirty="0">
              <a:solidFill>
                <a:srgbClr val="002060"/>
              </a:solidFill>
            </a:rPr>
            <a:t> (</a:t>
          </a:r>
          <a:r>
            <a:rPr lang="en-US" sz="2400" i="1" noProof="0" dirty="0">
              <a:solidFill>
                <a:srgbClr val="002060"/>
              </a:solidFill>
            </a:rPr>
            <a:t>Lazarus</a:t>
          </a:r>
          <a:r>
            <a:rPr lang="uk-UA" sz="2400" i="1" noProof="0" dirty="0">
              <a:solidFill>
                <a:srgbClr val="002060"/>
              </a:solidFill>
            </a:rPr>
            <a:t>) або задати порожній список, у якому буде зберігатися набір даних;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у програмному коді записати команди для введення елементів масиву в пам'ять комп'ютера.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4" custScaleY="139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4" custScaleY="144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100" i="1" noProof="0" dirty="0"/>
            <a:t>зміни значень елементів масиву;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100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100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100" i="1" noProof="0" dirty="0"/>
            <a:t>знаходження підсумків за набором даних, які передбачають використання простих арифметичних операцій чи виразів над елементами масиву;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100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100" i="1" noProof="0" dirty="0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100" i="1" noProof="0" dirty="0">
              <a:solidFill>
                <a:srgbClr val="002060"/>
              </a:solidFill>
            </a:rPr>
            <a:t>обчислення суми або кількості значень елементів, що задовольняють заданим умовам;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100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100" i="1" noProof="0" dirty="0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100" i="1" noProof="0" dirty="0"/>
            <a:t>пошуку елементів табличної величини, що задовольняють заданим умовам;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sz="2100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sz="2100" i="1" noProof="0" dirty="0"/>
        </a:p>
      </dgm:t>
    </dgm:pt>
    <dgm:pt modelId="{9F5EE445-7A33-4127-8BC1-059962E1C614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uk-UA" sz="2100" i="1" noProof="0" dirty="0"/>
            <a:t>упорядкування масиву за деякою ознакою.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sz="2100" i="1" noProof="0" dirty="0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sz="2100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 custScaleY="134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5" custScaleY="134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5" custScaleY="134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5" custScaleY="134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62904" y="305479"/>
          <a:ext cx="1086033" cy="76022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1</a:t>
          </a:r>
        </a:p>
      </dsp:txBody>
      <dsp:txXfrm rot="-5400000">
        <a:off x="2" y="522686"/>
        <a:ext cx="760223" cy="325810"/>
      </dsp:txXfrm>
    </dsp:sp>
    <dsp:sp modelId="{3F244AEF-BD16-4508-9A5A-9640B519654B}">
      <dsp:nvSpPr>
        <dsp:cNvPr id="0" name=""/>
        <dsp:cNvSpPr/>
      </dsp:nvSpPr>
      <dsp:spPr>
        <a:xfrm rot="5400000">
          <a:off x="5913137" y="-5149424"/>
          <a:ext cx="984089" cy="11289918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за умовою завдання встановити, чи можна подати вхідні дані у вигляді табличної величини (масиву для мови </a:t>
          </a:r>
          <a:r>
            <a:rPr lang="uk-UA" sz="2400" i="1" kern="1200" noProof="0" dirty="0" err="1">
              <a:solidFill>
                <a:schemeClr val="bg1"/>
              </a:solidFill>
            </a:rPr>
            <a:t>Lazarus</a:t>
          </a:r>
          <a:r>
            <a:rPr lang="uk-UA" sz="2400" i="1" kern="1200" noProof="0" dirty="0">
              <a:solidFill>
                <a:schemeClr val="bg1"/>
              </a:solidFill>
            </a:rPr>
            <a:t> чи списку — для </a:t>
          </a:r>
          <a:r>
            <a:rPr lang="uk-UA" sz="2400" i="1" kern="1200" noProof="0" dirty="0" err="1">
              <a:solidFill>
                <a:schemeClr val="bg1"/>
              </a:solidFill>
            </a:rPr>
            <a:t>Python</a:t>
          </a:r>
          <a:r>
            <a:rPr lang="uk-UA" sz="2400" i="1" kern="1200" noProof="0" dirty="0">
              <a:solidFill>
                <a:schemeClr val="bg1"/>
              </a:solidFill>
            </a:rPr>
            <a:t>);</a:t>
          </a:r>
        </a:p>
      </dsp:txBody>
      <dsp:txXfrm rot="-5400000">
        <a:off x="760223" y="51529"/>
        <a:ext cx="11241879" cy="888011"/>
      </dsp:txXfrm>
    </dsp:sp>
    <dsp:sp modelId="{CA699784-EE11-48B7-BD5B-E6C7811778B0}">
      <dsp:nvSpPr>
        <dsp:cNvPr id="0" name=""/>
        <dsp:cNvSpPr/>
      </dsp:nvSpPr>
      <dsp:spPr>
        <a:xfrm rot="5400000">
          <a:off x="-162904" y="1341139"/>
          <a:ext cx="1086033" cy="760223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2</a:t>
          </a:r>
        </a:p>
      </dsp:txBody>
      <dsp:txXfrm rot="-5400000">
        <a:off x="2" y="1558346"/>
        <a:ext cx="760223" cy="325810"/>
      </dsp:txXfrm>
    </dsp:sp>
    <dsp:sp modelId="{E5CB376A-E1F5-4E26-86CA-E248F361C893}">
      <dsp:nvSpPr>
        <dsp:cNvPr id="0" name=""/>
        <dsp:cNvSpPr/>
      </dsp:nvSpPr>
      <dsp:spPr>
        <a:xfrm rot="5400000">
          <a:off x="5970765" y="-4113764"/>
          <a:ext cx="868834" cy="11289918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надати табличній величині одне ім'я (його в програмі буде використано для роботи з окремими елементами табличних даних);</a:t>
          </a:r>
        </a:p>
      </dsp:txBody>
      <dsp:txXfrm rot="-5400000">
        <a:off x="760224" y="1139190"/>
        <a:ext cx="11247505" cy="784008"/>
      </dsp:txXfrm>
    </dsp:sp>
    <dsp:sp modelId="{D547829D-0660-4ECE-8B9B-4DD150AEB617}">
      <dsp:nvSpPr>
        <dsp:cNvPr id="0" name=""/>
        <dsp:cNvSpPr/>
      </dsp:nvSpPr>
      <dsp:spPr>
        <a:xfrm rot="5400000">
          <a:off x="-162904" y="2450744"/>
          <a:ext cx="1086033" cy="76022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2" y="2667951"/>
        <a:ext cx="760223" cy="325810"/>
      </dsp:txXfrm>
    </dsp:sp>
    <dsp:sp modelId="{9E04A936-A0BD-4697-B593-D6F4E69814DB}">
      <dsp:nvSpPr>
        <dsp:cNvPr id="0" name=""/>
        <dsp:cNvSpPr/>
      </dsp:nvSpPr>
      <dsp:spPr>
        <a:xfrm rot="5400000">
          <a:off x="5896820" y="-3004158"/>
          <a:ext cx="1016724" cy="11289918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noProof="0" dirty="0">
              <a:solidFill>
                <a:srgbClr val="002060"/>
              </a:solidFill>
            </a:rPr>
            <a:t>визначити тип елементів масиву та описати його в розділі змінних </a:t>
          </a:r>
          <a:r>
            <a:rPr lang="uk-UA" sz="2400" i="1" kern="1200" noProof="0" dirty="0" err="1">
              <a:solidFill>
                <a:srgbClr val="002060"/>
              </a:solidFill>
            </a:rPr>
            <a:t>var</a:t>
          </a:r>
          <a:r>
            <a:rPr lang="uk-UA" sz="2400" i="1" kern="1200" noProof="0" dirty="0">
              <a:solidFill>
                <a:srgbClr val="002060"/>
              </a:solidFill>
            </a:rPr>
            <a:t> (</a:t>
          </a:r>
          <a:r>
            <a:rPr lang="en-US" sz="2400" i="1" kern="1200" noProof="0" dirty="0">
              <a:solidFill>
                <a:srgbClr val="002060"/>
              </a:solidFill>
            </a:rPr>
            <a:t>Lazarus</a:t>
          </a:r>
          <a:r>
            <a:rPr lang="uk-UA" sz="2400" i="1" kern="1200" noProof="0" dirty="0">
              <a:solidFill>
                <a:srgbClr val="002060"/>
              </a:solidFill>
            </a:rPr>
            <a:t>) або задати порожній список, у якому буде зберігатися набір даних;</a:t>
          </a:r>
        </a:p>
      </dsp:txBody>
      <dsp:txXfrm rot="-5400000">
        <a:off x="760223" y="2182071"/>
        <a:ext cx="11240286" cy="917460"/>
      </dsp:txXfrm>
    </dsp:sp>
    <dsp:sp modelId="{52803C1C-157C-4C4C-B9E1-A477114FB6F8}">
      <dsp:nvSpPr>
        <dsp:cNvPr id="0" name=""/>
        <dsp:cNvSpPr/>
      </dsp:nvSpPr>
      <dsp:spPr>
        <a:xfrm rot="5400000">
          <a:off x="-162904" y="3486404"/>
          <a:ext cx="1086033" cy="76022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4</a:t>
          </a:r>
        </a:p>
      </dsp:txBody>
      <dsp:txXfrm rot="-5400000">
        <a:off x="2" y="3703611"/>
        <a:ext cx="760223" cy="325810"/>
      </dsp:txXfrm>
    </dsp:sp>
    <dsp:sp modelId="{2DAD2266-D1F5-4340-BFC3-C47B398908AF}">
      <dsp:nvSpPr>
        <dsp:cNvPr id="0" name=""/>
        <dsp:cNvSpPr/>
      </dsp:nvSpPr>
      <dsp:spPr>
        <a:xfrm rot="5400000">
          <a:off x="5970765" y="-1968498"/>
          <a:ext cx="868834" cy="11289918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у програмному коді записати команди для введення елементів масиву в пам'ять комп'ютера.</a:t>
          </a:r>
        </a:p>
      </dsp:txBody>
      <dsp:txXfrm rot="-5400000">
        <a:off x="760224" y="3284456"/>
        <a:ext cx="11247505" cy="784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303631" y="-812239"/>
          <a:ext cx="6315408" cy="6315408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42470" y="193052"/>
          <a:ext cx="11393933" cy="7866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noProof="0" dirty="0"/>
            <a:t>зміни значень елементів масиву;</a:t>
          </a:r>
        </a:p>
      </dsp:txBody>
      <dsp:txXfrm>
        <a:off x="442470" y="193052"/>
        <a:ext cx="11393933" cy="786627"/>
      </dsp:txXfrm>
    </dsp:sp>
    <dsp:sp modelId="{27878C57-BBF6-4C22-88FA-1C3D4933722D}">
      <dsp:nvSpPr>
        <dsp:cNvPr id="0" name=""/>
        <dsp:cNvSpPr/>
      </dsp:nvSpPr>
      <dsp:spPr>
        <a:xfrm>
          <a:off x="75874" y="219770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62777" y="1072601"/>
          <a:ext cx="10973626" cy="786627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noProof="0" dirty="0"/>
            <a:t>знаходження підсумків за набором даних, які передбачають використання простих арифметичних операцій чи виразів над елементами масиву;</a:t>
          </a:r>
        </a:p>
      </dsp:txBody>
      <dsp:txXfrm>
        <a:off x="862777" y="1072601"/>
        <a:ext cx="10973626" cy="786627"/>
      </dsp:txXfrm>
    </dsp:sp>
    <dsp:sp modelId="{E63EBB38-5984-4F74-98F1-254621592311}">
      <dsp:nvSpPr>
        <dsp:cNvPr id="0" name=""/>
        <dsp:cNvSpPr/>
      </dsp:nvSpPr>
      <dsp:spPr>
        <a:xfrm>
          <a:off x="496181" y="1099319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991778" y="1952150"/>
          <a:ext cx="10844625" cy="7866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noProof="0" dirty="0">
              <a:solidFill>
                <a:srgbClr val="002060"/>
              </a:solidFill>
            </a:rPr>
            <a:t>обчислення суми або кількості значень елементів, що задовольняють заданим умовам;</a:t>
          </a:r>
        </a:p>
      </dsp:txBody>
      <dsp:txXfrm>
        <a:off x="991778" y="1952150"/>
        <a:ext cx="10844625" cy="786627"/>
      </dsp:txXfrm>
    </dsp:sp>
    <dsp:sp modelId="{D13D7DA6-9D1E-4150-A6AE-C6ABC36166D5}">
      <dsp:nvSpPr>
        <dsp:cNvPr id="0" name=""/>
        <dsp:cNvSpPr/>
      </dsp:nvSpPr>
      <dsp:spPr>
        <a:xfrm>
          <a:off x="625181" y="1978868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862777" y="2831700"/>
          <a:ext cx="10973626" cy="7866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noProof="0" dirty="0"/>
            <a:t>пошуку елементів табличної величини, що задовольняють заданим умовам;</a:t>
          </a:r>
        </a:p>
      </dsp:txBody>
      <dsp:txXfrm>
        <a:off x="862777" y="2831700"/>
        <a:ext cx="10973626" cy="786627"/>
      </dsp:txXfrm>
    </dsp:sp>
    <dsp:sp modelId="{AA2029A9-878F-42BF-A694-5944B1AD983E}">
      <dsp:nvSpPr>
        <dsp:cNvPr id="0" name=""/>
        <dsp:cNvSpPr/>
      </dsp:nvSpPr>
      <dsp:spPr>
        <a:xfrm>
          <a:off x="496181" y="2858417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442470" y="3811285"/>
          <a:ext cx="11393933" cy="586553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557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noProof="0" dirty="0"/>
            <a:t>упорядкування масиву за деякою ознакою.</a:t>
          </a:r>
        </a:p>
      </dsp:txBody>
      <dsp:txXfrm>
        <a:off x="442470" y="3811285"/>
        <a:ext cx="11393933" cy="586553"/>
      </dsp:txXfrm>
    </dsp:sp>
    <dsp:sp modelId="{0589A8B4-BF53-4D85-9C3C-5A5EA39FC1AC}">
      <dsp:nvSpPr>
        <dsp:cNvPr id="0" name=""/>
        <dsp:cNvSpPr/>
      </dsp:nvSpPr>
      <dsp:spPr>
        <a:xfrm>
          <a:off x="75874" y="3737966"/>
          <a:ext cx="733192" cy="73319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5CC1F-31B5-48F6-A870-35EE350425E9}" type="datetimeFigureOut">
              <a:rPr lang="uk-UA" smtClean="0"/>
              <a:t>23.03.2022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DC0-103C-493B-A43E-7DA4FAA6EE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49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145"/>
            <a:ext cx="4747753" cy="38738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48770EB6-5206-4CFA-B6BB-529CDB8EA745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80286-5838-40A9-A763-BD14E2F3FB24}"/>
              </a:ext>
            </a:extLst>
          </p:cNvPr>
          <p:cNvSpPr txBox="1"/>
          <p:nvPr userDrawn="1"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9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i="0" kern="1200" dirty="0">
                <a:solidFill>
                  <a:srgbClr val="19426B"/>
                </a:solidFill>
                <a:latin typeface="Comic Sans MS" panose="030F0702030302020204" pitchFamily="66" charset="0"/>
                <a:ea typeface="+mn-ea"/>
                <a:cs typeface="+mn-cs"/>
              </a:rPr>
              <a:t>9</a:t>
            </a:r>
            <a:endParaRPr lang="uk-UA" sz="4400" b="1" i="0" kern="1200" dirty="0">
              <a:solidFill>
                <a:srgbClr val="19426B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872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9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23.03.2022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23.03.2022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23.03.2022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23.03.2022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23.03.2022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45</a:t>
            </a:r>
          </a:p>
        </p:txBody>
      </p:sp>
      <p:pic>
        <p:nvPicPr>
          <p:cNvPr id="13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F18A1D72-0CA7-41D3-BDA2-5EA91E8F8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E9AC8C8-89E9-4A60-A717-F9F9B6FAB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Тема уроку: </a:t>
            </a:r>
            <a:br>
              <a:rPr lang="uk-UA" sz="3600" dirty="0" smtClean="0"/>
            </a:br>
            <a:r>
              <a:rPr lang="uk-UA" sz="3600" dirty="0" smtClean="0"/>
              <a:t>Алгоритми </a:t>
            </a:r>
            <a:r>
              <a:rPr lang="uk-UA" sz="3600" dirty="0"/>
              <a:t>опрацювання табличних </a:t>
            </a:r>
            <a:r>
              <a:rPr lang="uk-UA" sz="3600" dirty="0" smtClean="0"/>
              <a:t>величин.</a:t>
            </a:r>
            <a:endParaRPr lang="uk-UA" sz="3600" dirty="0"/>
          </a:p>
        </p:txBody>
      </p:sp>
      <p:pic>
        <p:nvPicPr>
          <p:cNvPr id="12" name="Picture 2" descr="algorithm, catalog, map, seo, site icon">
            <a:extLst>
              <a:ext uri="{FF2B5EF4-FFF2-40B4-BE49-F238E27FC236}">
                <a16:creationId xmlns:a16="http://schemas.microsoft.com/office/drawing/2014/main" id="{CA0BFCC3-4EF9-409C-AFB1-75C7A435E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282" y="3622708"/>
            <a:ext cx="2356162" cy="23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описати програму зміни значення елемента табличної величини?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Операції послідовної зміни елементів списку</a:t>
            </a:r>
          </a:p>
        </p:txBody>
      </p:sp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9776E44A-946B-4B7E-AC4D-1BDA61B61006}"/>
              </a:ext>
            </a:extLst>
          </p:cNvPr>
          <p:cNvGraphicFramePr>
            <a:graphicFrameLocks noGrp="1"/>
          </p:cNvGraphicFramePr>
          <p:nvPr/>
        </p:nvGraphicFramePr>
        <p:xfrm>
          <a:off x="72008" y="3108669"/>
          <a:ext cx="12050142" cy="344424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5642992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2464904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3942246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/>
                        <a:t>Операція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/>
                        <a:t>Позначення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/>
                        <a:t>Результат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0" i="1" noProof="0"/>
                        <a:t>Зміна значення елемента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a[2]=a[2]+1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/>
                        <a:t>[2, 4, 7, 8, ‘десять’]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0" i="1" noProof="0"/>
                        <a:t>Заміна значень певних елементів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noProof="0"/>
                        <a:t>a[0:2]=[1, 3]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noProof="0"/>
                        <a:t>[1, 3, 7, 8, ‘десять’]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0" i="1" noProof="0"/>
                        <a:t>Видалення елементів з початку списку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noProof="0"/>
                        <a:t>a[0:2]=[]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noProof="0"/>
                        <a:t>[7, 8, ‘десять’]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64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0" i="1" noProof="0" dirty="0"/>
                        <a:t>Вставка елементів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noProof="0" dirty="0"/>
                        <a:t>a[1:1]=‘сім’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noProof="0" dirty="0"/>
                        <a:t>[7, ‘сім’, 8, ‘десять’]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238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0" i="1" noProof="0" dirty="0"/>
                        <a:t>Вставка копії списку на його початку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noProof="0" dirty="0"/>
                        <a:t>a[:2]=</a:t>
                      </a:r>
                      <a:r>
                        <a:rPr lang="en-US" sz="2000" b="1" i="1" noProof="0" dirty="0"/>
                        <a:t>a</a:t>
                      </a:r>
                      <a:endParaRPr lang="uk-UA" sz="20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noProof="0" dirty="0"/>
                        <a:t>[7, ‘сім’, 8, ‘десять’</a:t>
                      </a:r>
                      <a:r>
                        <a:rPr lang="en-US" sz="2000" b="1" i="1" noProof="0" dirty="0"/>
                        <a:t>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noProof="0" dirty="0"/>
                        <a:t>7, ‘сім’, 8, ‘десять’]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606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0" i="1" noProof="0" dirty="0"/>
                        <a:t>Видалення елементів списку з вказаного номера до кінця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noProof="0" dirty="0"/>
                        <a:t>a=</a:t>
                      </a:r>
                      <a:r>
                        <a:rPr lang="en-US" sz="2000" b="1" i="1" noProof="0" dirty="0"/>
                        <a:t>a[5:]</a:t>
                      </a:r>
                      <a:endParaRPr lang="uk-UA" sz="2000" b="1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noProof="0" dirty="0"/>
                        <a:t>[‘сім’, 8, ‘десять’]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64404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354F3A1-66CE-4F32-8B9D-D16934C20B89}"/>
              </a:ext>
            </a:extLst>
          </p:cNvPr>
          <p:cNvSpPr txBox="1"/>
          <p:nvPr/>
        </p:nvSpPr>
        <p:spPr>
          <a:xfrm>
            <a:off x="72008" y="1759132"/>
            <a:ext cx="1205014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а=[2,4, 6, 8, 'десять']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F433D5-FCBE-4384-8FED-A6F1FD6E25F2}"/>
              </a:ext>
            </a:extLst>
          </p:cNvPr>
          <p:cNvSpPr txBox="1"/>
          <p:nvPr/>
        </p:nvSpPr>
        <p:spPr>
          <a:xfrm>
            <a:off x="72008" y="2521556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та отриманих результатів подано в таблиці.</a:t>
            </a:r>
          </a:p>
        </p:txBody>
      </p:sp>
    </p:spTree>
    <p:extLst>
      <p:ext uri="{BB962C8B-B14F-4D97-AF65-F5344CB8AC3E}">
        <p14:creationId xmlns:p14="http://schemas.microsoft.com/office/powerpoint/2010/main" val="409521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на змінювання значень елементів масиву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Заміна значень усіх елементів масиву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91588-1A5B-4E8C-9964-7D4D93BF333B}"/>
              </a:ext>
            </a:extLst>
          </p:cNvPr>
          <p:cNvSpPr txBox="1"/>
          <p:nvPr/>
        </p:nvSpPr>
        <p:spPr>
          <a:xfrm>
            <a:off x="72008" y="180182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Алгоритм розв'язування задачі</a:t>
            </a:r>
            <a:r>
              <a:rPr lang="uk-UA" sz="2800" b="1" i="1" kern="0" dirty="0">
                <a:solidFill>
                  <a:schemeClr val="bg1"/>
                </a:solidFill>
              </a:rPr>
              <a:t>: послідовно перебрати всі елементи масиву і значення чергового елемента змінити за певним правилом наприклад,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56DAF1F-15D7-4152-8B92-6AA166233CC6}"/>
              </a:ext>
            </a:extLst>
          </p:cNvPr>
          <p:cNvSpPr/>
          <p:nvPr/>
        </p:nvSpPr>
        <p:spPr>
          <a:xfrm>
            <a:off x="76978" y="3268660"/>
            <a:ext cx="3973050" cy="18146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змінити знак елементів на протилежний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300495A-D331-4C2D-94EA-AC0C6807D88B}"/>
              </a:ext>
            </a:extLst>
          </p:cNvPr>
          <p:cNvSpPr/>
          <p:nvPr/>
        </p:nvSpPr>
        <p:spPr>
          <a:xfrm>
            <a:off x="4115523" y="3268660"/>
            <a:ext cx="3973050" cy="18146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надати всім елементам нульові значення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34670B8-1537-453C-B7F2-8392A1635179}"/>
              </a:ext>
            </a:extLst>
          </p:cNvPr>
          <p:cNvSpPr/>
          <p:nvPr/>
        </p:nvSpPr>
        <p:spPr>
          <a:xfrm>
            <a:off x="8154071" y="3268660"/>
            <a:ext cx="3973050" cy="18146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збільшити значення всіх елементів на певну величину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47076C-EF3E-4D27-9648-8250498EEE36}"/>
              </a:ext>
            </a:extLst>
          </p:cNvPr>
          <p:cNvSpPr txBox="1"/>
          <p:nvPr/>
        </p:nvSpPr>
        <p:spPr>
          <a:xfrm>
            <a:off x="72008" y="516511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Подвоїти значення елементів масиву </a:t>
            </a:r>
            <a:r>
              <a:rPr lang="en-US" sz="2800" b="1" i="1" kern="0" dirty="0">
                <a:solidFill>
                  <a:schemeClr val="bg1"/>
                </a:solidFill>
              </a:rPr>
              <a:t>A[1..N].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AF3D0-B17C-45F5-B48D-087D54BB9FAD}"/>
              </a:ext>
            </a:extLst>
          </p:cNvPr>
          <p:cNvSpPr txBox="1"/>
          <p:nvPr/>
        </p:nvSpPr>
        <p:spPr>
          <a:xfrm>
            <a:off x="72008" y="5770179"/>
            <a:ext cx="12050142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chemeClr val="bg1"/>
                </a:solidFill>
              </a:rPr>
              <a:t>For </a:t>
            </a:r>
            <a:r>
              <a:rPr lang="uk-UA" sz="4400" b="1" i="1" kern="0" dirty="0">
                <a:solidFill>
                  <a:schemeClr val="bg1"/>
                </a:solidFill>
              </a:rPr>
              <a:t>і := 1 </a:t>
            </a:r>
            <a:r>
              <a:rPr lang="en-US" sz="4400" b="1" i="1" kern="0" dirty="0">
                <a:solidFill>
                  <a:srgbClr val="FFFF00"/>
                </a:solidFill>
              </a:rPr>
              <a:t>to</a:t>
            </a:r>
            <a:r>
              <a:rPr lang="en-US" sz="4400" b="1" i="1" kern="0" dirty="0">
                <a:solidFill>
                  <a:schemeClr val="bg1"/>
                </a:solidFill>
              </a:rPr>
              <a:t> N </a:t>
            </a:r>
            <a:r>
              <a:rPr lang="en-US" sz="4400" b="1" i="1" kern="0" dirty="0">
                <a:solidFill>
                  <a:srgbClr val="FFFF00"/>
                </a:solidFill>
              </a:rPr>
              <a:t>do</a:t>
            </a:r>
            <a:r>
              <a:rPr lang="en-US" sz="4400" b="1" i="1" kern="0" dirty="0">
                <a:solidFill>
                  <a:schemeClr val="bg1"/>
                </a:solidFill>
              </a:rPr>
              <a:t> A[</a:t>
            </a:r>
            <a:r>
              <a:rPr lang="en-US" sz="4400" b="1" i="1" kern="0" dirty="0" err="1">
                <a:solidFill>
                  <a:schemeClr val="bg1"/>
                </a:solidFill>
              </a:rPr>
              <a:t>i</a:t>
            </a:r>
            <a:r>
              <a:rPr lang="en-US" sz="4400" b="1" i="1" kern="0" dirty="0">
                <a:solidFill>
                  <a:schemeClr val="bg1"/>
                </a:solidFill>
              </a:rPr>
              <a:t>] := A[</a:t>
            </a:r>
            <a:r>
              <a:rPr lang="en-US" sz="4400" b="1" i="1" kern="0" dirty="0" err="1">
                <a:solidFill>
                  <a:schemeClr val="bg1"/>
                </a:solidFill>
              </a:rPr>
              <a:t>i</a:t>
            </a:r>
            <a:r>
              <a:rPr lang="en-US" sz="4400" b="1" i="1" kern="0" dirty="0">
                <a:solidFill>
                  <a:schemeClr val="bg1"/>
                </a:solidFill>
              </a:rPr>
              <a:t>]*2;</a:t>
            </a:r>
          </a:p>
        </p:txBody>
      </p:sp>
    </p:spTree>
    <p:extLst>
      <p:ext uri="{BB962C8B-B14F-4D97-AF65-F5344CB8AC3E}">
        <p14:creationId xmlns:p14="http://schemas.microsoft.com/office/powerpoint/2010/main" val="204784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на змінювання значень елементів масиву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Заміна значень із перевіркою умови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91588-1A5B-4E8C-9964-7D4D93BF333B}"/>
              </a:ext>
            </a:extLst>
          </p:cNvPr>
          <p:cNvSpPr txBox="1"/>
          <p:nvPr/>
        </p:nvSpPr>
        <p:spPr>
          <a:xfrm>
            <a:off x="72008" y="1801824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Алгоритм розв'язування задачі</a:t>
            </a:r>
            <a:r>
              <a:rPr lang="uk-UA" sz="2800" b="1" i="1" kern="0" dirty="0">
                <a:solidFill>
                  <a:schemeClr val="bg1"/>
                </a:solidFill>
              </a:rPr>
              <a:t>: послідовно перебрати всі елементи масиву; якщо черговий елемент відповідає деякій умові, його значення змінити за певним правилом. Як умова може перевірятися значення елемента масиву на кратність деякому числу, </a:t>
            </a:r>
            <a:r>
              <a:rPr lang="uk-UA" sz="2800" b="1" i="1" kern="0" dirty="0" err="1">
                <a:solidFill>
                  <a:schemeClr val="bg1"/>
                </a:solidFill>
              </a:rPr>
              <a:t>додатність</a:t>
            </a:r>
            <a:r>
              <a:rPr lang="uk-UA" sz="2800" b="1" i="1" kern="0" dirty="0">
                <a:solidFill>
                  <a:schemeClr val="bg1"/>
                </a:solidFill>
              </a:rPr>
              <a:t>, рівність нулю тощо.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B71F89-F01F-4B4C-93AE-ADF0F7E3D679}"/>
              </a:ext>
            </a:extLst>
          </p:cNvPr>
          <p:cNvSpPr txBox="1"/>
          <p:nvPr/>
        </p:nvSpPr>
        <p:spPr>
          <a:xfrm>
            <a:off x="72008" y="4561321"/>
            <a:ext cx="9947063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Може перевірятися також і значення індексу елемента масиву (наприклад, змінюються елементи, що стоять на парних місцях).</a:t>
            </a:r>
          </a:p>
        </p:txBody>
      </p:sp>
      <p:pic>
        <p:nvPicPr>
          <p:cNvPr id="2050" name="Picture 2" descr="algorithm, chart, flowchart, graph icon">
            <a:extLst>
              <a:ext uri="{FF2B5EF4-FFF2-40B4-BE49-F238E27FC236}">
                <a16:creationId xmlns:a16="http://schemas.microsoft.com/office/drawing/2014/main" id="{C5C29A55-DDB9-4EED-B95E-11C5C47BE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281" y="4561322"/>
            <a:ext cx="1815882" cy="18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4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на змінювання значень елементів масиву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Від'ємні елементи масиву А замінити числом 25.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C3436-87CE-4887-9B20-C71E71CD8154}"/>
              </a:ext>
            </a:extLst>
          </p:cNvPr>
          <p:cNvSpPr txBox="1"/>
          <p:nvPr/>
        </p:nvSpPr>
        <p:spPr>
          <a:xfrm>
            <a:off x="72008" y="1801010"/>
            <a:ext cx="12050142" cy="144655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00"/>
                </a:solidFill>
              </a:rPr>
              <a:t>For</a:t>
            </a:r>
            <a:r>
              <a:rPr lang="en-US" sz="4400" b="1" i="1" kern="0" dirty="0">
                <a:solidFill>
                  <a:schemeClr val="bg1"/>
                </a:solidFill>
              </a:rPr>
              <a:t> </a:t>
            </a:r>
            <a:r>
              <a:rPr lang="uk-UA" sz="4400" b="1" i="1" kern="0" dirty="0">
                <a:solidFill>
                  <a:schemeClr val="bg1"/>
                </a:solidFill>
              </a:rPr>
              <a:t>і := 1 </a:t>
            </a:r>
            <a:r>
              <a:rPr lang="en-US" sz="4400" b="1" i="1" kern="0" dirty="0">
                <a:solidFill>
                  <a:srgbClr val="FFFF00"/>
                </a:solidFill>
              </a:rPr>
              <a:t>to</a:t>
            </a:r>
            <a:r>
              <a:rPr lang="en-US" sz="4400" b="1" i="1" kern="0" dirty="0">
                <a:solidFill>
                  <a:schemeClr val="bg1"/>
                </a:solidFill>
              </a:rPr>
              <a:t> N </a:t>
            </a:r>
            <a:r>
              <a:rPr lang="en-US" sz="4400" b="1" i="1" kern="0" dirty="0">
                <a:solidFill>
                  <a:srgbClr val="FFFF00"/>
                </a:solidFill>
              </a:rPr>
              <a:t>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chemeClr val="bg1"/>
                </a:solidFill>
              </a:rPr>
              <a:t>   </a:t>
            </a:r>
            <a:r>
              <a:rPr lang="en-US" sz="4400" b="1" i="1" kern="0" dirty="0">
                <a:solidFill>
                  <a:srgbClr val="FFFF00"/>
                </a:solidFill>
              </a:rPr>
              <a:t>If</a:t>
            </a:r>
            <a:r>
              <a:rPr lang="en-US" sz="4400" b="1" i="1" kern="0" dirty="0">
                <a:solidFill>
                  <a:schemeClr val="bg1"/>
                </a:solidFill>
              </a:rPr>
              <a:t> A[</a:t>
            </a:r>
            <a:r>
              <a:rPr lang="en-US" sz="4400" b="1" i="1" kern="0" dirty="0" err="1">
                <a:solidFill>
                  <a:schemeClr val="bg1"/>
                </a:solidFill>
              </a:rPr>
              <a:t>i</a:t>
            </a:r>
            <a:r>
              <a:rPr lang="en-US" sz="4400" b="1" i="1" kern="0" dirty="0">
                <a:solidFill>
                  <a:schemeClr val="bg1"/>
                </a:solidFill>
              </a:rPr>
              <a:t>] &lt; 0 </a:t>
            </a:r>
            <a:r>
              <a:rPr lang="en-US" sz="4400" b="1" i="1" kern="0" dirty="0">
                <a:solidFill>
                  <a:srgbClr val="FFFF00"/>
                </a:solidFill>
              </a:rPr>
              <a:t>Then</a:t>
            </a:r>
            <a:r>
              <a:rPr lang="en-US" sz="4400" b="1" i="1" kern="0" dirty="0">
                <a:solidFill>
                  <a:schemeClr val="bg1"/>
                </a:solidFill>
              </a:rPr>
              <a:t> A[</a:t>
            </a:r>
            <a:r>
              <a:rPr lang="en-US" sz="4400" b="1" i="1" kern="0" dirty="0" err="1">
                <a:solidFill>
                  <a:schemeClr val="bg1"/>
                </a:solidFill>
              </a:rPr>
              <a:t>i</a:t>
            </a:r>
            <a:r>
              <a:rPr lang="en-US" sz="4400" b="1" i="1" kern="0" dirty="0">
                <a:solidFill>
                  <a:schemeClr val="bg1"/>
                </a:solidFill>
              </a:rPr>
              <a:t>] := 25;</a:t>
            </a:r>
            <a:endParaRPr lang="uk-UA" sz="44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03B58-E96A-48A1-AC74-9E61BEA64E8D}"/>
              </a:ext>
            </a:extLst>
          </p:cNvPr>
          <p:cNvSpPr txBox="1"/>
          <p:nvPr/>
        </p:nvSpPr>
        <p:spPr>
          <a:xfrm>
            <a:off x="72008" y="335808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Елементи масиву А, що мають парні індекси, замінити нулем.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E6CF73-D97D-462F-9AEA-59806A56A805}"/>
              </a:ext>
            </a:extLst>
          </p:cNvPr>
          <p:cNvSpPr txBox="1"/>
          <p:nvPr/>
        </p:nvSpPr>
        <p:spPr>
          <a:xfrm>
            <a:off x="72008" y="4422713"/>
            <a:ext cx="12050142" cy="144655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00"/>
                </a:solidFill>
              </a:rPr>
              <a:t>For</a:t>
            </a:r>
            <a:r>
              <a:rPr lang="en-US" sz="4400" b="1" i="1" kern="0" dirty="0">
                <a:solidFill>
                  <a:schemeClr val="bg1"/>
                </a:solidFill>
              </a:rPr>
              <a:t> і := 1 </a:t>
            </a:r>
            <a:r>
              <a:rPr lang="en-US" sz="4400" b="1" i="1" kern="0" dirty="0">
                <a:solidFill>
                  <a:srgbClr val="FFFF00"/>
                </a:solidFill>
              </a:rPr>
              <a:t>to</a:t>
            </a:r>
            <a:r>
              <a:rPr lang="en-US" sz="4400" b="1" i="1" kern="0" dirty="0">
                <a:solidFill>
                  <a:schemeClr val="bg1"/>
                </a:solidFill>
              </a:rPr>
              <a:t> N </a:t>
            </a:r>
            <a:r>
              <a:rPr lang="en-US" sz="4400" b="1" i="1" kern="0" dirty="0">
                <a:solidFill>
                  <a:srgbClr val="FFFF00"/>
                </a:solidFill>
              </a:rPr>
              <a:t>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chemeClr val="bg1"/>
                </a:solidFill>
              </a:rPr>
              <a:t>   </a:t>
            </a:r>
            <a:r>
              <a:rPr lang="en-US" sz="4400" b="1" i="1" kern="0" dirty="0">
                <a:solidFill>
                  <a:srgbClr val="FFFF00"/>
                </a:solidFill>
              </a:rPr>
              <a:t>If</a:t>
            </a:r>
            <a:r>
              <a:rPr lang="en-US" sz="4400" b="1" i="1" kern="0" dirty="0">
                <a:solidFill>
                  <a:schemeClr val="bg1"/>
                </a:solidFill>
              </a:rPr>
              <a:t> і mod 2 = 0 </a:t>
            </a:r>
            <a:r>
              <a:rPr lang="en-US" sz="4400" b="1" i="1" kern="0" dirty="0">
                <a:solidFill>
                  <a:srgbClr val="FFFF00"/>
                </a:solidFill>
              </a:rPr>
              <a:t>Then</a:t>
            </a:r>
            <a:r>
              <a:rPr lang="en-US" sz="4400" b="1" i="1" kern="0" dirty="0">
                <a:solidFill>
                  <a:schemeClr val="bg1"/>
                </a:solidFill>
              </a:rPr>
              <a:t> A[</a:t>
            </a:r>
            <a:r>
              <a:rPr lang="en-US" sz="4400" b="1" i="1" kern="0" dirty="0" err="1">
                <a:solidFill>
                  <a:schemeClr val="bg1"/>
                </a:solidFill>
              </a:rPr>
              <a:t>i</a:t>
            </a:r>
            <a:r>
              <a:rPr lang="en-US" sz="4400" b="1" i="1" kern="0" dirty="0">
                <a:solidFill>
                  <a:schemeClr val="bg1"/>
                </a:solidFill>
              </a:rPr>
              <a:t>] := 0;</a:t>
            </a:r>
          </a:p>
        </p:txBody>
      </p:sp>
    </p:spTree>
    <p:extLst>
      <p:ext uri="{BB962C8B-B14F-4D97-AF65-F5344CB8AC3E}">
        <p14:creationId xmlns:p14="http://schemas.microsoft.com/office/powerpoint/2010/main" val="19038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на пошук у масиві елемента із заданою властивістю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36E75-D1D5-4AFD-ACE0-6390F8B8BD7D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Визначення кількості елементів із заданою властивістю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41BC31-427C-406C-892E-56B34A5F05D4}"/>
              </a:ext>
            </a:extLst>
          </p:cNvPr>
          <p:cNvSpPr txBox="1"/>
          <p:nvPr/>
        </p:nvSpPr>
        <p:spPr>
          <a:xfrm>
            <a:off x="72008" y="2260921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Визначити кількість додатних елементів масиву 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A8D364-41FA-4A31-9FF4-DA3257BEDEA5}"/>
              </a:ext>
            </a:extLst>
          </p:cNvPr>
          <p:cNvSpPr txBox="1"/>
          <p:nvPr/>
        </p:nvSpPr>
        <p:spPr>
          <a:xfrm>
            <a:off x="72008" y="2894192"/>
            <a:ext cx="12050142" cy="255454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К := 0; </a:t>
            </a:r>
            <a:r>
              <a:rPr lang="en-US" sz="4000" b="1" i="1" kern="0" dirty="0">
                <a:solidFill>
                  <a:schemeClr val="bg1"/>
                </a:solidFill>
              </a:rPr>
              <a:t>{</a:t>
            </a:r>
            <a:r>
              <a:rPr lang="uk-UA" sz="4000" b="1" i="1" kern="0" dirty="0">
                <a:solidFill>
                  <a:schemeClr val="bg1"/>
                </a:solidFill>
              </a:rPr>
              <a:t>лічильник елементів із заданою властивістю</a:t>
            </a:r>
            <a:r>
              <a:rPr lang="en-US" sz="4000" b="1" i="1" kern="0" dirty="0">
                <a:solidFill>
                  <a:schemeClr val="bg1"/>
                </a:solidFill>
              </a:rPr>
              <a:t>}</a:t>
            </a:r>
            <a:endParaRPr lang="uk-UA" sz="40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00"/>
                </a:solidFill>
              </a:rPr>
              <a:t>For</a:t>
            </a:r>
            <a:r>
              <a:rPr lang="en-US" sz="4000" b="1" i="1" kern="0" dirty="0">
                <a:solidFill>
                  <a:schemeClr val="bg1"/>
                </a:solidFill>
              </a:rPr>
              <a:t> </a:t>
            </a:r>
            <a:r>
              <a:rPr lang="uk-UA" sz="4000" b="1" i="1" kern="0" dirty="0">
                <a:solidFill>
                  <a:schemeClr val="bg1"/>
                </a:solidFill>
              </a:rPr>
              <a:t>і := 1 </a:t>
            </a:r>
            <a:r>
              <a:rPr lang="en-US" sz="4000" b="1" i="1" kern="0" dirty="0">
                <a:solidFill>
                  <a:srgbClr val="FFFF00"/>
                </a:solidFill>
              </a:rPr>
              <a:t>to</a:t>
            </a:r>
            <a:r>
              <a:rPr lang="en-US" sz="4000" b="1" i="1" kern="0" dirty="0">
                <a:solidFill>
                  <a:schemeClr val="bg1"/>
                </a:solidFill>
              </a:rPr>
              <a:t> N </a:t>
            </a:r>
            <a:r>
              <a:rPr lang="en-US" sz="4000" b="1" i="1" kern="0" dirty="0">
                <a:solidFill>
                  <a:srgbClr val="FFFF00"/>
                </a:solidFill>
              </a:rPr>
              <a:t>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rgbClr val="FFFF00"/>
                </a:solidFill>
              </a:rPr>
              <a:t>If</a:t>
            </a:r>
            <a:r>
              <a:rPr lang="en-US" sz="4000" b="1" i="1" kern="0" dirty="0">
                <a:solidFill>
                  <a:schemeClr val="bg1"/>
                </a:solidFill>
              </a:rPr>
              <a:t> A[</a:t>
            </a:r>
            <a:r>
              <a:rPr lang="en-US" sz="4000" b="1" i="1" kern="0" dirty="0" err="1">
                <a:solidFill>
                  <a:schemeClr val="bg1"/>
                </a:solidFill>
              </a:rPr>
              <a:t>i</a:t>
            </a:r>
            <a:r>
              <a:rPr lang="en-US" sz="4000" b="1" i="1" kern="0" dirty="0">
                <a:solidFill>
                  <a:schemeClr val="bg1"/>
                </a:solidFill>
              </a:rPr>
              <a:t>] &gt; 0 </a:t>
            </a:r>
            <a:r>
              <a:rPr lang="en-US" sz="4000" b="1" i="1" kern="0" dirty="0">
                <a:solidFill>
                  <a:srgbClr val="FFFF00"/>
                </a:solidFill>
              </a:rPr>
              <a:t>Then</a:t>
            </a:r>
            <a:r>
              <a:rPr lang="en-US" sz="4000" b="1" i="1" kern="0" dirty="0">
                <a:solidFill>
                  <a:schemeClr val="bg1"/>
                </a:solidFill>
              </a:rPr>
              <a:t> </a:t>
            </a:r>
            <a:r>
              <a:rPr lang="uk-UA" sz="4000" b="1" i="1" kern="0" dirty="0">
                <a:solidFill>
                  <a:schemeClr val="bg1"/>
                </a:solidFill>
              </a:rPr>
              <a:t>К := </a:t>
            </a:r>
            <a:r>
              <a:rPr lang="en-US" sz="4000" b="1" i="1" kern="0" dirty="0">
                <a:solidFill>
                  <a:schemeClr val="bg1"/>
                </a:solidFill>
              </a:rPr>
              <a:t>K+1;</a:t>
            </a:r>
          </a:p>
        </p:txBody>
      </p:sp>
    </p:spTree>
    <p:extLst>
      <p:ext uri="{BB962C8B-B14F-4D97-AF65-F5344CB8AC3E}">
        <p14:creationId xmlns:p14="http://schemas.microsoft.com/office/powerpoint/2010/main" val="269724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на пошук у масиві елемента із заданою властивістю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36E75-D1D5-4AFD-ACE0-6390F8B8BD7D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Визначення найбільшого (найменшого) елемента масиву </a:t>
            </a:r>
            <a:r>
              <a:rPr lang="en-US" sz="2800" b="1" i="1" kern="0" dirty="0">
                <a:solidFill>
                  <a:schemeClr val="bg1"/>
                </a:solidFill>
              </a:rPr>
              <a:t>A[</a:t>
            </a:r>
            <a:r>
              <a:rPr lang="en-US" sz="2800" b="1" i="1" kern="0" dirty="0" err="1">
                <a:solidFill>
                  <a:schemeClr val="bg1"/>
                </a:solidFill>
              </a:rPr>
              <a:t>i</a:t>
            </a:r>
            <a:r>
              <a:rPr lang="en-US" sz="2800" b="1" i="1" kern="0" dirty="0">
                <a:solidFill>
                  <a:schemeClr val="bg1"/>
                </a:solidFill>
              </a:rPr>
              <a:t>..N]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41BC31-427C-406C-892E-56B34A5F05D4}"/>
              </a:ext>
            </a:extLst>
          </p:cNvPr>
          <p:cNvSpPr txBox="1"/>
          <p:nvPr/>
        </p:nvSpPr>
        <p:spPr>
          <a:xfrm>
            <a:off x="72008" y="2231425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Алгоритм розв'язування задачі</a:t>
            </a:r>
            <a:r>
              <a:rPr lang="uk-UA" sz="2800" b="1" i="1" kern="0" dirty="0">
                <a:solidFill>
                  <a:schemeClr val="bg1"/>
                </a:solidFill>
              </a:rPr>
              <a:t>: припустити, що найбільшим є перший елемент масиву, після чого послідовно перебрати елементи масиву, починаючи з другого; якщо черговий елемент більший за максимальний, його значення запам'ятати як максимальне. </a:t>
            </a:r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C85A84F7-4F7B-4684-8066-5A642BA8E178}"/>
              </a:ext>
            </a:extLst>
          </p:cNvPr>
          <p:cNvGrpSpPr/>
          <p:nvPr/>
        </p:nvGrpSpPr>
        <p:grpSpPr>
          <a:xfrm>
            <a:off x="8888361" y="4960140"/>
            <a:ext cx="2871231" cy="1858394"/>
            <a:chOff x="6330188" y="4432852"/>
            <a:chExt cx="3551444" cy="2298660"/>
          </a:xfrm>
        </p:grpSpPr>
        <p:pic>
          <p:nvPicPr>
            <p:cNvPr id="11" name="Picture 4" descr="arrow, up icon">
              <a:extLst>
                <a:ext uri="{FF2B5EF4-FFF2-40B4-BE49-F238E27FC236}">
                  <a16:creationId xmlns:a16="http://schemas.microsoft.com/office/drawing/2014/main" id="{5F15E610-F361-42F9-9D58-9E53A50D32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188" y="4432852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arrow, down icon">
              <a:extLst>
                <a:ext uri="{FF2B5EF4-FFF2-40B4-BE49-F238E27FC236}">
                  <a16:creationId xmlns:a16="http://schemas.microsoft.com/office/drawing/2014/main" id="{669C2CC8-7FA3-4604-BBF4-41F415580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2432" y="5512312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igital, digits, five, mathematics, number, numeral, numeric icon">
              <a:extLst>
                <a:ext uri="{FF2B5EF4-FFF2-40B4-BE49-F238E27FC236}">
                  <a16:creationId xmlns:a16="http://schemas.microsoft.com/office/drawing/2014/main" id="{51591942-322C-4508-B0D8-8A7E41CF8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810" y="4490473"/>
              <a:ext cx="1772201" cy="1772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A6594CB-FE17-4FD8-B783-78DAFAFB14DF}"/>
              </a:ext>
            </a:extLst>
          </p:cNvPr>
          <p:cNvSpPr txBox="1"/>
          <p:nvPr/>
        </p:nvSpPr>
        <p:spPr>
          <a:xfrm>
            <a:off x="72007" y="5016113"/>
            <a:ext cx="834440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Часто крім значення максимального елемента потрібно знайти і його індекс.</a:t>
            </a:r>
          </a:p>
        </p:txBody>
      </p:sp>
    </p:spTree>
    <p:extLst>
      <p:ext uri="{BB962C8B-B14F-4D97-AF65-F5344CB8AC3E}">
        <p14:creationId xmlns:p14="http://schemas.microsoft.com/office/powerpoint/2010/main" val="32760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на пошук у масиві елемента із заданою властивістю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Визначити індекс найбільшого числа в масиві А[1..</a:t>
            </a:r>
            <a:r>
              <a:rPr lang="en-US" sz="2800" b="1" i="1" kern="0" dirty="0">
                <a:solidFill>
                  <a:schemeClr val="bg1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].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DDFDC-A07F-4FB4-BA35-26CF1568A8F8}"/>
              </a:ext>
            </a:extLst>
          </p:cNvPr>
          <p:cNvSpPr txBox="1"/>
          <p:nvPr/>
        </p:nvSpPr>
        <p:spPr>
          <a:xfrm>
            <a:off x="72008" y="1801824"/>
            <a:ext cx="12050142" cy="409342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Мах := А[1];</a:t>
            </a:r>
            <a:r>
              <a:rPr lang="en-US" sz="2600" b="1" i="1" kern="0" dirty="0">
                <a:solidFill>
                  <a:schemeClr val="bg1"/>
                </a:solidFill>
              </a:rPr>
              <a:t> </a:t>
            </a:r>
            <a:r>
              <a:rPr lang="en-US" sz="2600" i="1" kern="0" dirty="0">
                <a:solidFill>
                  <a:schemeClr val="bg1"/>
                </a:solidFill>
              </a:rPr>
              <a:t>{</a:t>
            </a:r>
            <a:r>
              <a:rPr lang="uk-UA" sz="2600" i="1" kern="0" dirty="0">
                <a:solidFill>
                  <a:schemeClr val="bg1"/>
                </a:solidFill>
              </a:rPr>
              <a:t>змінна для збереження найбільшого значення елемента</a:t>
            </a:r>
            <a:r>
              <a:rPr lang="en-US" sz="2600" i="1" kern="0" dirty="0">
                <a:solidFill>
                  <a:schemeClr val="bg1"/>
                </a:solidFill>
              </a:rPr>
              <a:t>}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К := 1; </a:t>
            </a:r>
            <a:r>
              <a:rPr lang="uk-UA" sz="2600" i="1" kern="0" dirty="0">
                <a:solidFill>
                  <a:schemeClr val="bg1"/>
                </a:solidFill>
              </a:rPr>
              <a:t>// змінна для збереження індексу найбільшого елемента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chemeClr val="bg1"/>
                </a:solidFill>
              </a:rPr>
              <a:t>   </a:t>
            </a:r>
            <a:r>
              <a:rPr lang="en-US" sz="2500" b="1" i="1" kern="0" dirty="0">
                <a:solidFill>
                  <a:srgbClr val="FFFF00"/>
                </a:solidFill>
              </a:rPr>
              <a:t>For</a:t>
            </a:r>
            <a:r>
              <a:rPr lang="en-US" sz="2500" b="1" i="1" kern="0" dirty="0">
                <a:solidFill>
                  <a:schemeClr val="bg1"/>
                </a:solidFill>
              </a:rPr>
              <a:t> </a:t>
            </a:r>
            <a:r>
              <a:rPr lang="uk-UA" sz="2500" b="1" i="1" kern="0" dirty="0">
                <a:solidFill>
                  <a:schemeClr val="bg1"/>
                </a:solidFill>
              </a:rPr>
              <a:t>і := 2 </a:t>
            </a:r>
            <a:r>
              <a:rPr lang="en-US" sz="2500" b="1" i="1" kern="0" dirty="0">
                <a:solidFill>
                  <a:srgbClr val="FFFF00"/>
                </a:solidFill>
              </a:rPr>
              <a:t>to</a:t>
            </a:r>
            <a:r>
              <a:rPr lang="en-US" sz="2500" b="1" i="1" kern="0" dirty="0">
                <a:solidFill>
                  <a:schemeClr val="bg1"/>
                </a:solidFill>
              </a:rPr>
              <a:t> N </a:t>
            </a:r>
            <a:r>
              <a:rPr lang="en-US" sz="2500" b="1" i="1" kern="0" dirty="0">
                <a:solidFill>
                  <a:srgbClr val="FFFF00"/>
                </a:solidFill>
              </a:rPr>
              <a:t>do</a:t>
            </a:r>
            <a:r>
              <a:rPr lang="en-US" sz="2500" b="1" i="1" kern="0" dirty="0">
                <a:solidFill>
                  <a:schemeClr val="bg1"/>
                </a:solidFill>
              </a:rPr>
              <a:t> </a:t>
            </a:r>
            <a:r>
              <a:rPr lang="en-US" sz="2500" i="1" kern="0" dirty="0">
                <a:solidFill>
                  <a:schemeClr val="bg1"/>
                </a:solidFill>
              </a:rPr>
              <a:t>{</a:t>
            </a:r>
            <a:r>
              <a:rPr lang="uk-UA" sz="2500" i="1" kern="0" dirty="0">
                <a:solidFill>
                  <a:schemeClr val="bg1"/>
                </a:solidFill>
              </a:rPr>
              <a:t>перебираємо елементи, починаючи з другого</a:t>
            </a:r>
            <a:r>
              <a:rPr lang="en-US" sz="2500" i="1" kern="0" dirty="0">
                <a:solidFill>
                  <a:schemeClr val="bg1"/>
                </a:solidFill>
              </a:rPr>
              <a:t>}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00"/>
                </a:solidFill>
              </a:rPr>
              <a:t>If</a:t>
            </a:r>
            <a:r>
              <a:rPr lang="en-US" sz="2600" b="1" i="1" kern="0" dirty="0">
                <a:solidFill>
                  <a:schemeClr val="bg1"/>
                </a:solidFill>
              </a:rPr>
              <a:t> A[</a:t>
            </a:r>
            <a:r>
              <a:rPr lang="en-US" sz="2600" b="1" i="1" kern="0" dirty="0" err="1">
                <a:solidFill>
                  <a:schemeClr val="bg1"/>
                </a:solidFill>
              </a:rPr>
              <a:t>i</a:t>
            </a:r>
            <a:r>
              <a:rPr lang="en-US" sz="2600" b="1" i="1" kern="0" dirty="0">
                <a:solidFill>
                  <a:schemeClr val="bg1"/>
                </a:solidFill>
              </a:rPr>
              <a:t>] &gt; Max </a:t>
            </a:r>
            <a:r>
              <a:rPr lang="en-US" sz="2600" b="1" i="1" kern="0" dirty="0">
                <a:solidFill>
                  <a:srgbClr val="FFFF00"/>
                </a:solidFill>
              </a:rPr>
              <a:t>Then</a:t>
            </a:r>
            <a:r>
              <a:rPr lang="en-US" sz="2600" b="1" i="1" kern="0" dirty="0">
                <a:solidFill>
                  <a:schemeClr val="bg1"/>
                </a:solidFill>
              </a:rPr>
              <a:t> </a:t>
            </a:r>
            <a:r>
              <a:rPr lang="en-US" sz="2600" b="1" i="1" kern="0" dirty="0">
                <a:solidFill>
                  <a:srgbClr val="FFFF00"/>
                </a:solidFill>
              </a:rPr>
              <a:t>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i="1" kern="0" dirty="0">
                <a:solidFill>
                  <a:schemeClr val="bg1"/>
                </a:solidFill>
              </a:rPr>
              <a:t>{ </a:t>
            </a:r>
            <a:r>
              <a:rPr lang="uk-UA" sz="2600" i="1" kern="0" dirty="0">
                <a:solidFill>
                  <a:schemeClr val="bg1"/>
                </a:solidFill>
              </a:rPr>
              <a:t>якщо і-й елемент більший за Мах, значення Мах замінюється на значення А[і]; у змінній К запам'ятовуємо значення індексу і</a:t>
            </a:r>
            <a:r>
              <a:rPr lang="en-US" sz="2600" i="1" kern="0" dirty="0">
                <a:solidFill>
                  <a:schemeClr val="bg1"/>
                </a:solidFill>
              </a:rPr>
              <a:t> </a:t>
            </a:r>
            <a:r>
              <a:rPr lang="uk-UA" sz="2600" i="1" kern="0" dirty="0">
                <a:solidFill>
                  <a:schemeClr val="bg1"/>
                </a:solidFill>
              </a:rPr>
              <a:t>}</a:t>
            </a:r>
            <a:endParaRPr lang="en-US" sz="2600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chemeClr val="bg1"/>
                </a:solidFill>
              </a:rPr>
              <a:t>             </a:t>
            </a:r>
            <a:r>
              <a:rPr lang="uk-UA" sz="2600" b="1" i="1" kern="0" dirty="0">
                <a:solidFill>
                  <a:schemeClr val="bg1"/>
                </a:solidFill>
              </a:rPr>
              <a:t>Мах := А[і]; К := і;</a:t>
            </a:r>
            <a:r>
              <a:rPr lang="en-US" sz="2600" b="1" i="1" kern="0" dirty="0">
                <a:solidFill>
                  <a:schemeClr val="bg1"/>
                </a:solidFill>
              </a:rPr>
              <a:t> </a:t>
            </a:r>
            <a:r>
              <a:rPr lang="en-US" sz="2600" b="1" i="1" kern="0" dirty="0">
                <a:solidFill>
                  <a:srgbClr val="FFFF00"/>
                </a:solidFill>
              </a:rPr>
              <a:t>end</a:t>
            </a:r>
            <a:r>
              <a:rPr lang="en-US" sz="26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chemeClr val="bg1"/>
                </a:solidFill>
              </a:rPr>
              <a:t>Edit1.Text := '</a:t>
            </a:r>
            <a:r>
              <a:rPr lang="uk-UA" sz="2600" b="1" i="1" kern="0" dirty="0">
                <a:solidFill>
                  <a:schemeClr val="bg1"/>
                </a:solidFill>
              </a:rPr>
              <a:t>Найбільший елемент має індекс ' + </a:t>
            </a:r>
            <a:r>
              <a:rPr lang="en-US" sz="26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600" b="1" i="1" kern="0" dirty="0">
                <a:solidFill>
                  <a:schemeClr val="bg1"/>
                </a:solidFill>
              </a:rPr>
              <a:t>(K);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chemeClr val="bg1"/>
                </a:solidFill>
              </a:rPr>
              <a:t>Edit2.Text := '</a:t>
            </a:r>
            <a:r>
              <a:rPr lang="uk-UA" sz="2600" b="1" i="1" kern="0" dirty="0">
                <a:solidFill>
                  <a:schemeClr val="bg1"/>
                </a:solidFill>
              </a:rPr>
              <a:t>Мах=' + </a:t>
            </a:r>
            <a:r>
              <a:rPr lang="en-US" sz="26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600" b="1" i="1" kern="0" dirty="0">
                <a:solidFill>
                  <a:schemeClr val="bg1"/>
                </a:solidFill>
              </a:rPr>
              <a:t>(Max);</a:t>
            </a:r>
          </a:p>
        </p:txBody>
      </p:sp>
    </p:spTree>
    <p:extLst>
      <p:ext uri="{BB962C8B-B14F-4D97-AF65-F5344CB8AC3E}">
        <p14:creationId xmlns:p14="http://schemas.microsoft.com/office/powerpoint/2010/main" val="275625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на пошук у масиві елемента із заданою властивістю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36E75-D1D5-4AFD-ACE0-6390F8B8BD7D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Визначення номера першого елемента масиву, значення якого відповідає умові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41BC31-427C-406C-892E-56B34A5F05D4}"/>
              </a:ext>
            </a:extLst>
          </p:cNvPr>
          <p:cNvSpPr txBox="1"/>
          <p:nvPr/>
        </p:nvSpPr>
        <p:spPr>
          <a:xfrm>
            <a:off x="72009" y="2231425"/>
            <a:ext cx="7862624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Алгоритм розв'язування задачі</a:t>
            </a:r>
            <a:r>
              <a:rPr lang="uk-UA" sz="2800" b="1" i="1" kern="0" dirty="0">
                <a:solidFill>
                  <a:schemeClr val="bg1"/>
                </a:solidFill>
              </a:rPr>
              <a:t>: збільшувати індекс </a:t>
            </a:r>
            <a:r>
              <a:rPr lang="uk-UA" sz="2800" b="1" i="1" kern="0" dirty="0">
                <a:solidFill>
                  <a:srgbClr val="FFFF00"/>
                </a:solidFill>
              </a:rPr>
              <a:t>і</a:t>
            </a:r>
            <a:r>
              <a:rPr lang="uk-UA" sz="2800" b="1" i="1" kern="0" dirty="0">
                <a:solidFill>
                  <a:schemeClr val="bg1"/>
                </a:solidFill>
              </a:rPr>
              <a:t> доти, доки елемент з індексом </a:t>
            </a:r>
            <a:r>
              <a:rPr lang="uk-UA" sz="2800" b="1" i="1" kern="0" dirty="0">
                <a:solidFill>
                  <a:srgbClr val="FFFF00"/>
                </a:solidFill>
              </a:rPr>
              <a:t>і</a:t>
            </a:r>
            <a:r>
              <a:rPr lang="uk-UA" sz="2800" b="1" i="1" kern="0" dirty="0">
                <a:solidFill>
                  <a:schemeClr val="bg1"/>
                </a:solidFill>
              </a:rPr>
              <a:t> не задовольнятиме даній умові та величина </a:t>
            </a:r>
            <a:r>
              <a:rPr lang="en-US" sz="2800" b="1" i="1" kern="0" dirty="0" err="1">
                <a:solidFill>
                  <a:srgbClr val="FFFF00"/>
                </a:solidFill>
              </a:rPr>
              <a:t>i</a:t>
            </a:r>
            <a:r>
              <a:rPr lang="uk-UA" sz="2800" b="1" i="1" kern="0" dirty="0">
                <a:solidFill>
                  <a:schemeClr val="bg1"/>
                </a:solidFill>
              </a:rPr>
              <a:t> не перевищуватиме розмірність масиву. Якщо після виходу з циклу </a:t>
            </a:r>
            <a:r>
              <a:rPr lang="uk-UA" sz="2800" b="1" i="1" kern="0" dirty="0">
                <a:solidFill>
                  <a:srgbClr val="FFFF00"/>
                </a:solidFill>
              </a:rPr>
              <a:t>і &gt; </a:t>
            </a:r>
            <a:r>
              <a:rPr lang="en-US" sz="2800" b="1" i="1" kern="0" dirty="0">
                <a:solidFill>
                  <a:srgbClr val="FFFF00"/>
                </a:solidFill>
              </a:rPr>
              <a:t>N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це означає, що в масиві не знайдено елемента, значення якого відповідає умові.</a:t>
            </a:r>
          </a:p>
        </p:txBody>
      </p:sp>
      <p:pic>
        <p:nvPicPr>
          <p:cNvPr id="7" name="Picture 2" descr="astrology, astrology sign, horoscope, libra, sign, zodiac, zodiac sign icon">
            <a:extLst>
              <a:ext uri="{FF2B5EF4-FFF2-40B4-BE49-F238E27FC236}">
                <a16:creationId xmlns:a16="http://schemas.microsoft.com/office/drawing/2014/main" id="{1A33E8C7-F3C8-42B4-A8BD-6C15283CD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32" y="2231426"/>
            <a:ext cx="3970318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72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на пошук у масиві елемента із заданою властивістю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Визначити номер першого елемента масиву А[1..</a:t>
            </a:r>
            <a:r>
              <a:rPr lang="en-US" sz="2800" b="1" i="1" kern="0" dirty="0">
                <a:solidFill>
                  <a:schemeClr val="bg1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], значення якого дорівнює </a:t>
            </a:r>
            <a:r>
              <a:rPr lang="uk-UA" sz="2800" b="1" i="1" kern="0" dirty="0">
                <a:solidFill>
                  <a:srgbClr val="FFFF00"/>
                </a:solidFill>
              </a:rPr>
              <a:t>Р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79597D-DF5E-4CBB-A890-94FABAC8DA27}"/>
              </a:ext>
            </a:extLst>
          </p:cNvPr>
          <p:cNvSpPr txBox="1"/>
          <p:nvPr/>
        </p:nvSpPr>
        <p:spPr>
          <a:xfrm>
            <a:off x="62825" y="2238736"/>
            <a:ext cx="12050142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>
                <a:solidFill>
                  <a:schemeClr val="bg1"/>
                </a:solidFill>
              </a:rPr>
              <a:t>і :=0;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>
                <a:solidFill>
                  <a:srgbClr val="FFFF00"/>
                </a:solidFill>
              </a:rPr>
              <a:t>Repeat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>
                <a:solidFill>
                  <a:schemeClr val="bg1"/>
                </a:solidFill>
              </a:rPr>
              <a:t>    i:= i+1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>
                <a:solidFill>
                  <a:srgbClr val="FFFF00"/>
                </a:solidFill>
              </a:rPr>
              <a:t>Until</a:t>
            </a:r>
            <a:r>
              <a:rPr lang="uk-UA" sz="3200" b="1" i="1" kern="0">
                <a:solidFill>
                  <a:schemeClr val="bg1"/>
                </a:solidFill>
              </a:rPr>
              <a:t> A[i] = P Or (i &gt; N); </a:t>
            </a:r>
            <a:r>
              <a:rPr lang="uk-UA" sz="3200" i="1" kern="0">
                <a:solidFill>
                  <a:schemeClr val="bg1"/>
                </a:solidFill>
              </a:rPr>
              <a:t>{N — кількість елементів в масиві А}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>
                <a:solidFill>
                  <a:srgbClr val="FFFF00"/>
                </a:solidFill>
              </a:rPr>
              <a:t>If</a:t>
            </a:r>
            <a:r>
              <a:rPr lang="uk-UA" sz="3200" b="1" i="1" kern="0">
                <a:solidFill>
                  <a:schemeClr val="bg1"/>
                </a:solidFill>
              </a:rPr>
              <a:t> і &lt;= N </a:t>
            </a:r>
            <a:r>
              <a:rPr lang="uk-UA" sz="3200" b="1" i="1" kern="0">
                <a:solidFill>
                  <a:srgbClr val="FFFF00"/>
                </a:solidFill>
              </a:rPr>
              <a:t>Then</a:t>
            </a:r>
            <a:r>
              <a:rPr lang="uk-UA" sz="3200" b="1" i="1" kern="0">
                <a:solidFill>
                  <a:schemeClr val="bg1"/>
                </a:solidFill>
              </a:rPr>
              <a:t> Edit1.Text := 'i=' + IntToStr(i)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>
                <a:solidFill>
                  <a:schemeClr val="bg1"/>
                </a:solidFill>
              </a:rPr>
              <a:t>           else Edit1.Text := 'значення не знайдене';</a:t>
            </a:r>
          </a:p>
        </p:txBody>
      </p:sp>
    </p:spTree>
    <p:extLst>
      <p:ext uri="{BB962C8B-B14F-4D97-AF65-F5344CB8AC3E}">
        <p14:creationId xmlns:p14="http://schemas.microsoft.com/office/powerpoint/2010/main" val="41152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Задачі на пошук у масиві елемента із заданою властивістю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794C9-CFF7-4B14-BAE8-13241FFC3CF1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 Задачі на знаходження суми (добутку) елементів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3EE634-EB02-4F52-B6AC-58B252C3258D}"/>
              </a:ext>
            </a:extLst>
          </p:cNvPr>
          <p:cNvSpPr txBox="1"/>
          <p:nvPr/>
        </p:nvSpPr>
        <p:spPr>
          <a:xfrm>
            <a:off x="72008" y="180182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Знайти добуток всіх елементів масиву А[1..</a:t>
            </a:r>
            <a:r>
              <a:rPr lang="en-US" sz="2800" b="1" i="1" kern="0" dirty="0">
                <a:solidFill>
                  <a:schemeClr val="bg1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]. 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5D80A1-FE28-40D7-83DC-DC0F2C5C2878}"/>
              </a:ext>
            </a:extLst>
          </p:cNvPr>
          <p:cNvSpPr txBox="1"/>
          <p:nvPr/>
        </p:nvSpPr>
        <p:spPr>
          <a:xfrm>
            <a:off x="72008" y="2406885"/>
            <a:ext cx="12050142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Р := 1;</a:t>
            </a:r>
            <a:endParaRPr lang="en-US" sz="36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00"/>
                </a:solidFill>
              </a:rPr>
              <a:t>For</a:t>
            </a:r>
            <a:r>
              <a:rPr lang="en-US" sz="3600" b="1" i="1" kern="0" dirty="0">
                <a:solidFill>
                  <a:schemeClr val="bg1"/>
                </a:solidFill>
              </a:rPr>
              <a:t> </a:t>
            </a:r>
            <a:r>
              <a:rPr lang="uk-UA" sz="3600" b="1" i="1" kern="0" dirty="0">
                <a:solidFill>
                  <a:schemeClr val="bg1"/>
                </a:solidFill>
              </a:rPr>
              <a:t>і := 1 </a:t>
            </a:r>
            <a:r>
              <a:rPr lang="en-US" sz="3600" b="1" i="1" kern="0" dirty="0">
                <a:solidFill>
                  <a:srgbClr val="FFFF00"/>
                </a:solidFill>
              </a:rPr>
              <a:t>to</a:t>
            </a:r>
            <a:r>
              <a:rPr lang="en-US" sz="3600" b="1" i="1" kern="0" dirty="0">
                <a:solidFill>
                  <a:schemeClr val="bg1"/>
                </a:solidFill>
              </a:rPr>
              <a:t> N </a:t>
            </a:r>
            <a:r>
              <a:rPr lang="en-US" sz="3600" b="1" i="1" kern="0" dirty="0">
                <a:solidFill>
                  <a:srgbClr val="FFFF00"/>
                </a:solidFill>
              </a:rPr>
              <a:t>do</a:t>
            </a:r>
            <a:r>
              <a:rPr lang="en-US" sz="3600" b="1" i="1" kern="0" dirty="0">
                <a:solidFill>
                  <a:schemeClr val="bg1"/>
                </a:solidFill>
              </a:rPr>
              <a:t> P := </a:t>
            </a:r>
            <a:r>
              <a:rPr lang="uk-UA" sz="3600" b="1" i="1" kern="0" dirty="0">
                <a:solidFill>
                  <a:schemeClr val="bg1"/>
                </a:solidFill>
              </a:rPr>
              <a:t>Р*А[і];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F17D64-A9D4-418C-940E-9F7A096AB4D4}"/>
              </a:ext>
            </a:extLst>
          </p:cNvPr>
          <p:cNvSpPr txBox="1"/>
          <p:nvPr/>
        </p:nvSpPr>
        <p:spPr>
          <a:xfrm>
            <a:off x="72008" y="3697340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Знайти суму додатних елементів масиву </a:t>
            </a:r>
            <a:r>
              <a:rPr lang="en-US" sz="2800" b="1" i="1" kern="0" dirty="0">
                <a:solidFill>
                  <a:schemeClr val="bg1"/>
                </a:solidFill>
              </a:rPr>
              <a:t>A[1..N].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406626-CE6A-4E3E-A726-BD116A0C898F}"/>
              </a:ext>
            </a:extLst>
          </p:cNvPr>
          <p:cNvSpPr txBox="1"/>
          <p:nvPr/>
        </p:nvSpPr>
        <p:spPr>
          <a:xfrm>
            <a:off x="76978" y="4302401"/>
            <a:ext cx="12050142" cy="175432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chemeClr val="bg1"/>
                </a:solidFill>
              </a:rPr>
              <a:t>S:=0;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00"/>
                </a:solidFill>
              </a:rPr>
              <a:t>For</a:t>
            </a:r>
            <a:r>
              <a:rPr lang="en-US" sz="3600" b="1" i="1" kern="0" dirty="0">
                <a:solidFill>
                  <a:schemeClr val="bg1"/>
                </a:solidFill>
              </a:rPr>
              <a:t> </a:t>
            </a:r>
            <a:r>
              <a:rPr lang="uk-UA" sz="3600" b="1" i="1" kern="0" dirty="0">
                <a:solidFill>
                  <a:schemeClr val="bg1"/>
                </a:solidFill>
              </a:rPr>
              <a:t>і := 1 </a:t>
            </a:r>
            <a:r>
              <a:rPr lang="en-US" sz="3600" b="1" i="1" kern="0" dirty="0">
                <a:solidFill>
                  <a:srgbClr val="FFFF00"/>
                </a:solidFill>
              </a:rPr>
              <a:t>to</a:t>
            </a:r>
            <a:r>
              <a:rPr lang="en-US" sz="3600" b="1" i="1" kern="0" dirty="0">
                <a:solidFill>
                  <a:schemeClr val="bg1"/>
                </a:solidFill>
              </a:rPr>
              <a:t> N </a:t>
            </a:r>
            <a:r>
              <a:rPr lang="en-US" sz="3600" b="1" i="1" kern="0" dirty="0">
                <a:solidFill>
                  <a:srgbClr val="FFFF00"/>
                </a:solidFill>
              </a:rPr>
              <a:t>do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00"/>
                </a:solidFill>
              </a:rPr>
              <a:t>If</a:t>
            </a:r>
            <a:r>
              <a:rPr lang="en-US" sz="3600" b="1" i="1" kern="0" dirty="0">
                <a:solidFill>
                  <a:schemeClr val="bg1"/>
                </a:solidFill>
              </a:rPr>
              <a:t> A[</a:t>
            </a:r>
            <a:r>
              <a:rPr lang="en-US" sz="3600" b="1" i="1" kern="0" dirty="0" err="1">
                <a:solidFill>
                  <a:schemeClr val="bg1"/>
                </a:solidFill>
              </a:rPr>
              <a:t>i</a:t>
            </a:r>
            <a:r>
              <a:rPr lang="en-US" sz="3600" b="1" i="1" kern="0" dirty="0">
                <a:solidFill>
                  <a:schemeClr val="bg1"/>
                </a:solidFill>
              </a:rPr>
              <a:t>] &gt; 0 </a:t>
            </a:r>
            <a:r>
              <a:rPr lang="en-US" sz="3600" b="1" i="1" kern="0" dirty="0">
                <a:solidFill>
                  <a:srgbClr val="FFFF00"/>
                </a:solidFill>
              </a:rPr>
              <a:t>Then</a:t>
            </a:r>
            <a:r>
              <a:rPr lang="en-US" sz="3600" b="1" i="1" kern="0" dirty="0">
                <a:solidFill>
                  <a:schemeClr val="bg1"/>
                </a:solidFill>
              </a:rPr>
              <a:t> S := S+A[</a:t>
            </a:r>
            <a:r>
              <a:rPr lang="en-US" sz="3600" b="1" i="1" kern="0" dirty="0" err="1">
                <a:solidFill>
                  <a:schemeClr val="bg1"/>
                </a:solidFill>
              </a:rPr>
              <a:t>i</a:t>
            </a:r>
            <a:r>
              <a:rPr lang="en-US" sz="3600" b="1" i="1" kern="0" dirty="0">
                <a:solidFill>
                  <a:schemeClr val="bg1"/>
                </a:solidFill>
              </a:rPr>
              <a:t>];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1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опрацювання</a:t>
            </a:r>
            <a:br>
              <a:rPr lang="uk-UA" dirty="0"/>
            </a:br>
            <a:r>
              <a:rPr lang="uk-UA" dirty="0"/>
              <a:t>табличних величин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11" y="1196763"/>
            <a:ext cx="6562254" cy="523220"/>
          </a:xfrm>
          <a:prstGeom prst="rect">
            <a:avLst/>
          </a:prstGeom>
          <a:solidFill>
            <a:srgbClr val="FFC73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Пригадайте: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1541" y="1196763"/>
            <a:ext cx="5376267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дізнаєтеся: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1541" y="1814417"/>
            <a:ext cx="5376268" cy="409342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 можна опрацьовувати табличні величини;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 описати програму зміни значення елемента табличної величини;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як описати алгоритми знаходження суми чи кількості елементів табличної величини мовами програмування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72010" y="1814418"/>
            <a:ext cx="6562254" cy="40934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500" b="1" i="1" kern="0" dirty="0">
                <a:solidFill>
                  <a:srgbClr val="002060"/>
                </a:solidFill>
              </a:rPr>
              <a:t>як підключити модуль генерування випадкових чисел у мовах програмування;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500" b="1" i="1" kern="0" dirty="0">
                <a:solidFill>
                  <a:srgbClr val="002060"/>
                </a:solidFill>
              </a:rPr>
              <a:t>як уникнути помилок несумісності типів даних;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500" b="1" i="1" kern="0" dirty="0">
                <a:solidFill>
                  <a:srgbClr val="002060"/>
                </a:solidFill>
              </a:rPr>
              <a:t>як описати команду розгалуження мовами програмування </a:t>
            </a:r>
            <a:r>
              <a:rPr lang="en-US" sz="2500" b="1" i="1" kern="0" dirty="0">
                <a:solidFill>
                  <a:srgbClr val="002060"/>
                </a:solidFill>
              </a:rPr>
              <a:t>Lazarus, Python;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500" b="1" i="1" kern="0" dirty="0">
                <a:solidFill>
                  <a:srgbClr val="002060"/>
                </a:solidFill>
              </a:rPr>
              <a:t>як обчислити середнє значення набору числових даних</a:t>
            </a:r>
          </a:p>
        </p:txBody>
      </p:sp>
    </p:spTree>
    <p:extLst>
      <p:ext uri="{BB962C8B-B14F-4D97-AF65-F5344CB8AC3E}">
        <p14:creationId xmlns:p14="http://schemas.microsoft.com/office/powerpoint/2010/main" val="293550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uk-UA" sz="5400" b="1" i="1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Масив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CA8876-C8B9-4DF6-9584-CDC91028F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49" y="1588567"/>
            <a:ext cx="10285787" cy="351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2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16, ст. 12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0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22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0" y="2133942"/>
            <a:ext cx="3377211" cy="1191816"/>
          </a:xfrm>
          <a:prstGeom prst="wedgeRoundRectCallout">
            <a:avLst>
              <a:gd name="adj1" fmla="val -61223"/>
              <a:gd name="adj2" fmla="val 14328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12</a:t>
            </a:r>
            <a:r>
              <a:rPr lang="en-US" dirty="0"/>
              <a:t>1</a:t>
            </a:r>
            <a:r>
              <a:rPr lang="uk-UA" dirty="0"/>
              <a:t>-1</a:t>
            </a:r>
            <a:r>
              <a:rPr lang="en-US" dirty="0"/>
              <a:t>22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45</a:t>
            </a:r>
          </a:p>
        </p:txBody>
      </p:sp>
      <p:pic>
        <p:nvPicPr>
          <p:cNvPr id="5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26D5C24C-6829-456D-87B7-9138D300B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08" y="3622708"/>
            <a:ext cx="2553099" cy="25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lgorithm, catalog, map, seo, site icon">
            <a:extLst>
              <a:ext uri="{FF2B5EF4-FFF2-40B4-BE49-F238E27FC236}">
                <a16:creationId xmlns:a16="http://schemas.microsoft.com/office/drawing/2014/main" id="{0A7A57D5-4E40-4ED1-B18A-910C7A83C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282" y="3622708"/>
            <a:ext cx="2356162" cy="23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можна опрацьовувати</a:t>
            </a:r>
            <a:br>
              <a:rPr lang="uk-UA" dirty="0"/>
            </a:br>
            <a:r>
              <a:rPr lang="uk-UA" dirty="0"/>
              <a:t>табличні величини?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Практичні завдання, для розв'язування яких можна застосовувати алгоритми опрацювання табличних величин, можуть мати різне формулювання.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A03032-8472-4C98-8D33-BC30F0A92A1F}"/>
              </a:ext>
            </a:extLst>
          </p:cNvPr>
          <p:cNvSpPr txBox="1"/>
          <p:nvPr/>
        </p:nvSpPr>
        <p:spPr>
          <a:xfrm>
            <a:off x="72008" y="265781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найпростіше завдання може розпочинатися зі слів: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0F0E74-B6C9-48BE-91D7-9EDDC4AE36A1}"/>
              </a:ext>
            </a:extLst>
          </p:cNvPr>
          <p:cNvSpPr txBox="1"/>
          <p:nvPr/>
        </p:nvSpPr>
        <p:spPr>
          <a:xfrm>
            <a:off x="72008" y="3687981"/>
            <a:ext cx="12050142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chemeClr val="bg1"/>
                </a:solidFill>
              </a:rPr>
              <a:t>«Дано </a:t>
            </a:r>
            <a:r>
              <a:rPr lang="en-US" sz="4400" b="1" i="1" kern="0" dirty="0">
                <a:solidFill>
                  <a:schemeClr val="bg1"/>
                </a:solidFill>
              </a:rPr>
              <a:t>n</a:t>
            </a:r>
            <a:r>
              <a:rPr lang="uk-UA" sz="4400" b="1" i="1" kern="0" dirty="0">
                <a:solidFill>
                  <a:schemeClr val="bg1"/>
                </a:solidFill>
              </a:rPr>
              <a:t> чисел...»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23F7F2-7E84-4575-BE16-1B6CEC5494BB}"/>
              </a:ext>
            </a:extLst>
          </p:cNvPr>
          <p:cNvSpPr txBox="1"/>
          <p:nvPr/>
        </p:nvSpPr>
        <p:spPr>
          <a:xfrm>
            <a:off x="72008" y="4533480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 далі вказується, що саме потрібно зробити з цими числами. Але зазвичай трапляються складніші завдання, у яких спосіб організації даних заданий неявно. Наприклад, сформувати таблицю квадратів двоцифрових чисел. </a:t>
            </a:r>
          </a:p>
        </p:txBody>
      </p:sp>
    </p:spTree>
    <p:extLst>
      <p:ext uri="{BB962C8B-B14F-4D97-AF65-F5344CB8AC3E}">
        <p14:creationId xmlns:p14="http://schemas.microsoft.com/office/powerpoint/2010/main" val="38490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можна опрацьовувати</a:t>
            </a:r>
            <a:br>
              <a:rPr lang="uk-UA" dirty="0"/>
            </a:br>
            <a:r>
              <a:rPr lang="uk-UA" dirty="0"/>
              <a:t>табличні величини?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написанні програм для розв'язування подібних завдань слід виконати такі дії: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20136174-96E9-423F-B4D3-E808ADEC8BF7}"/>
              </a:ext>
            </a:extLst>
          </p:cNvPr>
          <p:cNvGraphicFramePr/>
          <p:nvPr/>
        </p:nvGraphicFramePr>
        <p:xfrm>
          <a:off x="72008" y="2278064"/>
          <a:ext cx="12050142" cy="441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62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7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можна опрацьовувати</a:t>
            </a:r>
            <a:br>
              <a:rPr lang="uk-UA" dirty="0"/>
            </a:br>
            <a:r>
              <a:rPr lang="uk-UA" dirty="0"/>
              <a:t>табличні величини?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Подальше опрацювання табличних величин зводиться до використання алгоритмів: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79D7558-08F8-4C07-AABE-ABE21733F863}"/>
              </a:ext>
            </a:extLst>
          </p:cNvPr>
          <p:cNvGraphicFramePr/>
          <p:nvPr/>
        </p:nvGraphicFramePr>
        <p:xfrm>
          <a:off x="126385" y="2068291"/>
          <a:ext cx="11901492" cy="4690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80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6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описати програму зміни значення елемента табличної величини?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Програми для опрацювання табличних величин мовами програмування містять три складові: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E953C-C014-428D-B7EF-4B8241F76161}"/>
              </a:ext>
            </a:extLst>
          </p:cNvPr>
          <p:cNvSpPr txBox="1"/>
          <p:nvPr/>
        </p:nvSpPr>
        <p:spPr>
          <a:xfrm>
            <a:off x="72008" y="2251557"/>
            <a:ext cx="397305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Введення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4BD32-B5AA-40C9-8A0D-156E05585008}"/>
              </a:ext>
            </a:extLst>
          </p:cNvPr>
          <p:cNvSpPr txBox="1"/>
          <p:nvPr/>
        </p:nvSpPr>
        <p:spPr>
          <a:xfrm>
            <a:off x="4110554" y="2251557"/>
            <a:ext cx="397305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Опрацювання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BFD8EC-7B4D-4230-B4A9-9C6D57176BF0}"/>
              </a:ext>
            </a:extLst>
          </p:cNvPr>
          <p:cNvSpPr txBox="1"/>
          <p:nvPr/>
        </p:nvSpPr>
        <p:spPr>
          <a:xfrm>
            <a:off x="8149100" y="2251557"/>
            <a:ext cx="3973051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Виведення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846FBD-CE34-4891-A5FA-5F9287009B13}"/>
              </a:ext>
            </a:extLst>
          </p:cNvPr>
          <p:cNvSpPr txBox="1"/>
          <p:nvPr/>
        </p:nvSpPr>
        <p:spPr>
          <a:xfrm>
            <a:off x="72008" y="299857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Елементів табличної величини</a:t>
            </a:r>
            <a:r>
              <a:rPr lang="ru-RU" sz="2800" b="1" i="1" kern="0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01CBE7-1C7A-4E97-8F55-41E376BBC3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8" t="40434" r="3660" b="37827"/>
          <a:stretch/>
        </p:blipFill>
        <p:spPr>
          <a:xfrm>
            <a:off x="215111" y="3688786"/>
            <a:ext cx="11763936" cy="252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4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описати програму зміни значення елемента табличної величини?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Оскільки кожна із частин передбачає виконання декількох дій, кількість яких визначається розміром табличної величини, то для опису дій, що повторюються, використовують команди повторення, наприклад цикл </a:t>
            </a:r>
            <a:r>
              <a:rPr lang="uk-UA" sz="2800" b="1" i="1" kern="0" dirty="0" err="1">
                <a:solidFill>
                  <a:srgbClr val="FFFF00"/>
                </a:solidFill>
              </a:rPr>
              <a:t>for</a:t>
            </a:r>
            <a:r>
              <a:rPr lang="uk-UA" sz="2800" b="1" i="1" kern="0" dirty="0">
                <a:solidFill>
                  <a:schemeClr val="bg1"/>
                </a:solidFill>
              </a:rPr>
              <a:t>. При цьому для кожної із частин можна використовувати: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B1494571-7629-42B0-AFCE-BE60B56EB99B}"/>
              </a:ext>
            </a:extLst>
          </p:cNvPr>
          <p:cNvSpPr/>
          <p:nvPr/>
        </p:nvSpPr>
        <p:spPr>
          <a:xfrm>
            <a:off x="72006" y="3968333"/>
            <a:ext cx="5972332" cy="18361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окремий оператор циклу — тоді всі складові програми виконуватимуться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5CE583E-3609-4186-91FB-C2E38A9252D0}"/>
              </a:ext>
            </a:extLst>
          </p:cNvPr>
          <p:cNvSpPr/>
          <p:nvPr/>
        </p:nvSpPr>
        <p:spPr>
          <a:xfrm>
            <a:off x="6149818" y="3968333"/>
            <a:ext cx="5972332" cy="18361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розмістити всі передбачувані команди в одному циклі — усі складові виконуватимуться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378552A-D1EA-4D80-B0DE-5015BD40732F}"/>
              </a:ext>
            </a:extLst>
          </p:cNvPr>
          <p:cNvSpPr/>
          <p:nvPr/>
        </p:nvSpPr>
        <p:spPr>
          <a:xfrm>
            <a:off x="72006" y="5898367"/>
            <a:ext cx="5972332" cy="6912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послідовно</a:t>
            </a:r>
            <a:endParaRPr lang="uk-UA" sz="40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41579454-8B13-4857-8EC8-7FA0ED8CB00B}"/>
              </a:ext>
            </a:extLst>
          </p:cNvPr>
          <p:cNvSpPr/>
          <p:nvPr/>
        </p:nvSpPr>
        <p:spPr>
          <a:xfrm>
            <a:off x="6149818" y="5898367"/>
            <a:ext cx="5972332" cy="6912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одночасно</a:t>
            </a:r>
            <a:endParaRPr lang="uk-UA" sz="40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описати програму зміни значення елемента табличної величини?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мові програмування </a:t>
            </a:r>
            <a:r>
              <a:rPr lang="en-US" sz="2800" b="1" i="1" kern="0" dirty="0">
                <a:solidFill>
                  <a:srgbClr val="FFFF00"/>
                </a:solidFill>
              </a:rPr>
              <a:t>Lazarus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для зміни значення елемента масиву, як і для зміни значення деякої простої змінної, використовують операцію присвоювання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717F877-EFD1-4193-9E05-5CA24F2EA543}"/>
              </a:ext>
            </a:extLst>
          </p:cNvPr>
          <p:cNvSpPr/>
          <p:nvPr/>
        </p:nvSpPr>
        <p:spPr>
          <a:xfrm>
            <a:off x="60317" y="2680314"/>
            <a:ext cx="8575632" cy="1861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у лівій частині звертаються до потрібного елемента масиву, для цього вказують ім'я масиву й у квадратних дужках задають номер (індекс) елемента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AF7221D-7DAB-4A86-A048-D4E1681FF685}"/>
              </a:ext>
            </a:extLst>
          </p:cNvPr>
          <p:cNvSpPr/>
          <p:nvPr/>
        </p:nvSpPr>
        <p:spPr>
          <a:xfrm>
            <a:off x="9780103" y="2680314"/>
            <a:ext cx="2330357" cy="1861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в правій — відповідне значення.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95826D-4BD7-4984-88DB-D1AF37D9D35F}"/>
              </a:ext>
            </a:extLst>
          </p:cNvPr>
          <p:cNvSpPr txBox="1"/>
          <p:nvPr/>
        </p:nvSpPr>
        <p:spPr>
          <a:xfrm>
            <a:off x="72008" y="4640739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цьому розмір масиву залишається незмінним й операцію присвоювання можна застосувати тільки в тому разі, коли надане значення відповідає типу елементів оголошеного масиву.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F302B9E8-4323-4BB7-917A-ED270B696451}"/>
              </a:ext>
            </a:extLst>
          </p:cNvPr>
          <p:cNvSpPr/>
          <p:nvPr/>
        </p:nvSpPr>
        <p:spPr>
          <a:xfrm>
            <a:off x="8736495" y="2680314"/>
            <a:ext cx="943062" cy="18618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chemeClr val="bg1"/>
                </a:solidFill>
              </a:rPr>
              <a:t>:= </a:t>
            </a:r>
          </a:p>
        </p:txBody>
      </p:sp>
    </p:spTree>
    <p:extLst>
      <p:ext uri="{BB962C8B-B14F-4D97-AF65-F5344CB8AC3E}">
        <p14:creationId xmlns:p14="http://schemas.microsoft.com/office/powerpoint/2010/main" val="13881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описати програму зміни значення елемента табличної величини?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6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Мовою програмування </a:t>
            </a:r>
            <a:r>
              <a:rPr lang="en-US" sz="2800" b="1" i="1" kern="0" dirty="0">
                <a:solidFill>
                  <a:srgbClr val="FFFF00"/>
                </a:solidFill>
              </a:rPr>
              <a:t>Python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можна не тільки змінювати елементи списку з використанням операції присвоювання, яка позначається символом: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9555B-4742-4373-9337-4D066AD2C473}"/>
              </a:ext>
            </a:extLst>
          </p:cNvPr>
          <p:cNvSpPr txBox="1"/>
          <p:nvPr/>
        </p:nvSpPr>
        <p:spPr>
          <a:xfrm>
            <a:off x="1381539" y="5152536"/>
            <a:ext cx="1074061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Візьміть до уваги, що нумерація елементів списку починається з 0.</a:t>
            </a: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F5DC1217-6A44-41A9-823C-786DD52D8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" y="515253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72517D-99DF-4707-A812-E2BDC56E3B7A}"/>
              </a:ext>
            </a:extLst>
          </p:cNvPr>
          <p:cNvSpPr txBox="1"/>
          <p:nvPr/>
        </p:nvSpPr>
        <p:spPr>
          <a:xfrm>
            <a:off x="3299791" y="2631453"/>
            <a:ext cx="5594574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CE498-9FBC-46E9-803D-BDDACD469F1C}"/>
              </a:ext>
            </a:extLst>
          </p:cNvPr>
          <p:cNvSpPr txBox="1"/>
          <p:nvPr/>
        </p:nvSpPr>
        <p:spPr>
          <a:xfrm>
            <a:off x="5172262" y="3982604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чи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51CECC40-70B0-4260-8E7C-442A0AA5D5DC}"/>
              </a:ext>
            </a:extLst>
          </p:cNvPr>
          <p:cNvSpPr/>
          <p:nvPr/>
        </p:nvSpPr>
        <p:spPr>
          <a:xfrm>
            <a:off x="72007" y="3628662"/>
            <a:ext cx="498767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а й</a:t>
            </a:r>
            <a:r>
              <a:rPr lang="en-US" sz="3200" b="1" i="1" kern="0" dirty="0">
                <a:solidFill>
                  <a:schemeClr val="bg1"/>
                </a:solidFill>
              </a:rPr>
              <a:t> </a:t>
            </a:r>
            <a:r>
              <a:rPr lang="uk-UA" sz="3200" b="1" i="1" kern="0" dirty="0">
                <a:solidFill>
                  <a:schemeClr val="bg1"/>
                </a:solidFill>
              </a:rPr>
              <a:t>збільшувати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8945DB92-C14C-4191-9803-A67B1B4CE323}"/>
              </a:ext>
            </a:extLst>
          </p:cNvPr>
          <p:cNvSpPr/>
          <p:nvPr/>
        </p:nvSpPr>
        <p:spPr>
          <a:xfrm>
            <a:off x="7134475" y="3628662"/>
            <a:ext cx="4987675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зменшувати розмір списку</a:t>
            </a:r>
          </a:p>
        </p:txBody>
      </p:sp>
    </p:spTree>
    <p:extLst>
      <p:ext uri="{BB962C8B-B14F-4D97-AF65-F5344CB8AC3E}">
        <p14:creationId xmlns:p14="http://schemas.microsoft.com/office/powerpoint/2010/main" val="334513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68800</TotalTime>
  <Words>1485</Words>
  <Application>Microsoft Office PowerPoint</Application>
  <PresentationFormat>Широкоэкранный</PresentationFormat>
  <Paragraphs>178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Тема уроку:  Алгоритми опрацювання табличних величин.</vt:lpstr>
      <vt:lpstr>Алгоритми опрацювання табличних величин</vt:lpstr>
      <vt:lpstr>Як можна опрацьовувати табличні величини?</vt:lpstr>
      <vt:lpstr>Як можна опрацьовувати табличні величини?</vt:lpstr>
      <vt:lpstr>Як можна опрацьовувати табличні величини?</vt:lpstr>
      <vt:lpstr>Як описати програму зміни значення елемента табличної величини?</vt:lpstr>
      <vt:lpstr>Як описати програму зміни значення елемента табличної величини?</vt:lpstr>
      <vt:lpstr>Як описати програму зміни значення елемента табличної величини?</vt:lpstr>
      <vt:lpstr>Як описати програму зміни значення елемента табличної величини?</vt:lpstr>
      <vt:lpstr>Як описати програму зміни значення елемента табличної величини?</vt:lpstr>
      <vt:lpstr>Задачі на змінювання значень елементів масиву</vt:lpstr>
      <vt:lpstr>Задачі на змінювання значень елементів масиву</vt:lpstr>
      <vt:lpstr>Задачі на змінювання значень елементів масиву</vt:lpstr>
      <vt:lpstr>Задачі на пошук у масиві елемента із заданою властивістю</vt:lpstr>
      <vt:lpstr>Задачі на пошук у масиві елемента із заданою властивістю</vt:lpstr>
      <vt:lpstr>Задачі на пошук у масиві елемента із заданою властивістю</vt:lpstr>
      <vt:lpstr>Задачі на пошук у масиві елемента із заданою властивістю</vt:lpstr>
      <vt:lpstr>Задачі на пошук у масиві елемента із заданою властивістю</vt:lpstr>
      <vt:lpstr>Задачі на пошук у масиві елемента із заданою властивістю</vt:lpstr>
      <vt:lpstr>Розгадайте ребус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513</cp:revision>
  <dcterms:created xsi:type="dcterms:W3CDTF">2016-06-06T19:48:43Z</dcterms:created>
  <dcterms:modified xsi:type="dcterms:W3CDTF">2022-03-23T13:14:26Z</dcterms:modified>
</cp:coreProperties>
</file>