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807" r:id="rId3"/>
    <p:sldId id="808" r:id="rId4"/>
    <p:sldId id="809" r:id="rId5"/>
    <p:sldId id="821" r:id="rId6"/>
    <p:sldId id="811" r:id="rId7"/>
    <p:sldId id="812" r:id="rId8"/>
    <p:sldId id="813" r:id="rId9"/>
    <p:sldId id="814" r:id="rId10"/>
    <p:sldId id="815" r:id="rId11"/>
    <p:sldId id="816" r:id="rId12"/>
    <p:sldId id="817" r:id="rId13"/>
    <p:sldId id="818" r:id="rId14"/>
    <p:sldId id="819" r:id="rId15"/>
    <p:sldId id="825" r:id="rId16"/>
    <p:sldId id="822" r:id="rId17"/>
    <p:sldId id="823" r:id="rId18"/>
    <p:sldId id="824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i="0" kern="1200" dirty="0">
                <a:solidFill>
                  <a:srgbClr val="19426B"/>
                </a:solidFill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endParaRPr lang="uk-UA" sz="4400" b="1" i="0" kern="1200" dirty="0">
              <a:solidFill>
                <a:srgbClr val="19426B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83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24.03.2022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1"/>
            <a:ext cx="7138989" cy="155745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FF"/>
                </a:solidFill>
              </a:rPr>
              <a:t>24.03.2022р </a:t>
            </a:r>
            <a:endParaRPr lang="uk-UA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46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6DCFD8F-ED1F-4F4C-9AD3-396530C2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583" y="201082"/>
            <a:ext cx="7137066" cy="2646621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 уроку : Алгоритми </a:t>
            </a:r>
            <a:r>
              <a:rPr lang="uk-UA" sz="4000" dirty="0"/>
              <a:t>опрацювання табличних величин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вважатимемо, що значення першого елемента і найбільше, і найменше, а номер найбільшого і найменшого елементів: </a:t>
            </a:r>
          </a:p>
        </p:txBody>
      </p:sp>
      <p:pic>
        <p:nvPicPr>
          <p:cNvPr id="5122" name="Picture 2" descr="calendar, calendar date, day, event, schedule icon">
            <a:extLst>
              <a:ext uri="{FF2B5EF4-FFF2-40B4-BE49-F238E27FC236}">
                <a16:creationId xmlns:a16="http://schemas.microsoft.com/office/drawing/2014/main" id="{C5D283AD-2354-4599-9F2C-EDB45D6D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90" y="2687633"/>
            <a:ext cx="3946424" cy="39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94FB168-5C06-4F1C-8A26-4250436C7B36}"/>
              </a:ext>
            </a:extLst>
          </p:cNvPr>
          <p:cNvSpPr/>
          <p:nvPr/>
        </p:nvSpPr>
        <p:spPr>
          <a:xfrm>
            <a:off x="777687" y="2687633"/>
            <a:ext cx="5662870" cy="36336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700" b="1" i="1" kern="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50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послідовно переглядатимемо всі інші елементи масиву. Якщо значення чергового елемента табличної величини більше того значення, яке на той момент вважаємо найбільшим, то замінюємо найбільше значення серед уже переглянутих і номер найбільшого елемента. </a:t>
            </a:r>
          </a:p>
        </p:txBody>
      </p:sp>
      <p:pic>
        <p:nvPicPr>
          <p:cNvPr id="6146" name="Picture 2" descr="calendar icon">
            <a:extLst>
              <a:ext uri="{FF2B5EF4-FFF2-40B4-BE49-F238E27FC236}">
                <a16:creationId xmlns:a16="http://schemas.microsoft.com/office/drawing/2014/main" id="{223DBDA3-E153-4DC0-9689-F3BBD9F5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3798983"/>
            <a:ext cx="3201478" cy="32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1C1FC-1D6D-4D99-B222-50A1D63BB431}"/>
              </a:ext>
            </a:extLst>
          </p:cNvPr>
          <p:cNvSpPr txBox="1"/>
          <p:nvPr/>
        </p:nvSpPr>
        <p:spPr>
          <a:xfrm>
            <a:off x="72008" y="3969780"/>
            <a:ext cx="923101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ні, то може це значення менше, ніж те, яке поки що вважаємо найменшим. І якщо це так, то замінюємо найменше значення серед уже переглянутих і номер найменшого елемента.</a:t>
            </a:r>
          </a:p>
        </p:txBody>
      </p:sp>
    </p:spTree>
    <p:extLst>
      <p:ext uri="{BB962C8B-B14F-4D97-AF65-F5344CB8AC3E}">
        <p14:creationId xmlns:p14="http://schemas.microsoft.com/office/powerpoint/2010/main" val="31151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FC00F-9077-4DEB-AC52-436607543926}"/>
              </a:ext>
            </a:extLst>
          </p:cNvPr>
          <p:cNvSpPr txBox="1"/>
          <p:nvPr/>
        </p:nvSpPr>
        <p:spPr>
          <a:xfrm>
            <a:off x="72008" y="1196763"/>
            <a:ext cx="615982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Можливий варіант розміщення об’єктів на електронній формі.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97936-83FD-41CE-B241-0F709BDD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76" y="1196763"/>
            <a:ext cx="5743719" cy="5585523"/>
          </a:xfrm>
          <a:prstGeom prst="rect">
            <a:avLst/>
          </a:prstGeom>
        </p:spPr>
      </p:pic>
      <p:pic>
        <p:nvPicPr>
          <p:cNvPr id="3074" name="Picture 2" descr="web content, web grid, web layout, webpage, wireframe icon">
            <a:extLst>
              <a:ext uri="{FF2B5EF4-FFF2-40B4-BE49-F238E27FC236}">
                <a16:creationId xmlns:a16="http://schemas.microsoft.com/office/drawing/2014/main" id="{C5F79CFC-DDBF-4BD4-AFA1-55151E19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36" y="2668291"/>
            <a:ext cx="3866170" cy="38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7B6D2-CAFA-410A-AEFA-927DA9B76DC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відповідної процедури: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B84CC-FA33-45AA-BDB6-3DBBA39AC335}"/>
              </a:ext>
            </a:extLst>
          </p:cNvPr>
          <p:cNvSpPr txBox="1"/>
          <p:nvPr/>
        </p:nvSpPr>
        <p:spPr>
          <a:xfrm>
            <a:off x="72008" y="1790930"/>
            <a:ext cx="12050142" cy="461664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procedure TForm1.Button1Click(Sender: </a:t>
            </a:r>
            <a:r>
              <a:rPr lang="en-US" sz="2100" b="1" i="1" kern="0" dirty="0" err="1">
                <a:solidFill>
                  <a:srgbClr val="FFFFFF"/>
                </a:solidFill>
              </a:rPr>
              <a:t>TObject</a:t>
            </a:r>
            <a:r>
              <a:rPr lang="en-US" sz="2100" b="1" i="1" kern="0" dirty="0">
                <a:solidFill>
                  <a:srgbClr val="FFFFFF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 err="1">
                <a:solidFill>
                  <a:srgbClr val="FFFFFF"/>
                </a:solidFill>
              </a:rPr>
              <a:t>var</a:t>
            </a:r>
            <a:r>
              <a:rPr lang="en-US" sz="2100" b="1" i="1" kern="0" dirty="0">
                <a:solidFill>
                  <a:srgbClr val="FFFFFF"/>
                </a:solidFill>
              </a:rPr>
              <a:t> a: array [1..10] of real;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, </a:t>
            </a:r>
            <a:r>
              <a:rPr lang="en-US" sz="2100" b="1" i="1" kern="0" dirty="0" err="1">
                <a:solidFill>
                  <a:srgbClr val="FFFFFF"/>
                </a:solidFill>
              </a:rPr>
              <a:t>nmax</a:t>
            </a:r>
            <a:r>
              <a:rPr lang="en-US" sz="2100" b="1" i="1" kern="0" dirty="0">
                <a:solidFill>
                  <a:srgbClr val="FFFFFF"/>
                </a:solidFill>
              </a:rPr>
              <a:t>, </a:t>
            </a:r>
            <a:r>
              <a:rPr lang="en-US" sz="2100" b="1" i="1" kern="0" dirty="0" err="1">
                <a:solidFill>
                  <a:srgbClr val="FFFFFF"/>
                </a:solidFill>
              </a:rPr>
              <a:t>nmin</a:t>
            </a:r>
            <a:r>
              <a:rPr lang="en-US" sz="2100" b="1" i="1" kern="0" dirty="0">
                <a:solidFill>
                  <a:srgbClr val="FFFFFF"/>
                </a:solidFill>
              </a:rPr>
              <a:t>: integer; max, min: real;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    for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 := 1 to 10 do a[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 := </a:t>
            </a:r>
            <a:r>
              <a:rPr lang="en-US" sz="2100" b="1" i="1" kern="0" dirty="0" err="1">
                <a:solidFill>
                  <a:srgbClr val="FFFFFF"/>
                </a:solidFill>
              </a:rPr>
              <a:t>StrToFloat</a:t>
            </a:r>
            <a:r>
              <a:rPr lang="en-US" sz="2100" b="1" i="1" kern="0" dirty="0">
                <a:solidFill>
                  <a:srgbClr val="FFFFFF"/>
                </a:solidFill>
              </a:rPr>
              <a:t>(Memo1.Lines[i-1]);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     max := a[1]; </a:t>
            </a:r>
            <a:r>
              <a:rPr lang="en-US" sz="2100" b="1" i="1" kern="0" dirty="0" err="1">
                <a:solidFill>
                  <a:srgbClr val="FFFFFF"/>
                </a:solidFill>
              </a:rPr>
              <a:t>nmax</a:t>
            </a:r>
            <a:r>
              <a:rPr lang="en-US" sz="2100" b="1" i="1" kern="0" dirty="0">
                <a:solidFill>
                  <a:srgbClr val="FFFFFF"/>
                </a:solidFill>
              </a:rPr>
              <a:t> := 1;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значення першого елемента </a:t>
            </a:r>
            <a:r>
              <a:rPr lang="uk-UA" sz="2100" i="1" kern="0" dirty="0" err="1">
                <a:solidFill>
                  <a:srgbClr val="FFFFFF"/>
                </a:solidFill>
              </a:rPr>
              <a:t>важаємо</a:t>
            </a:r>
            <a:r>
              <a:rPr lang="uk-UA" sz="2100" i="1" kern="0" dirty="0">
                <a:solidFill>
                  <a:srgbClr val="FFFFFF"/>
                </a:solidFill>
              </a:rPr>
              <a:t> найбільшим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    </a:t>
            </a:r>
            <a:r>
              <a:rPr lang="en-US" sz="2100" b="1" i="1" kern="0" dirty="0">
                <a:solidFill>
                  <a:srgbClr val="FFFFFF"/>
                </a:solidFill>
              </a:rPr>
              <a:t>min := a[1]; </a:t>
            </a:r>
            <a:r>
              <a:rPr lang="en-US" sz="2100" b="1" i="1" kern="0" dirty="0" err="1">
                <a:solidFill>
                  <a:srgbClr val="FFFFFF"/>
                </a:solidFill>
              </a:rPr>
              <a:t>nmin</a:t>
            </a:r>
            <a:r>
              <a:rPr lang="en-US" sz="2100" b="1" i="1" kern="0" dirty="0">
                <a:solidFill>
                  <a:srgbClr val="FFFFFF"/>
                </a:solidFill>
              </a:rPr>
              <a:t> := 1;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значення першого елемента </a:t>
            </a:r>
            <a:r>
              <a:rPr lang="uk-UA" sz="2100" i="1" kern="0" dirty="0" err="1">
                <a:solidFill>
                  <a:srgbClr val="FFFFFF"/>
                </a:solidFill>
              </a:rPr>
              <a:t>важаємо</a:t>
            </a:r>
            <a:r>
              <a:rPr lang="uk-UA" sz="2100" i="1" kern="0" dirty="0">
                <a:solidFill>
                  <a:srgbClr val="FFFFFF"/>
                </a:solidFill>
              </a:rPr>
              <a:t> найменшим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    </a:t>
            </a:r>
            <a:r>
              <a:rPr lang="en-US" sz="2100" b="1" i="1" kern="0" dirty="0">
                <a:solidFill>
                  <a:srgbClr val="FFFFFF"/>
                </a:solidFill>
              </a:rPr>
              <a:t>for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 := 2 to 10 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  	If a[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 &gt; max </a:t>
            </a:r>
            <a:r>
              <a:rPr lang="en-US" sz="2100" i="1" kern="0" dirty="0">
                <a:solidFill>
                  <a:srgbClr val="FFFFFF"/>
                </a:solidFill>
              </a:rPr>
              <a:t>{</a:t>
            </a:r>
            <a:r>
              <a:rPr lang="uk-UA" sz="2100" i="1" kern="0" dirty="0">
                <a:solidFill>
                  <a:srgbClr val="FFFFFF"/>
                </a:solidFill>
              </a:rPr>
              <a:t>порівняння значення чергового елемента з найбільшим на цей момент</a:t>
            </a:r>
            <a:r>
              <a:rPr lang="en-US" sz="2100" i="1" kern="0" dirty="0">
                <a:solidFill>
                  <a:srgbClr val="FFFFFF"/>
                </a:solidFill>
              </a:rPr>
              <a:t>}</a:t>
            </a:r>
            <a:endParaRPr lang="uk-UA" sz="2100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 	</a:t>
            </a:r>
            <a:r>
              <a:rPr lang="en-US" sz="2100" b="1" i="1" kern="0" dirty="0">
                <a:solidFill>
                  <a:srgbClr val="FFFFFF"/>
                </a:solidFill>
              </a:rPr>
              <a:t>Then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  	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  	   max := a 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замінюємо значення найбільшого елемента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 	   </a:t>
            </a:r>
            <a:r>
              <a:rPr lang="en-US" sz="2100" b="1" i="1" kern="0" dirty="0" err="1">
                <a:solidFill>
                  <a:srgbClr val="FFFFFF"/>
                </a:solidFill>
              </a:rPr>
              <a:t>nmax</a:t>
            </a:r>
            <a:r>
              <a:rPr lang="en-US" sz="2100" b="1" i="1" kern="0" dirty="0">
                <a:solidFill>
                  <a:srgbClr val="FFFFFF"/>
                </a:solidFill>
              </a:rPr>
              <a:t> :=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замінюємо номер найбільшого елемента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 	</a:t>
            </a:r>
            <a:r>
              <a:rPr lang="en-US" sz="2100" b="1" i="1" kern="0" dirty="0">
                <a:solidFill>
                  <a:srgbClr val="FFFFFF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1432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7B6D2-CAFA-410A-AEFA-927DA9B76DC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Продовження…) Текст відповідної процедури: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B84CC-FA33-45AA-BDB6-3DBBA39AC335}"/>
              </a:ext>
            </a:extLst>
          </p:cNvPr>
          <p:cNvSpPr txBox="1"/>
          <p:nvPr/>
        </p:nvSpPr>
        <p:spPr>
          <a:xfrm>
            <a:off x="72008" y="1790930"/>
            <a:ext cx="12050142" cy="461664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Else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If a[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 &lt; min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порівняння значення чергового елемента з</a:t>
            </a:r>
            <a:r>
              <a:rPr lang="en-US" sz="2100" i="1" kern="0" dirty="0">
                <a:solidFill>
                  <a:srgbClr val="FFFFFF"/>
                </a:solidFill>
              </a:rPr>
              <a:t> </a:t>
            </a:r>
            <a:r>
              <a:rPr lang="uk-UA" sz="2100" i="1" kern="0" dirty="0">
                <a:solidFill>
                  <a:srgbClr val="FFFFFF"/>
                </a:solidFill>
              </a:rPr>
              <a:t>найменшим на цей момент</a:t>
            </a:r>
            <a:endParaRPr lang="en-US" sz="2100" i="1" kern="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Then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begin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	   min := a[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замінюємо значення найменшого елемента</a:t>
            </a:r>
            <a:endParaRPr lang="en-US" sz="2100" i="1" kern="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   </a:t>
            </a:r>
            <a:r>
              <a:rPr lang="en-US" sz="2100" b="1" i="1" kern="0" dirty="0" err="1">
                <a:solidFill>
                  <a:srgbClr val="FFFFFF"/>
                </a:solidFill>
              </a:rPr>
              <a:t>nmin</a:t>
            </a:r>
            <a:r>
              <a:rPr lang="en-US" sz="2100" b="1" i="1" kern="0" dirty="0">
                <a:solidFill>
                  <a:srgbClr val="FFFFFF"/>
                </a:solidFill>
              </a:rPr>
              <a:t> :=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; </a:t>
            </a:r>
            <a:r>
              <a:rPr lang="en-US" sz="2100" i="1" kern="0" dirty="0">
                <a:solidFill>
                  <a:srgbClr val="FFFFFF"/>
                </a:solidFill>
              </a:rPr>
              <a:t>// </a:t>
            </a:r>
            <a:r>
              <a:rPr lang="uk-UA" sz="2100" i="1" kern="0" dirty="0">
                <a:solidFill>
                  <a:srgbClr val="FFFFFF"/>
                </a:solidFill>
              </a:rPr>
              <a:t>замінюємо номер найменшого елемента</a:t>
            </a:r>
            <a:endParaRPr lang="en-US" sz="2100" i="1" kern="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end;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a[</a:t>
            </a:r>
            <a:r>
              <a:rPr lang="en-US" sz="2100" b="1" i="1" kern="0" dirty="0" err="1">
                <a:solidFill>
                  <a:srgbClr val="FFFFFF"/>
                </a:solidFill>
              </a:rPr>
              <a:t>nmax</a:t>
            </a:r>
            <a:r>
              <a:rPr lang="en-US" sz="2100" b="1" i="1" kern="0" dirty="0">
                <a:solidFill>
                  <a:srgbClr val="FFFFFF"/>
                </a:solidFill>
              </a:rPr>
              <a:t>] := min; a[</a:t>
            </a:r>
            <a:r>
              <a:rPr lang="en-US" sz="2100" b="1" i="1" kern="0" dirty="0" err="1">
                <a:solidFill>
                  <a:srgbClr val="FFFFFF"/>
                </a:solidFill>
              </a:rPr>
              <a:t>nmin</a:t>
            </a:r>
            <a:r>
              <a:rPr lang="en-US" sz="2100" b="1" i="1" kern="0" dirty="0">
                <a:solidFill>
                  <a:srgbClr val="FFFFFF"/>
                </a:solidFill>
              </a:rPr>
              <a:t>] := max; </a:t>
            </a:r>
            <a:r>
              <a:rPr lang="en-US" sz="2100" i="1" kern="0" dirty="0">
                <a:solidFill>
                  <a:srgbClr val="FFFFFF"/>
                </a:solidFill>
              </a:rPr>
              <a:t>{</a:t>
            </a:r>
            <a:r>
              <a:rPr lang="uk-UA" sz="2100" i="1" kern="0" dirty="0">
                <a:solidFill>
                  <a:srgbClr val="FFFFFF"/>
                </a:solidFill>
              </a:rPr>
              <a:t>обмін значеннями найбільшого і найменшого елементів</a:t>
            </a:r>
            <a:r>
              <a:rPr lang="en-US" sz="2100" i="1" kern="0" dirty="0">
                <a:solidFill>
                  <a:srgbClr val="FFFFFF"/>
                </a:solidFill>
              </a:rPr>
              <a:t>}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for 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 := 1 to 10 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 	</a:t>
            </a:r>
            <a:r>
              <a:rPr lang="en-US" sz="2100" b="1" i="1" kern="0" dirty="0">
                <a:solidFill>
                  <a:srgbClr val="FFFFFF"/>
                </a:solidFill>
              </a:rPr>
              <a:t>Memo2.Lines.Append(</a:t>
            </a:r>
            <a:r>
              <a:rPr lang="en-US" sz="2100" b="1" i="1" kern="0" dirty="0" err="1">
                <a:solidFill>
                  <a:srgbClr val="FFFFFF"/>
                </a:solidFill>
              </a:rPr>
              <a:t>FloatToStr</a:t>
            </a:r>
            <a:r>
              <a:rPr lang="en-US" sz="2100" b="1" i="1" kern="0" dirty="0">
                <a:solidFill>
                  <a:srgbClr val="FFFFFF"/>
                </a:solidFill>
              </a:rPr>
              <a:t>(a[</a:t>
            </a:r>
            <a:r>
              <a:rPr lang="en-US" sz="2100" b="1" i="1" kern="0" dirty="0" err="1">
                <a:solidFill>
                  <a:srgbClr val="FFFFFF"/>
                </a:solidFill>
              </a:rPr>
              <a:t>i</a:t>
            </a:r>
            <a:r>
              <a:rPr lang="en-US" sz="2100" b="1" i="1" kern="0" dirty="0">
                <a:solidFill>
                  <a:srgbClr val="FFFFFF"/>
                </a:solidFill>
              </a:rPr>
              <a:t>])); </a:t>
            </a:r>
            <a:r>
              <a:rPr lang="en-US" sz="2100" i="1" kern="0" dirty="0">
                <a:solidFill>
                  <a:srgbClr val="FFFFFF"/>
                </a:solidFill>
              </a:rPr>
              <a:t>{</a:t>
            </a:r>
            <a:r>
              <a:rPr lang="uk-UA" sz="2100" i="1" kern="0" dirty="0">
                <a:solidFill>
                  <a:srgbClr val="FFFFFF"/>
                </a:solidFill>
              </a:rPr>
              <a:t>виведення значень елементів табличної величини з переставленими найбільшим і найменшим значенням</a:t>
            </a:r>
            <a:r>
              <a:rPr lang="en-US" sz="2100" i="1" kern="0" dirty="0">
                <a:solidFill>
                  <a:srgbClr val="FFFFFF"/>
                </a:solidFill>
              </a:rPr>
              <a:t>}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i="1" kern="0" dirty="0">
                <a:solidFill>
                  <a:srgbClr val="FFFFFF"/>
                </a:solidFill>
              </a:rPr>
              <a:t>end;</a:t>
            </a:r>
            <a:endParaRPr lang="uk-UA" sz="21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вибором</a:t>
            </a:r>
            <a:br>
              <a:rPr lang="uk-UA" dirty="0"/>
            </a:br>
            <a:r>
              <a:rPr lang="uk-UA" dirty="0"/>
              <a:t>максимального елемента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сортування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4B5CB-9899-428F-A8AD-5DAD36722A1E}"/>
              </a:ext>
            </a:extLst>
          </p:cNvPr>
          <p:cNvSpPr txBox="1"/>
          <p:nvPr/>
        </p:nvSpPr>
        <p:spPr>
          <a:xfrm>
            <a:off x="72008" y="1801824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Максимальний  елемент   із   послідовності Х[1]..Х[2] поміняти місцями з Х[2].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52A4C-528C-40B9-A884-220099F27287}"/>
              </a:ext>
            </a:extLst>
          </p:cNvPr>
          <p:cNvSpPr txBox="1"/>
          <p:nvPr/>
        </p:nvSpPr>
        <p:spPr>
          <a:xfrm>
            <a:off x="72008" y="2837772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 := 10 </a:t>
            </a:r>
            <a:r>
              <a:rPr lang="en-US" sz="2800" b="1" i="1" kern="0" dirty="0" err="1">
                <a:solidFill>
                  <a:srgbClr val="FFFF00"/>
                </a:solidFill>
              </a:rPr>
              <a:t>downto</a:t>
            </a:r>
            <a:r>
              <a:rPr lang="en-US" sz="2800" b="1" i="1" kern="0" dirty="0">
                <a:solidFill>
                  <a:schemeClr val="bg1"/>
                </a:solidFill>
              </a:rPr>
              <a:t> 2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пошук М — номера Мах(Х[1..К])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М := 1; </a:t>
            </a:r>
            <a:r>
              <a:rPr lang="en-US" sz="2800" b="1" i="1" kern="0" dirty="0">
                <a:solidFill>
                  <a:schemeClr val="bg1"/>
                </a:solidFill>
              </a:rPr>
              <a:t>Max := </a:t>
            </a:r>
            <a:r>
              <a:rPr lang="uk-UA" sz="2800" b="1" i="1" kern="0" dirty="0">
                <a:solidFill>
                  <a:schemeClr val="bg1"/>
                </a:solidFill>
              </a:rPr>
              <a:t>Х[1];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2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K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chemeClr val="bg1"/>
                </a:solidFill>
              </a:rPr>
              <a:t> [Xi] &gt; Max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	</a:t>
            </a:r>
            <a:r>
              <a:rPr lang="en-US" sz="2800" b="1" i="1" kern="0" dirty="0">
                <a:solidFill>
                  <a:schemeClr val="bg1"/>
                </a:solidFill>
              </a:rPr>
              <a:t>Max := X[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]; M :=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перестановка </a:t>
            </a:r>
            <a:r>
              <a:rPr lang="en-US" sz="2800" i="1" kern="0" dirty="0">
                <a:solidFill>
                  <a:schemeClr val="bg1"/>
                </a:solidFill>
              </a:rPr>
              <a:t>X[K] </a:t>
            </a:r>
            <a:r>
              <a:rPr lang="uk-UA" sz="2800" i="1" kern="0" dirty="0">
                <a:solidFill>
                  <a:schemeClr val="bg1"/>
                </a:solidFill>
              </a:rPr>
              <a:t>і Х[М1}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С := </a:t>
            </a:r>
            <a:r>
              <a:rPr lang="en-US" sz="2800" b="1" i="1" kern="0" dirty="0">
                <a:solidFill>
                  <a:schemeClr val="bg1"/>
                </a:solidFill>
              </a:rPr>
              <a:t>X[M];     X[M] := X[K];     X[K] := C;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930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обміном</a:t>
            </a:r>
            <a:br>
              <a:rPr lang="uk-UA" dirty="0"/>
            </a:br>
            <a:r>
              <a:rPr lang="uk-UA" dirty="0"/>
              <a:t>(метод бульбашки)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 бульбашки ґрунтується на порівнянні та перестановці сусідніх чисел.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18DD7-2F13-4DCC-B89A-C803CDD3DB07}"/>
              </a:ext>
            </a:extLst>
          </p:cNvPr>
          <p:cNvSpPr txBox="1"/>
          <p:nvPr/>
        </p:nvSpPr>
        <p:spPr>
          <a:xfrm>
            <a:off x="72008" y="222890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сортування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70ED7-6F4C-42AC-8419-807AFE1663FB}"/>
              </a:ext>
            </a:extLst>
          </p:cNvPr>
          <p:cNvSpPr txBox="1"/>
          <p:nvPr/>
        </p:nvSpPr>
        <p:spPr>
          <a:xfrm>
            <a:off x="72008" y="2830156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Послідовно порівнювати пари сусідніх елементів Х[і] і Х[і+1] (</a:t>
            </a:r>
            <a:r>
              <a:rPr lang="en-US" sz="2800" b="1" i="1" kern="0" dirty="0">
                <a:solidFill>
                  <a:schemeClr val="bg1"/>
                </a:solidFill>
              </a:rPr>
              <a:t>i:1..N-1), </a:t>
            </a:r>
            <a:r>
              <a:rPr lang="uk-UA" sz="2800" b="1" i="1" kern="0" dirty="0">
                <a:solidFill>
                  <a:schemeClr val="bg1"/>
                </a:solidFill>
              </a:rPr>
              <a:t>і, якщо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2970A-B19B-4E1E-8835-D2F7252070B7}"/>
              </a:ext>
            </a:extLst>
          </p:cNvPr>
          <p:cNvSpPr txBox="1"/>
          <p:nvPr/>
        </p:nvSpPr>
        <p:spPr>
          <a:xfrm>
            <a:off x="72008" y="3862296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Х[І] &gt; Х[і+1]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3CCBA-451A-4F29-807E-E453DEF7025C}"/>
              </a:ext>
            </a:extLst>
          </p:cNvPr>
          <p:cNvSpPr txBox="1"/>
          <p:nvPr/>
        </p:nvSpPr>
        <p:spPr>
          <a:xfrm>
            <a:off x="72008" y="4709770"/>
            <a:ext cx="1205014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 поміняти їх місцями. Логічній змінній </a:t>
            </a:r>
            <a:r>
              <a:rPr lang="uk-UA" sz="2800" b="1" i="1" kern="0" dirty="0" err="1">
                <a:solidFill>
                  <a:srgbClr val="FFFF00"/>
                </a:solidFill>
              </a:rPr>
              <a:t>Ргар</a:t>
            </a:r>
            <a:r>
              <a:rPr lang="uk-UA" sz="2800" b="1" i="1" kern="0" dirty="0">
                <a:solidFill>
                  <a:schemeClr val="bg1"/>
                </a:solidFill>
              </a:rPr>
              <a:t> надати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У результаті першого перегляду послідовності на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en-US" sz="2800" b="1" i="1" kern="0" dirty="0">
                <a:solidFill>
                  <a:schemeClr val="bg1"/>
                </a:solidFill>
              </a:rPr>
              <a:t>-</a:t>
            </a:r>
            <a:r>
              <a:rPr lang="uk-UA" sz="2800" b="1" i="1" kern="0" dirty="0">
                <a:solidFill>
                  <a:schemeClr val="bg1"/>
                </a:solidFill>
              </a:rPr>
              <a:t>му місці буде найбільший з усіх елементів, тобто він, як бульбашка, «спливе» вгору.</a:t>
            </a:r>
          </a:p>
        </p:txBody>
      </p:sp>
    </p:spTree>
    <p:extLst>
      <p:ext uri="{BB962C8B-B14F-4D97-AF65-F5344CB8AC3E}">
        <p14:creationId xmlns:p14="http://schemas.microsoft.com/office/powerpoint/2010/main" val="9259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обміном</a:t>
            </a:r>
            <a:br>
              <a:rPr lang="uk-UA" dirty="0"/>
            </a:br>
            <a:r>
              <a:rPr lang="uk-UA" dirty="0"/>
              <a:t>(метод бульбашки)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  <a:r>
              <a:rPr lang="ru-RU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 сортування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2D838-4E04-4459-B033-F22C9BADFDBE}"/>
              </a:ext>
            </a:extLst>
          </p:cNvPr>
          <p:cNvSpPr txBox="1"/>
          <p:nvPr/>
        </p:nvSpPr>
        <p:spPr>
          <a:xfrm>
            <a:off x="72009" y="1801824"/>
            <a:ext cx="3034985" cy="48320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Переглянути елементи від 1 до N-2; на (</a:t>
            </a:r>
            <a:r>
              <a:rPr lang="en-US" sz="2800" b="1" i="1" kern="0" dirty="0">
                <a:solidFill>
                  <a:schemeClr val="bg1"/>
                </a:solidFill>
              </a:rPr>
              <a:t>N-1</a:t>
            </a:r>
            <a:r>
              <a:rPr lang="uk-UA" sz="2800" b="1" i="1" kern="0" dirty="0">
                <a:solidFill>
                  <a:schemeClr val="bg1"/>
                </a:solidFill>
              </a:rPr>
              <a:t>)-му місці з'явиться найбільший серед (N-1) перших елементів і </a:t>
            </a:r>
            <a:r>
              <a:rPr lang="uk-UA" sz="2800" b="1" i="1" kern="0" dirty="0" err="1">
                <a:solidFill>
                  <a:schemeClr val="bg1"/>
                </a:solidFill>
              </a:rPr>
              <a:t>т.д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BBE0D03C-F49D-435A-A79A-618EE1766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b="13119"/>
          <a:stretch/>
        </p:blipFill>
        <p:spPr bwMode="auto">
          <a:xfrm>
            <a:off x="3182636" y="1801823"/>
            <a:ext cx="8939515" cy="48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обміном</a:t>
            </a:r>
            <a:br>
              <a:rPr lang="uk-UA" dirty="0"/>
            </a:br>
            <a:r>
              <a:rPr lang="uk-UA" dirty="0"/>
              <a:t>(метод бульбашки)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Ргар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rgbClr val="FFFF00"/>
                </a:solidFill>
              </a:rPr>
              <a:t>Boolean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виконує роль прапорця. Вона отримує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 тому випадку, якщо відбулась хоча б одна перестановка сусідніх елементів. Якщо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Ргар</a:t>
            </a:r>
            <a:r>
              <a:rPr lang="uk-UA" sz="2800" b="1" i="1" kern="0" dirty="0">
                <a:solidFill>
                  <a:schemeClr val="bg1"/>
                </a:solidFill>
              </a:rPr>
              <a:t> не змінилось, це означає, що елементи масиву вже впорядковані і подальший перегляд послідовності значень не потрібний: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1B18B-D84B-4476-BE03-D2A5B767E9B0}"/>
              </a:ext>
            </a:extLst>
          </p:cNvPr>
          <p:cNvSpPr txBox="1"/>
          <p:nvPr/>
        </p:nvSpPr>
        <p:spPr>
          <a:xfrm>
            <a:off x="72008" y="3959628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Repeat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Ргар</a:t>
            </a:r>
            <a:r>
              <a:rPr lang="uk-UA" sz="2800" b="1" i="1" kern="0" dirty="0">
                <a:solidFill>
                  <a:schemeClr val="bg1"/>
                </a:solidFill>
              </a:rPr>
              <a:t> := </a:t>
            </a:r>
            <a:r>
              <a:rPr lang="en-US" sz="2800" b="1" i="1" kern="0" dirty="0">
                <a:solidFill>
                  <a:schemeClr val="bg1"/>
                </a:solidFill>
              </a:rPr>
              <a:t>False;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9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chemeClr val="bg1"/>
                </a:solidFill>
              </a:rPr>
              <a:t> X[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&gt; X[i+1]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</a:t>
            </a:r>
            <a:r>
              <a:rPr lang="uk-UA" sz="2800" b="1" i="1" kern="0" dirty="0">
                <a:solidFill>
                  <a:schemeClr val="bg1"/>
                </a:solidFill>
              </a:rPr>
              <a:t>С := </a:t>
            </a:r>
            <a:r>
              <a:rPr lang="en-US" sz="2800" b="1" i="1" kern="0" dirty="0">
                <a:solidFill>
                  <a:schemeClr val="bg1"/>
                </a:solidFill>
              </a:rPr>
              <a:t>X[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]; X[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X[i+1]; X[i+1] := C;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</a:t>
            </a:r>
            <a:r>
              <a:rPr lang="en-US" sz="2800" b="1" i="1" kern="0" dirty="0" err="1">
                <a:solidFill>
                  <a:schemeClr val="bg1"/>
                </a:solidFill>
              </a:rPr>
              <a:t>Prap</a:t>
            </a:r>
            <a:r>
              <a:rPr lang="en-US" sz="2800" b="1" i="1" kern="0" dirty="0">
                <a:solidFill>
                  <a:schemeClr val="bg1"/>
                </a:solidFill>
              </a:rPr>
              <a:t> := True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Until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Prap</a:t>
            </a:r>
            <a:r>
              <a:rPr lang="en-US" sz="2800" b="1" i="1" kern="0" dirty="0">
                <a:solidFill>
                  <a:schemeClr val="bg1"/>
                </a:solidFill>
              </a:rPr>
              <a:t> = False;</a:t>
            </a:r>
          </a:p>
        </p:txBody>
      </p:sp>
    </p:spTree>
    <p:extLst>
      <p:ext uri="{BB962C8B-B14F-4D97-AF65-F5344CB8AC3E}">
        <p14:creationId xmlns:p14="http://schemas.microsoft.com/office/powerpoint/2010/main" val="1710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16, ст. 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100" dirty="0"/>
              <a:t>Як описати алгоритми знаходження суми чи кількості елементів табличної величини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Засобами мов програмування можна автоматизувати процес знаходження підсумкових даних: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92135E4-7122-4CC0-9E53-DAB133099CBB}"/>
              </a:ext>
            </a:extLst>
          </p:cNvPr>
          <p:cNvSpPr/>
          <p:nvPr/>
        </p:nvSpPr>
        <p:spPr>
          <a:xfrm>
            <a:off x="72008" y="2218431"/>
            <a:ext cx="3973050" cy="1071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Суми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336384E-16DE-4C2D-A878-5DE9241A8488}"/>
              </a:ext>
            </a:extLst>
          </p:cNvPr>
          <p:cNvSpPr/>
          <p:nvPr/>
        </p:nvSpPr>
        <p:spPr>
          <a:xfrm>
            <a:off x="4110553" y="2218431"/>
            <a:ext cx="3973050" cy="1071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Добутку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D92936F-B892-43AA-881F-5F8768F090D1}"/>
              </a:ext>
            </a:extLst>
          </p:cNvPr>
          <p:cNvSpPr/>
          <p:nvPr/>
        </p:nvSpPr>
        <p:spPr>
          <a:xfrm>
            <a:off x="8149101" y="2218431"/>
            <a:ext cx="3973050" cy="1071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Середнього значення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2501E-8EAE-42DC-8C60-5CEA8C0AD5C0}"/>
              </a:ext>
            </a:extLst>
          </p:cNvPr>
          <p:cNvSpPr txBox="1"/>
          <p:nvPr/>
        </p:nvSpPr>
        <p:spPr>
          <a:xfrm>
            <a:off x="72008" y="513334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задачі передбачають, що табличні елементи змінюватись не будуть, а результатом їх виконання буде одне підсумкове значення.</a:t>
            </a:r>
          </a:p>
        </p:txBody>
      </p:sp>
      <p:pic>
        <p:nvPicPr>
          <p:cNvPr id="17" name="Picture 2" descr="accounting, math, mathematics, result, sum, summary, total icon">
            <a:extLst>
              <a:ext uri="{FF2B5EF4-FFF2-40B4-BE49-F238E27FC236}">
                <a16:creationId xmlns:a16="http://schemas.microsoft.com/office/drawing/2014/main" id="{AC626090-6976-4A97-AE0E-D4E43258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77" y="3337903"/>
            <a:ext cx="1734311" cy="17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ding machine, addition, calculation, calculator, finance, maths, multiplication icon">
            <a:extLst>
              <a:ext uri="{FF2B5EF4-FFF2-40B4-BE49-F238E27FC236}">
                <a16:creationId xmlns:a16="http://schemas.microsoft.com/office/drawing/2014/main" id="{0E407E90-3801-4F6F-A591-C2BA8562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62" y="3366649"/>
            <a:ext cx="1690231" cy="16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s icon">
            <a:extLst>
              <a:ext uri="{FF2B5EF4-FFF2-40B4-BE49-F238E27FC236}">
                <a16:creationId xmlns:a16="http://schemas.microsoft.com/office/drawing/2014/main" id="{0AF855D7-3C87-4696-98C6-F1B68703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23" y="2833005"/>
            <a:ext cx="2693205" cy="26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23</a:t>
            </a:r>
            <a:r>
              <a:rPr lang="uk-UA" dirty="0"/>
              <a:t>-1</a:t>
            </a:r>
            <a:r>
              <a:rPr lang="en-US" dirty="0"/>
              <a:t>27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46</a:t>
            </a: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26D5C24C-6829-456D-87B7-9138D300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lgorithm, catalog, map, seo, site icon">
            <a:extLst>
              <a:ext uri="{FF2B5EF4-FFF2-40B4-BE49-F238E27FC236}">
                <a16:creationId xmlns:a16="http://schemas.microsoft.com/office/drawing/2014/main" id="{1667C9EF-A880-42C0-B923-7E1A9CC5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82" y="3622708"/>
            <a:ext cx="2356162" cy="23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100" dirty="0"/>
              <a:t>Як описати алгоритми знаходження суми чи кількості елементів табличної величини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4083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програмах, де передбачені дії з елементами табличної величини, що задовільнять деяким умовам, використовують оператор розгалуження</a:t>
            </a:r>
          </a:p>
        </p:txBody>
      </p:sp>
      <p:pic>
        <p:nvPicPr>
          <p:cNvPr id="2052" name="Picture 4" descr="algorithm, diagram, flow, process icon">
            <a:extLst>
              <a:ext uri="{FF2B5EF4-FFF2-40B4-BE49-F238E27FC236}">
                <a16:creationId xmlns:a16="http://schemas.microsoft.com/office/drawing/2014/main" id="{6A4AE2D2-ADC2-478F-B652-9FB2589B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22" y="1099930"/>
            <a:ext cx="5588269" cy="55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lgorithm, chart, flowchart, graph icon">
            <a:extLst>
              <a:ext uri="{FF2B5EF4-FFF2-40B4-BE49-F238E27FC236}">
                <a16:creationId xmlns:a16="http://schemas.microsoft.com/office/drawing/2014/main" id="{DF2B23D9-ADD2-4E0C-AD0B-EDABCE55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8" y="4049294"/>
            <a:ext cx="2454965" cy="24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5726641-0D1D-48AA-A287-F7276CFEA4E2}"/>
              </a:ext>
            </a:extLst>
          </p:cNvPr>
          <p:cNvSpPr/>
          <p:nvPr/>
        </p:nvSpPr>
        <p:spPr>
          <a:xfrm>
            <a:off x="72008" y="3984115"/>
            <a:ext cx="3535896" cy="24067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600" b="1" i="1" kern="0" dirty="0">
                <a:solidFill>
                  <a:schemeClr val="bg1"/>
                </a:solidFill>
              </a:rPr>
              <a:t>if</a:t>
            </a:r>
            <a:endParaRPr lang="uk-UA" sz="16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100" dirty="0"/>
              <a:t>Як описати алгоритми знаходження суми чи кількості елементів табличної величини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Опис умов здійснюють так само, як і з простими змінними. Для запису простих умов використовують оператори порівняння: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0B33D-71E3-42ED-8165-26B136C24298}"/>
              </a:ext>
            </a:extLst>
          </p:cNvPr>
          <p:cNvSpPr txBox="1"/>
          <p:nvPr/>
        </p:nvSpPr>
        <p:spPr>
          <a:xfrm>
            <a:off x="72008" y="2675880"/>
            <a:ext cx="12050142" cy="110799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i="1" kern="0" dirty="0">
                <a:solidFill>
                  <a:schemeClr val="bg1"/>
                </a:solidFill>
              </a:rPr>
              <a:t>&gt;, &lt;, &lt;=, &gt;=, =,</a:t>
            </a:r>
            <a:r>
              <a:rPr lang="en-US" sz="6600" b="1" i="1" kern="0" dirty="0">
                <a:solidFill>
                  <a:schemeClr val="bg1"/>
                </a:solidFill>
              </a:rPr>
              <a:t> &lt;&gt;</a:t>
            </a:r>
            <a:r>
              <a:rPr lang="uk-UA" sz="6600" b="1" i="1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26FB1-3916-4BDB-B328-15070E41C1B9}"/>
              </a:ext>
            </a:extLst>
          </p:cNvPr>
          <p:cNvSpPr txBox="1"/>
          <p:nvPr/>
        </p:nvSpPr>
        <p:spPr>
          <a:xfrm>
            <a:off x="91842" y="38779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складені умови формують із простих з використанням логічних операторів: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CF53A-11EB-4566-9E19-8776D1B80535}"/>
              </a:ext>
            </a:extLst>
          </p:cNvPr>
          <p:cNvSpPr txBox="1"/>
          <p:nvPr/>
        </p:nvSpPr>
        <p:spPr>
          <a:xfrm>
            <a:off x="91842" y="4926227"/>
            <a:ext cx="12050142" cy="110799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i="1" kern="0" dirty="0" err="1">
                <a:solidFill>
                  <a:schemeClr val="bg1"/>
                </a:solidFill>
              </a:rPr>
              <a:t>and</a:t>
            </a:r>
            <a:r>
              <a:rPr lang="uk-UA" sz="6600" b="1" i="1" kern="0" dirty="0">
                <a:solidFill>
                  <a:schemeClr val="bg1"/>
                </a:solidFill>
              </a:rPr>
              <a:t>, </a:t>
            </a:r>
            <a:r>
              <a:rPr lang="uk-UA" sz="6600" b="1" i="1" kern="0" dirty="0" err="1">
                <a:solidFill>
                  <a:schemeClr val="bg1"/>
                </a:solidFill>
              </a:rPr>
              <a:t>or</a:t>
            </a:r>
            <a:r>
              <a:rPr lang="uk-UA" sz="6600" b="1" i="1" kern="0" dirty="0">
                <a:solidFill>
                  <a:schemeClr val="bg1"/>
                </a:solidFill>
              </a:rPr>
              <a:t>, </a:t>
            </a:r>
            <a:r>
              <a:rPr lang="uk-UA" sz="6600" b="1" i="1" kern="0">
                <a:solidFill>
                  <a:schemeClr val="bg1"/>
                </a:solidFill>
              </a:rPr>
              <a:t>not</a:t>
            </a:r>
            <a:endParaRPr lang="uk-UA" sz="6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794C9-CFF7-4B14-BAE8-13241FFC3CF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Задачі на знаходження суми (добутку) елементів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EE634-EB02-4F52-B6AC-58B252C3258D}"/>
              </a:ext>
            </a:extLst>
          </p:cNvPr>
          <p:cNvSpPr txBox="1"/>
          <p:nvPr/>
        </p:nvSpPr>
        <p:spPr>
          <a:xfrm>
            <a:off x="72008" y="18018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добуток всіх елементів масиву А[1..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].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80A1-FE28-40D7-83DC-DC0F2C5C2878}"/>
              </a:ext>
            </a:extLst>
          </p:cNvPr>
          <p:cNvSpPr txBox="1"/>
          <p:nvPr/>
        </p:nvSpPr>
        <p:spPr>
          <a:xfrm>
            <a:off x="72008" y="2406885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 := 1;</a:t>
            </a:r>
            <a:endParaRPr lang="en-US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  <a:r>
              <a:rPr lang="en-US" sz="3600" b="1" i="1" kern="0" dirty="0">
                <a:solidFill>
                  <a:schemeClr val="bg1"/>
                </a:solidFill>
              </a:rPr>
              <a:t> P := </a:t>
            </a:r>
            <a:r>
              <a:rPr lang="uk-UA" sz="3600" b="1" i="1" kern="0" dirty="0">
                <a:solidFill>
                  <a:schemeClr val="bg1"/>
                </a:solidFill>
              </a:rPr>
              <a:t>Р*А[і];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17D64-A9D4-418C-940E-9F7A096AB4D4}"/>
              </a:ext>
            </a:extLst>
          </p:cNvPr>
          <p:cNvSpPr txBox="1"/>
          <p:nvPr/>
        </p:nvSpPr>
        <p:spPr>
          <a:xfrm>
            <a:off x="72008" y="369734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додатних елементів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A[1..N].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06626-CE6A-4E3E-A726-BD116A0C898F}"/>
              </a:ext>
            </a:extLst>
          </p:cNvPr>
          <p:cNvSpPr txBox="1"/>
          <p:nvPr/>
        </p:nvSpPr>
        <p:spPr>
          <a:xfrm>
            <a:off x="76978" y="4302401"/>
            <a:ext cx="1205014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S:=0;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If</a:t>
            </a:r>
            <a:r>
              <a:rPr lang="en-US" sz="3600" b="1" i="1" kern="0" dirty="0">
                <a:solidFill>
                  <a:schemeClr val="bg1"/>
                </a:solidFill>
              </a:rPr>
              <a:t> A[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] &gt; 0 </a:t>
            </a:r>
            <a:r>
              <a:rPr lang="en-US" sz="3600" b="1" i="1" kern="0" dirty="0">
                <a:solidFill>
                  <a:srgbClr val="FFFF00"/>
                </a:solidFill>
              </a:rPr>
              <a:t>Then</a:t>
            </a:r>
            <a:r>
              <a:rPr lang="en-US" sz="3600" b="1" i="1" kern="0" dirty="0">
                <a:solidFill>
                  <a:schemeClr val="bg1"/>
                </a:solidFill>
              </a:rPr>
              <a:t> S := S+A[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];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4</a:t>
            </a:r>
            <a:r>
              <a:rPr lang="uk-UA" sz="2800" b="1" i="1" kern="0" dirty="0">
                <a:solidFill>
                  <a:srgbClr val="FFFFFF"/>
                </a:solidFill>
              </a:rPr>
              <a:t>. Визначити найбільше значення елементів табличної величини.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EB2D1-FE9A-43A8-B38E-E34EA4B19A22}"/>
              </a:ext>
            </a:extLst>
          </p:cNvPr>
          <p:cNvSpPr txBox="1"/>
          <p:nvPr/>
        </p:nvSpPr>
        <p:spPr>
          <a:xfrm>
            <a:off x="72008" y="224824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вважатимемо, що значення першого елемента табличної величини є найбільшим. </a:t>
            </a:r>
          </a:p>
        </p:txBody>
      </p:sp>
      <p:pic>
        <p:nvPicPr>
          <p:cNvPr id="1026" name="Picture 2" descr="balance scale, justice scale, law, legal, libra icon">
            <a:extLst>
              <a:ext uri="{FF2B5EF4-FFF2-40B4-BE49-F238E27FC236}">
                <a16:creationId xmlns:a16="http://schemas.microsoft.com/office/drawing/2014/main" id="{8F6FD2AB-A525-407A-BA12-B8E13153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07" y="3299730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DB90E2-BBDA-41DF-9BAA-B065D93E0851}"/>
              </a:ext>
            </a:extLst>
          </p:cNvPr>
          <p:cNvSpPr txBox="1"/>
          <p:nvPr/>
        </p:nvSpPr>
        <p:spPr>
          <a:xfrm>
            <a:off x="72008" y="3299731"/>
            <a:ext cx="862473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послідовно переглядатимемо значення всіх інших елементів табличної величини, і якщо трапиться значення, що більше того, яке на даний момент вважаємо найбільшим, то вважатимемо тепер уже це значення найбільшим.</a:t>
            </a:r>
          </a:p>
        </p:txBody>
      </p:sp>
    </p:spTree>
    <p:extLst>
      <p:ext uri="{BB962C8B-B14F-4D97-AF65-F5344CB8AC3E}">
        <p14:creationId xmlns:p14="http://schemas.microsoft.com/office/powerpoint/2010/main" val="35383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FC00F-9077-4DEB-AC52-43660754392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відповідної процедури: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6B5C4-D7A0-4842-AC4B-36CAB023A6B6}"/>
              </a:ext>
            </a:extLst>
          </p:cNvPr>
          <p:cNvSpPr txBox="1"/>
          <p:nvPr/>
        </p:nvSpPr>
        <p:spPr>
          <a:xfrm>
            <a:off x="72008" y="1790930"/>
            <a:ext cx="12050142" cy="44935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procedure TForm1.Button1Click(Sender: </a:t>
            </a:r>
            <a:r>
              <a:rPr lang="en-US" sz="2600" b="1" i="1" kern="0" dirty="0" err="1">
                <a:solidFill>
                  <a:srgbClr val="FFFFFF"/>
                </a:solidFill>
              </a:rPr>
              <a:t>TObject</a:t>
            </a:r>
            <a:r>
              <a:rPr lang="en-US" sz="2600" b="1" i="1" kern="0" dirty="0">
                <a:solidFill>
                  <a:srgbClr val="FFFFFF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FF"/>
                </a:solidFill>
              </a:rPr>
              <a:t>var</a:t>
            </a:r>
            <a:r>
              <a:rPr lang="en-US" sz="2600" b="1" i="1" kern="0" dirty="0">
                <a:solidFill>
                  <a:srgbClr val="FFFFFF"/>
                </a:solidFill>
              </a:rPr>
              <a:t> a: array [1..10] of real; i: integer; max: real;</a:t>
            </a:r>
            <a:endParaRPr lang="uk-UA" sz="26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 for </a:t>
            </a:r>
            <a:r>
              <a:rPr lang="en-US" sz="2600" b="1" i="1" kern="0" dirty="0" err="1">
                <a:solidFill>
                  <a:srgbClr val="FFFFFF"/>
                </a:solidFill>
              </a:rPr>
              <a:t>i</a:t>
            </a:r>
            <a:r>
              <a:rPr lang="en-US" sz="2600" b="1" i="1" kern="0" dirty="0">
                <a:solidFill>
                  <a:srgbClr val="FFFFFF"/>
                </a:solidFill>
              </a:rPr>
              <a:t> := 1 to 10 do a[</a:t>
            </a:r>
            <a:r>
              <a:rPr lang="en-US" sz="2600" b="1" i="1" kern="0" dirty="0" err="1">
                <a:solidFill>
                  <a:srgbClr val="FFFFFF"/>
                </a:solidFill>
              </a:rPr>
              <a:t>i</a:t>
            </a:r>
            <a:r>
              <a:rPr lang="en-US" sz="2600" b="1" i="1" kern="0" dirty="0">
                <a:solidFill>
                  <a:srgbClr val="FFFFFF"/>
                </a:solidFill>
              </a:rPr>
              <a:t>] := </a:t>
            </a:r>
            <a:r>
              <a:rPr lang="en-US" sz="2600" b="1" i="1" kern="0" dirty="0" err="1">
                <a:solidFill>
                  <a:srgbClr val="FFFFFF"/>
                </a:solidFill>
              </a:rPr>
              <a:t>StrToFloat</a:t>
            </a:r>
            <a:r>
              <a:rPr lang="en-US" sz="2600" b="1" i="1" kern="0" dirty="0">
                <a:solidFill>
                  <a:srgbClr val="FFFFFF"/>
                </a:solidFill>
              </a:rPr>
              <a:t>(Memo1.Lines[i-1]);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   max := a[1]; </a:t>
            </a:r>
            <a:r>
              <a:rPr lang="en-US" sz="2600" i="1" kern="0" dirty="0">
                <a:solidFill>
                  <a:srgbClr val="FFFFFF"/>
                </a:solidFill>
              </a:rPr>
              <a:t>{</a:t>
            </a:r>
            <a:r>
              <a:rPr lang="uk-UA" sz="2600" i="1" kern="0" dirty="0">
                <a:solidFill>
                  <a:srgbClr val="FFFFFF"/>
                </a:solidFill>
              </a:rPr>
              <a:t>вважаємо, що найбільше значення — значення першого елемента}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</a:t>
            </a:r>
            <a:r>
              <a:rPr lang="en-US" sz="2600" b="1" i="1" kern="0" dirty="0">
                <a:solidFill>
                  <a:srgbClr val="FFFFFF"/>
                </a:solidFill>
              </a:rPr>
              <a:t>for </a:t>
            </a:r>
            <a:r>
              <a:rPr lang="en-US" sz="2600" b="1" i="1" kern="0" dirty="0" err="1">
                <a:solidFill>
                  <a:srgbClr val="FFFFFF"/>
                </a:solidFill>
              </a:rPr>
              <a:t>i</a:t>
            </a:r>
            <a:r>
              <a:rPr lang="en-US" sz="2600" b="1" i="1" kern="0" dirty="0">
                <a:solidFill>
                  <a:srgbClr val="FFFFFF"/>
                </a:solidFill>
              </a:rPr>
              <a:t> := 2 to 10 do If a[</a:t>
            </a:r>
            <a:r>
              <a:rPr lang="en-US" sz="2600" b="1" i="1" kern="0" dirty="0" err="1">
                <a:solidFill>
                  <a:srgbClr val="FFFFFF"/>
                </a:solidFill>
              </a:rPr>
              <a:t>i</a:t>
            </a:r>
            <a:r>
              <a:rPr lang="en-US" sz="2600" b="1" i="1" kern="0" dirty="0">
                <a:solidFill>
                  <a:srgbClr val="FFFFFF"/>
                </a:solidFill>
              </a:rPr>
              <a:t>] &gt; max Then max := a[</a:t>
            </a:r>
            <a:r>
              <a:rPr lang="en-US" sz="2600" b="1" i="1" kern="0" dirty="0" err="1">
                <a:solidFill>
                  <a:srgbClr val="FFFFFF"/>
                </a:solidFill>
              </a:rPr>
              <a:t>i</a:t>
            </a:r>
            <a:r>
              <a:rPr lang="en-US" sz="2600" b="1" i="1" kern="0" dirty="0">
                <a:solidFill>
                  <a:srgbClr val="FFFFFF"/>
                </a:solidFill>
              </a:rPr>
              <a:t>]; </a:t>
            </a:r>
            <a:r>
              <a:rPr lang="en-US" sz="2600" i="1" kern="0" dirty="0">
                <a:solidFill>
                  <a:srgbClr val="FFFFFF"/>
                </a:solidFill>
              </a:rPr>
              <a:t>{</a:t>
            </a:r>
            <a:r>
              <a:rPr lang="uk-UA" sz="2600" i="1" kern="0" dirty="0">
                <a:solidFill>
                  <a:srgbClr val="FFFFFF"/>
                </a:solidFill>
              </a:rPr>
              <a:t>замінюємо найбільше значення}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</a:t>
            </a:r>
            <a:r>
              <a:rPr lang="en-US" sz="2600" b="1" i="1" kern="0" dirty="0">
                <a:solidFill>
                  <a:srgbClr val="FFFFFF"/>
                </a:solidFill>
              </a:rPr>
              <a:t>Label1.Caption := </a:t>
            </a:r>
            <a:r>
              <a:rPr lang="en-US" sz="2600" b="1" i="1" kern="0" dirty="0" err="1">
                <a:solidFill>
                  <a:srgbClr val="FFFFFF"/>
                </a:solidFill>
              </a:rPr>
              <a:t>FloatToStr</a:t>
            </a:r>
            <a:r>
              <a:rPr lang="en-US" sz="2600" b="1" i="1" kern="0" dirty="0">
                <a:solidFill>
                  <a:srgbClr val="FFFFFF"/>
                </a:solidFill>
              </a:rPr>
              <a:t> (max) + ' — </a:t>
            </a:r>
            <a:r>
              <a:rPr lang="uk-UA" sz="2600" b="1" i="1" kern="0" dirty="0">
                <a:solidFill>
                  <a:srgbClr val="FFFFFF"/>
                </a:solidFill>
              </a:rPr>
              <a:t>найбільше значення’;</a:t>
            </a:r>
            <a:endParaRPr lang="en-US" sz="26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18146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FC00F-9077-4DEB-AC52-436607543926}"/>
              </a:ext>
            </a:extLst>
          </p:cNvPr>
          <p:cNvSpPr txBox="1"/>
          <p:nvPr/>
        </p:nvSpPr>
        <p:spPr>
          <a:xfrm>
            <a:off x="72008" y="1196763"/>
            <a:ext cx="615982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Можливий варіант розміщення об’єктів на електронній формі.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4E848-2E8B-45E3-87ED-D92AC353E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9" y="1196763"/>
            <a:ext cx="5711411" cy="5344971"/>
          </a:xfrm>
          <a:prstGeom prst="rect">
            <a:avLst/>
          </a:prstGeom>
        </p:spPr>
      </p:pic>
      <p:pic>
        <p:nvPicPr>
          <p:cNvPr id="2050" name="Picture 2" descr="layout, template, web layout, web page, web template icon">
            <a:extLst>
              <a:ext uri="{FF2B5EF4-FFF2-40B4-BE49-F238E27FC236}">
                <a16:creationId xmlns:a16="http://schemas.microsoft.com/office/drawing/2014/main" id="{6457ABFD-2C06-4D2D-8876-872922C9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2696507"/>
            <a:ext cx="3734110" cy="37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Найбільший і найменший елементи табличної величини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5</a:t>
            </a:r>
            <a:r>
              <a:rPr lang="uk-UA" sz="2800" b="1" i="1" kern="0" dirty="0">
                <a:solidFill>
                  <a:srgbClr val="FFFFFF"/>
                </a:solidFill>
              </a:rPr>
              <a:t>. Дано табличну величину, значення всіх елементів якої різні. Визначити найбільше та найменше значення серед елементів цієї табличної величини та поміняти їх місцями.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999ED-2109-4BEE-9EC2-212928E7358C}"/>
              </a:ext>
            </a:extLst>
          </p:cNvPr>
          <p:cNvSpPr txBox="1"/>
          <p:nvPr/>
        </p:nvSpPr>
        <p:spPr>
          <a:xfrm>
            <a:off x="72008" y="3085198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треба поміняти місцями найбільше та найменше значення серед значень елементів табличної величини, то потрібно визначити не тільки самі ці значення, а ще й номер елемента, значення якого найбільше, та номер елемента, значення якого найменше.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BDAC-EFB8-480C-B916-01F63F4255F3}"/>
              </a:ext>
            </a:extLst>
          </p:cNvPr>
          <p:cNvSpPr txBox="1"/>
          <p:nvPr/>
        </p:nvSpPr>
        <p:spPr>
          <a:xfrm>
            <a:off x="72008" y="5835407"/>
            <a:ext cx="1100018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Визначимо все це, переглядаючи значення елементів табличної величини лише один раз.</a:t>
            </a:r>
          </a:p>
        </p:txBody>
      </p:sp>
      <p:pic>
        <p:nvPicPr>
          <p:cNvPr id="4098" name="Picture 2" descr="article, magnifying, search article, tab, web icon">
            <a:extLst>
              <a:ext uri="{FF2B5EF4-FFF2-40B4-BE49-F238E27FC236}">
                <a16:creationId xmlns:a16="http://schemas.microsoft.com/office/drawing/2014/main" id="{69A2B6FE-3875-4023-9AA0-8A789C96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42" y="5835407"/>
            <a:ext cx="954107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68801</TotalTime>
  <Words>1007</Words>
  <Application>Microsoft Office PowerPoint</Application>
  <PresentationFormat>Широкоэкранный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Алгоритми опрацювання табличних величин</vt:lpstr>
      <vt:lpstr>Як описати алгоритми знаходження суми чи кількості елементів табличної величини мовами програмування?</vt:lpstr>
      <vt:lpstr>Як описати алгоритми знаходження суми чи кількості елементів табличної величини мовами програмування?</vt:lpstr>
      <vt:lpstr>Як описати алгоритми знаходження суми чи кількості елементів табличної величини мовами програмування?</vt:lpstr>
      <vt:lpstr>Задачі на пошук у масиві елемента із заданою властивістю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Найбільший і найменший елементи табличної величини</vt:lpstr>
      <vt:lpstr>Сортування вибором максимального елемента</vt:lpstr>
      <vt:lpstr>Сортування обміном (метод бульбашки)</vt:lpstr>
      <vt:lpstr>Сортування обміном (метод бульбашки)</vt:lpstr>
      <vt:lpstr>Сортування обміном (метод бульбашки)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514</cp:revision>
  <dcterms:created xsi:type="dcterms:W3CDTF">2016-06-06T19:48:43Z</dcterms:created>
  <dcterms:modified xsi:type="dcterms:W3CDTF">2022-03-24T12:58:18Z</dcterms:modified>
</cp:coreProperties>
</file>