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61" d="100"/>
          <a:sy n="61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852936"/>
            <a:ext cx="7056784" cy="1412776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640871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640871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1135" y="3068960"/>
            <a:ext cx="6804248" cy="1412776"/>
          </a:xfrm>
        </p:spPr>
        <p:txBody>
          <a:bodyPr>
            <a:noAutofit/>
          </a:bodyPr>
          <a:lstStyle/>
          <a:p>
            <a:r>
              <a:rPr lang="uk-UA" sz="6600" b="1" dirty="0"/>
              <a:t>Квадратний тричлен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EF6C21B9-76C4-4268-9552-B543A51351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uk-UA" dirty="0"/>
                  <a:t>Приклад: Розкладіть на множники квадратний тричлен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−32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EF6C21B9-76C4-4268-9552-B543A5135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2935" b="-288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F0CDB4F-8BE2-4AEC-A1BC-AB3634E674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56792"/>
                <a:ext cx="7776864" cy="46805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dirty="0"/>
                  <a:t>Розв’язання: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−32</m:t>
                    </m:r>
                  </m:oMath>
                </a14:m>
                <a:r>
                  <a:rPr lang="ru-RU" dirty="0"/>
                  <a:t>=0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=-2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=16.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uk-UA" dirty="0"/>
                  <a:t>Отже,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ru-RU" b="1" dirty="0">
                    <a:solidFill>
                      <a:schemeClr val="accent6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−32=(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−16)</m:t>
                    </m:r>
                  </m:oMath>
                </a14:m>
                <a:r>
                  <a:rPr lang="ru-RU" dirty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0F0CDB4F-8BE2-4AEC-A1BC-AB3634E67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56792"/>
                <a:ext cx="7776864" cy="4680520"/>
              </a:xfrm>
              <a:blipFill>
                <a:blip r:embed="rId3"/>
                <a:stretch>
                  <a:fillRect l="-1959" t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2337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CA72EB-6967-47CF-861E-DF505A53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Розкладіть на множники квадратний тричлен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42843FC-41CF-4197-9DEB-957FC53CBB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772816"/>
                <a:ext cx="6408712" cy="4680520"/>
              </a:xfrm>
            </p:spPr>
            <p:txBody>
              <a:bodyPr/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−30;</m:t>
                    </m:r>
                  </m:oMath>
                </a14:m>
                <a:endParaRPr lang="en-US" b="0" dirty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142843FC-41CF-4197-9DEB-957FC53CBB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72816"/>
                <a:ext cx="6408712" cy="46805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A3B058-613A-49F2-BE84-599EACD7A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398" t="21837" r="-16444" b="-1571"/>
          <a:stretch/>
        </p:blipFill>
        <p:spPr>
          <a:xfrm>
            <a:off x="-252536" y="2996951"/>
            <a:ext cx="6624736" cy="38884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64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A34E631-FC2C-4D1C-84DF-766624A58A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uk-UA" dirty="0"/>
                  <a:t>Приклад: Скоротіть дріб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uk-U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CA34E631-FC2C-4D1C-84DF-766624A58A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3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92D36E-0FFC-4F39-B4FF-A6B70A45FC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8"/>
                <a:ext cx="8208912" cy="551723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=0</a:t>
                </a:r>
              </a:p>
              <a:p>
                <a:pPr marL="0" indent="0">
                  <a:buNone/>
                </a:pPr>
                <a:r>
                  <a:rPr lang="uk-UA" dirty="0"/>
                  <a:t>Отримуємо: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∙2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uk-UA" dirty="0"/>
                  <a:t>Тоді отримуємо: 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ru-RU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dirty="0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+1)(2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+1)(3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uk-UA" dirty="0"/>
                  <a:t>Відповідь: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7E92D36E-0FFC-4F39-B4FF-A6B70A45F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8"/>
                <a:ext cx="8208912" cy="5517232"/>
              </a:xfrm>
              <a:blipFill>
                <a:blip r:embed="rId3"/>
                <a:stretch>
                  <a:fillRect l="-1856" t="-22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4025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7271DD6-F621-4F76-8F6A-991911DEC3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3508" y="332656"/>
                <a:ext cx="8856984" cy="1224136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dirty="0"/>
                  <a:t>При якому значенні </a:t>
                </a:r>
                <a:r>
                  <a:rPr lang="en-US" dirty="0"/>
                  <a:t>m </a:t>
                </a:r>
                <a:r>
                  <a:rPr lang="uk-UA" dirty="0"/>
                  <a:t>розклад на множники тричлена </a:t>
                </a:r>
                <a14:m>
                  <m:oMath xmlns:m="http://schemas.openxmlformats.org/officeDocument/2006/math">
                    <m:r>
                      <a:rPr lang="uk-UA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uk-U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b="0" i="1" smtClean="0">
                        <a:latin typeface="Cambria Math" panose="02040503050406030204" pitchFamily="18" charset="0"/>
                      </a:rPr>
                      <m:t>+9х+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/>
                </a:r>
                <a:r>
                  <a:rPr lang="uk-UA" dirty="0"/>
                  <a:t>містить множник (х+5)?</a:t>
                </a:r>
                <a:endParaRPr lang="ru-RU" dirty="0"/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07271DD6-F621-4F76-8F6A-991911DEC3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508" y="332656"/>
                <a:ext cx="8856984" cy="1224136"/>
              </a:xfrm>
              <a:blipFill>
                <a:blip r:embed="rId2"/>
                <a:stretch>
                  <a:fillRect t="-38500" b="-53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90E8C3C-E84B-4CE0-8680-E6F5A7C7E9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7544" y="2177480"/>
                <a:ext cx="6408712" cy="46805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dirty="0"/>
                  <a:t>(х+5), тоді  х=-5</a:t>
                </a:r>
              </a:p>
              <a:p>
                <a:pPr marL="0" indent="0">
                  <a:buNone/>
                </a:pPr>
                <a:r>
                  <a:rPr lang="uk-UA" dirty="0"/>
                  <a:t>Тоді маємо: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uk-U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(−5)</m:t>
                          </m:r>
                        </m:e>
                        <m:sup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b="0" i="1" smtClean="0">
                          <a:latin typeface="Cambria Math" panose="02040503050406030204" pitchFamily="18" charset="0"/>
                        </a:rPr>
                        <m:t>+9</m:t>
                      </m:r>
                      <m:d>
                        <m:dPr>
                          <m:ctrlPr>
                            <a:rPr lang="uk-U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uk-U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50−45+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uk-UA" dirty="0"/>
                  <a:t>Відповідь: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490E8C3C-E84B-4CE0-8680-E6F5A7C7E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177480"/>
                <a:ext cx="6408712" cy="4680520"/>
              </a:xfrm>
              <a:blipFill>
                <a:blip r:embed="rId3"/>
                <a:stretch>
                  <a:fillRect l="-2474" t="-1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179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4E2578-9F4F-40F8-8A7B-7486FFF566D6}"/>
                  </a:ext>
                </a:extLst>
              </p:cNvPr>
              <p:cNvSpPr txBox="1"/>
              <p:nvPr/>
            </p:nvSpPr>
            <p:spPr>
              <a:xfrm>
                <a:off x="251520" y="1700808"/>
                <a:ext cx="864096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Означення: </a:t>
                </a:r>
                <a:r>
                  <a:rPr lang="uk-UA" sz="3600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Квадратним тричленом 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називають многочлен виду</a:t>
                </a:r>
              </a:p>
              <a:p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де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 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змінна,  </a:t>
                </a:r>
              </a:p>
              <a:p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а, в і с – деякі числа, </a:t>
                </a:r>
              </a:p>
              <a:p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причому а≠0. 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114E2578-9F4F-40F8-8A7B-7486FFF56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0808"/>
                <a:ext cx="8640960" cy="2862322"/>
              </a:xfrm>
              <a:prstGeom prst="rect">
                <a:avLst/>
              </a:prstGeom>
              <a:blipFill>
                <a:blip r:embed="rId2"/>
                <a:stretch>
                  <a:fillRect l="-2116" t="-3404" b="-6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2987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D95D42-8D9D-45C3-B954-3D1AF627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260648"/>
            <a:ext cx="8856984" cy="1224136"/>
          </a:xfrm>
        </p:spPr>
        <p:txBody>
          <a:bodyPr/>
          <a:lstStyle/>
          <a:p>
            <a:r>
              <a:rPr lang="uk-UA" b="1" dirty="0"/>
              <a:t>Приклади 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0D6297D-864D-4C77-B361-C08329C83C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592" y="2132856"/>
                <a:ext cx="6408712" cy="259228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uk-UA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/>
                  <a:t>;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4400" dirty="0"/>
                  <a:t>;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C0D6297D-864D-4C77-B361-C08329C83C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2132856"/>
                <a:ext cx="6408712" cy="25922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0021E6-D018-4C6D-B452-CD34BA41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460515"/>
            <a:ext cx="2193910" cy="18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213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855A79-BA4A-45EC-821B-9ED359660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7056784" cy="2088232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Означення: </a:t>
            </a:r>
            <a:r>
              <a:rPr lang="uk-UA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 квадратного тричлена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значення змінної, при якому значення квадратного тричлена дорівнює нулю.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9B49CB-A4C2-4387-8CF8-FE01667D6CE2}"/>
                  </a:ext>
                </a:extLst>
              </p:cNvPr>
              <p:cNvSpPr txBox="1"/>
              <p:nvPr/>
            </p:nvSpPr>
            <p:spPr>
              <a:xfrm>
                <a:off x="395536" y="2636912"/>
                <a:ext cx="70567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Приклад: </a:t>
                </a:r>
              </a:p>
              <a:p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2 є коренем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0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uk-UA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4000" b="0" i="1" smtClean="0">
                        <a:latin typeface="Cambria Math" panose="02040503050406030204" pitchFamily="18" charset="0"/>
                      </a:rPr>
                      <m:t>−6х+8</m:t>
                    </m:r>
                  </m:oMath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199B49CB-A4C2-4387-8CF8-FE01667D6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36912"/>
                <a:ext cx="7056784" cy="1323439"/>
              </a:xfrm>
              <a:prstGeom prst="rect">
                <a:avLst/>
              </a:prstGeom>
              <a:blipFill>
                <a:blip r:embed="rId2"/>
                <a:stretch>
                  <a:fillRect l="-3111" t="-8295" b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FE78A6-C0D8-4584-AB5F-1EB28A99B7DA}"/>
                  </a:ext>
                </a:extLst>
              </p:cNvPr>
              <p:cNvSpPr txBox="1"/>
              <p:nvPr/>
            </p:nvSpPr>
            <p:spPr>
              <a:xfrm>
                <a:off x="-15556" y="3930593"/>
                <a:ext cx="388843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4000" dirty="0"/>
              </a:p>
              <a:p>
                <a:r>
                  <a:rPr lang="en-US" sz="4000" dirty="0"/>
                  <a:t>     D=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ru-RU" sz="4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9FE78A6-C0D8-4584-AB5F-1EB28A99B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56" y="3930593"/>
                <a:ext cx="3888432" cy="1323439"/>
              </a:xfrm>
              <a:prstGeom prst="rect">
                <a:avLst/>
              </a:prstGeom>
              <a:blipFill>
                <a:blip r:embed="rId3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4B2EDA-3809-492A-8C6E-FE5F42891338}"/>
              </a:ext>
            </a:extLst>
          </p:cNvPr>
          <p:cNvSpPr txBox="1"/>
          <p:nvPr/>
        </p:nvSpPr>
        <p:spPr>
          <a:xfrm>
            <a:off x="2776237" y="5162718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D&lt;0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коренів не має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D=0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один корінь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D&gt;0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два корені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83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1D8FC27F-8A5A-414E-AEDD-547827B844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uk-UA" b="1" dirty="0"/>
                  <a:t>Приклад: </a:t>
                </a:r>
                <a:r>
                  <a:rPr lang="uk-UA" sz="3600" dirty="0"/>
                  <a:t>розкласти на множники многочлен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1D8FC27F-8A5A-414E-AEDD-547827B844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551" t="-7960" r="-1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45F0A90-BFB2-4BC2-BCD9-F683FE79DF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880828"/>
                <a:ext cx="7776864" cy="23402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uk-UA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uk-UA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+2=</m:t>
                      </m:r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045F0A90-BFB2-4BC2-BCD9-F683FE79DF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80828"/>
                <a:ext cx="7776864" cy="234026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BE4910-6A64-4774-87BD-D5BFB959CD79}"/>
                  </a:ext>
                </a:extLst>
              </p:cNvPr>
              <p:cNvSpPr txBox="1"/>
              <p:nvPr/>
            </p:nvSpPr>
            <p:spPr>
              <a:xfrm>
                <a:off x="251520" y="5013176"/>
                <a:ext cx="65527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розклали на лінійні 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множники:   х-1   і х-2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14BE4910-6A64-4774-87BD-D5BFB959C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13176"/>
                <a:ext cx="6552728" cy="1200329"/>
              </a:xfrm>
              <a:prstGeom prst="rect">
                <a:avLst/>
              </a:prstGeom>
              <a:blipFill>
                <a:blip r:embed="rId4"/>
                <a:stretch>
                  <a:fillRect l="-2791" t="-7614" r="-4279" b="-17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4848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15FCF6-7EE2-4A18-AF01-62C8CDEC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Теорема (про розкладання квадратного тричлена на лінійні множники)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202F0A-C3A8-437D-9214-1E6A2052E8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772816"/>
                <a:ext cx="7056784" cy="46805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dirty="0"/>
                  <a:t>Якщо дискримінант квадратного тричлена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err="1"/>
                  <a:t>додатний</a:t>
                </a:r>
                <a:r>
                  <a:rPr lang="ru-RU" dirty="0"/>
                  <a:t>, то </a:t>
                </a:r>
                <a:r>
                  <a:rPr lang="ru-RU" dirty="0" err="1"/>
                  <a:t>даний</a:t>
                </a:r>
                <a:r>
                  <a:rPr lang="ru-RU" dirty="0"/>
                  <a:t/>
                </a:r>
                <a:r>
                  <a:rPr lang="ru-RU" dirty="0" err="1"/>
                  <a:t>тричлен</a:t>
                </a:r>
                <a:r>
                  <a:rPr lang="ru-RU" dirty="0"/>
                  <a:t/>
                </a:r>
                <a:r>
                  <a:rPr lang="ru-RU" dirty="0" err="1"/>
                  <a:t>можна</a:t>
                </a:r>
                <a:r>
                  <a:rPr lang="ru-RU" dirty="0"/>
                  <a:t/>
                </a:r>
                <a:r>
                  <a:rPr lang="ru-RU" dirty="0" err="1"/>
                  <a:t>розкласти</a:t>
                </a:r>
                <a:r>
                  <a:rPr lang="ru-RU" dirty="0"/>
                  <a:t> на </a:t>
                </a:r>
                <a:r>
                  <a:rPr lang="ru-RU" dirty="0" err="1"/>
                  <a:t>лінійні</a:t>
                </a:r>
                <a:r>
                  <a:rPr lang="ru-RU" dirty="0"/>
                  <a:t/>
                </a:r>
                <a:r>
                  <a:rPr lang="ru-RU" dirty="0" err="1"/>
                  <a:t>множники</a:t>
                </a:r>
                <a:r>
                  <a:rPr lang="ru-RU" dirty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ru-RU" b="1" dirty="0">
                    <a:solidFill>
                      <a:schemeClr val="accent6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dirty="0"/>
                  <a:t>, </a:t>
                </a:r>
              </a:p>
              <a:p>
                <a:pPr marL="0" indent="0">
                  <a:buNone/>
                </a:pPr>
                <a:r>
                  <a:rPr lang="uk-UA" dirty="0"/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- </a:t>
                </a:r>
                <a:r>
                  <a:rPr lang="ru-RU" dirty="0" err="1"/>
                  <a:t>корені</a:t>
                </a:r>
                <a:r>
                  <a:rPr lang="ru-RU" dirty="0"/>
                  <a:t> квадратного </a:t>
                </a:r>
                <a:r>
                  <a:rPr lang="ru-RU" dirty="0" err="1"/>
                  <a:t>тричлена</a:t>
                </a:r>
                <a:r>
                  <a:rPr lang="ru-RU" dirty="0"/>
                  <a:t/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B0202F0A-C3A8-437D-9214-1E6A2052E8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72816"/>
                <a:ext cx="7056784" cy="4680520"/>
              </a:xfrm>
              <a:blipFill>
                <a:blip r:embed="rId2"/>
                <a:stretch>
                  <a:fillRect l="-2159" t="-1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2502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B038F6-7681-4029-AD65-93788389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Доведення теореми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E2A341D-7001-4AA8-B69E-76E4E19C1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56792"/>
                <a:ext cx="7632848" cy="46805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dirty="0"/>
                  <a:t>Оскільки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dirty="0"/>
                  <a:t> є коренями квадратного рівняння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uk-UA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, то за теоремою </a:t>
                </a:r>
                <a:r>
                  <a:rPr lang="ru-RU" dirty="0" err="1"/>
                  <a:t>Вієта</a:t>
                </a:r>
                <a:r>
                  <a:rPr lang="ru-RU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0E2A341D-7001-4AA8-B69E-76E4E19C1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56792"/>
                <a:ext cx="7632848" cy="4680520"/>
              </a:xfrm>
              <a:blipFill>
                <a:blip r:embed="rId2"/>
                <a:stretch>
                  <a:fillRect l="-1997" t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F30843-F4B4-4A9C-A4A4-A142C018938C}"/>
                  </a:ext>
                </a:extLst>
              </p:cNvPr>
              <p:cNvSpPr txBox="1"/>
              <p:nvPr/>
            </p:nvSpPr>
            <p:spPr>
              <a:xfrm>
                <a:off x="720080" y="4269597"/>
                <a:ext cx="8172400" cy="218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3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3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32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endParaRPr lang="en-US" sz="3200" b="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0F30843-F4B4-4A9C-A4A4-A142C0189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0" y="4269597"/>
                <a:ext cx="8172400" cy="2183739"/>
              </a:xfrm>
              <a:prstGeom prst="rect">
                <a:avLst/>
              </a:prstGeom>
              <a:blipFill>
                <a:blip r:embed="rId3"/>
                <a:stretch>
                  <a:fillRect t="-39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0784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E75729F-7FFD-44C8-A191-D9D297A1D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552" y="1548412"/>
                <a:ext cx="7452320" cy="37611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uk-UA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D=0</a:t>
                </a:r>
                <a:endPara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uk-UA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4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sz="4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0E75729F-7FFD-44C8-A191-D9D297A1D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548412"/>
                <a:ext cx="7452320" cy="3761175"/>
              </a:xfrm>
              <a:blipFill>
                <a:blip r:embed="rId2"/>
                <a:stretch>
                  <a:fillRect l="-3355" t="-3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15095A-02B5-4B94-B41E-EED64DE1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7464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6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F8C964-C0C5-4668-BBF9-176FB034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59ED23-2575-49D2-B2F9-CD861B0E1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158417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тричлена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від’ємний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тричлен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45559C-2D0A-414C-B54C-1BECB6B61D4A}"/>
                  </a:ext>
                </a:extLst>
              </p:cNvPr>
              <p:cNvSpPr txBox="1"/>
              <p:nvPr/>
            </p:nvSpPr>
            <p:spPr>
              <a:xfrm>
                <a:off x="138002" y="3427329"/>
                <a:ext cx="7272808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uk-UA" sz="3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снують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такі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числа: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k, m </a:t>
                </a:r>
                <a:r>
                  <a:rPr lang="uk-UA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d>
                      <m:d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корені даного квадратного тричлена.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i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4D45559C-2D0A-414C-B54C-1BECB6B61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02" y="3427329"/>
                <a:ext cx="7272808" cy="3139321"/>
              </a:xfrm>
              <a:prstGeom prst="rect">
                <a:avLst/>
              </a:prstGeom>
              <a:blipFill>
                <a:blip r:embed="rId2"/>
                <a:stretch>
                  <a:fillRect r="-2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630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515825b7a4b7ff8e1a522c8545534f45c197b"/>
</p:tagLst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81</Words>
  <Application>Microsoft Office PowerPoint</Application>
  <PresentationFormat>Экран (4:3)</PresentationFormat>
  <Paragraphs>33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Квадратний тричлен</vt:lpstr>
      <vt:lpstr>Слайд 2</vt:lpstr>
      <vt:lpstr>Приклади </vt:lpstr>
      <vt:lpstr>Слайд 4</vt:lpstr>
      <vt:lpstr> </vt:lpstr>
      <vt:lpstr>Теорема (про розкладання квадратного тричлена на лінійні множники)</vt:lpstr>
      <vt:lpstr>Доведення теореми</vt:lpstr>
      <vt:lpstr>Слайд 8</vt:lpstr>
      <vt:lpstr>Теорема</vt:lpstr>
      <vt:lpstr> </vt:lpstr>
      <vt:lpstr>Розкладіть на множники квадратний тричлен</vt:lpstr>
      <vt:lpstr> </vt:lpstr>
      <vt:lpstr> 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стиле Мемфис</dc:title>
  <dc:creator>obstinate</dc:creator>
  <dc:description>Шаблон презентации с сайта https://presentation-creation.ru/</dc:description>
  <cp:lastModifiedBy>123</cp:lastModifiedBy>
  <cp:revision>1124</cp:revision>
  <dcterms:created xsi:type="dcterms:W3CDTF">2018-02-25T09:09:03Z</dcterms:created>
  <dcterms:modified xsi:type="dcterms:W3CDTF">2021-03-28T17:57:33Z</dcterms:modified>
</cp:coreProperties>
</file>