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3" r:id="rId3"/>
    <p:sldId id="272" r:id="rId4"/>
    <p:sldId id="256" r:id="rId5"/>
    <p:sldId id="257" r:id="rId6"/>
    <p:sldId id="274" r:id="rId7"/>
    <p:sldId id="275" r:id="rId8"/>
    <p:sldId id="285" r:id="rId9"/>
    <p:sldId id="258" r:id="rId10"/>
    <p:sldId id="276" r:id="rId11"/>
    <p:sldId id="277" r:id="rId12"/>
    <p:sldId id="278" r:id="rId13"/>
    <p:sldId id="279" r:id="rId14"/>
    <p:sldId id="280" r:id="rId15"/>
    <p:sldId id="282" r:id="rId16"/>
    <p:sldId id="283" r:id="rId17"/>
    <p:sldId id="281" r:id="rId18"/>
    <p:sldId id="28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428596" y="1676400"/>
            <a:ext cx="8715404" cy="24669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600" dirty="0" smtClean="0">
                <a:solidFill>
                  <a:srgbClr val="7030A0"/>
                </a:solidFill>
              </a:rPr>
              <a:t>КОМБІНАЦІЇ ГЕОМЕТРИЧНИХ ТІЛ.</a:t>
            </a:r>
            <a:endParaRPr lang="en-US" sz="36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600" dirty="0">
              <a:solidFill>
                <a:srgbClr val="7030A0"/>
              </a:solidFill>
            </a:endParaRPr>
          </a:p>
          <a:p>
            <a:pPr>
              <a:buNone/>
            </a:pPr>
            <a:endParaRPr lang="en-US" sz="3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https://www.youtube.com/watch?v=NgWpPTy2FbU</a:t>
            </a:r>
            <a:endParaRPr lang="en-US" sz="2800" dirty="0">
              <a:solidFill>
                <a:srgbClr val="002060"/>
              </a:solidFill>
            </a:endParaRPr>
          </a:p>
          <a:p>
            <a:pPr>
              <a:buNone/>
            </a:pPr>
            <a:endParaRPr lang="en-US" sz="36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7030A0"/>
                </a:solidFill>
              </a:rPr>
              <a:t>1. Куля описана навколо призми.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Кулю можна описати навколо призми, тільки якщо вона пряма.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Центр кулі, описаної навколо призми , лежить на середині висоти призми, яка з'єднує центри кіл, описаних навколо основ призми.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38725" y="2162175"/>
            <a:ext cx="35623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2</a:t>
            </a:r>
            <a:r>
              <a:rPr lang="uk-UA" sz="2400" dirty="0" smtClean="0">
                <a:solidFill>
                  <a:srgbClr val="7030A0"/>
                </a:solidFill>
              </a:rPr>
              <a:t>. Куля описана навколо піраміди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00496" y="1285860"/>
            <a:ext cx="4991104" cy="5572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Куля називається описаною навколо піраміди,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якщо всі вершини піраміди лежать на поверхні кулі.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Центр кулі описаної навколо довільної піраміди , лежить на прямій , перпендикулярній площині основи, яка проходить через центр кола, описаного навколо основи, в точці перетину цієї прямої з площиною , яка перпендикулярна до бічного ребра і проходить через його середину.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sz="9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– центр кола описаного навколо основи,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uk-UA" sz="9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/>
              <a:t>┴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(ABC)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середина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SC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О- центр кулі.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Якщо вершина піраміди проектується в центр кола, описаного навколо основи, то центр описаної кулі лежить на прямій , яка містить висоту піраміди в точці перетину цієї прямої  з серединним перпендикуляром до бічного ребра.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14450" y="2571745"/>
            <a:ext cx="254317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а)Центр кулі знаходиться в               Б) центр кулі знаходиться поза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піраміді(на висоті піраміди)      пірамідою(на продовжені висоти ) 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t="7339" b="2446"/>
          <a:stretch>
            <a:fillRect/>
          </a:stretch>
        </p:blipFill>
        <p:spPr bwMode="auto">
          <a:xfrm>
            <a:off x="781050" y="2706811"/>
            <a:ext cx="3238500" cy="2655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14942" y="2643183"/>
            <a:ext cx="335758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/>
              <a:t>В)</a:t>
            </a:r>
            <a:r>
              <a:rPr lang="en-US" sz="2000" dirty="0" smtClean="0"/>
              <a:t> </a:t>
            </a:r>
            <a:r>
              <a:rPr lang="uk-UA" sz="2000" dirty="0" smtClean="0"/>
              <a:t>центр кулі знаходиться в площині основи піраміди </a:t>
            </a:r>
            <a:br>
              <a:rPr lang="uk-UA" sz="2000" dirty="0" smtClean="0"/>
            </a:br>
            <a:r>
              <a:rPr lang="uk-UA" sz="2000" dirty="0" smtClean="0"/>
              <a:t>(співпадає з основою висоти піраміди)</a:t>
            </a:r>
            <a:endParaRPr lang="ru-RU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43240" y="2285992"/>
            <a:ext cx="350046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7030A0"/>
                </a:solidFill>
              </a:rPr>
              <a:t>Тіло обертання і тіло обертання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767266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VII . </a:t>
            </a:r>
            <a:r>
              <a:rPr lang="uk-UA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КУЛЯ ВПИСАНА В ЦИЛІНДР</a:t>
            </a:r>
          </a:p>
          <a:p>
            <a:pPr>
              <a:buNone/>
            </a:pPr>
            <a:r>
              <a:rPr lang="uk-UA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Куля називається вписаною в циліндр (конус),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якщо основи(основа) і всі твірні, які утворюють циліндр(конус), дотикається кулі.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Кулю можна вписати тільки в такий циліндр, висота якого дорівнює діаметру основи. 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Куля дотикається основ циліндра в їх центрах  і бічної поверхні циліндра по більшому колу кулі, паралельному основам циліндра.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Діаметр кулі дорівнює висоті циліндра.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ОР – радіус вписаної кулі , радіус циліндра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653088" y="2500306"/>
            <a:ext cx="2776564" cy="25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VIII. </a:t>
            </a:r>
            <a:r>
              <a:rPr lang="uk-UA" sz="2400" dirty="0" smtClean="0">
                <a:solidFill>
                  <a:srgbClr val="7030A0"/>
                </a:solidFill>
              </a:rPr>
              <a:t>Куля вписана в конус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Кулю можна вписати  в будь – який конус. </a:t>
            </a:r>
          </a:p>
          <a:p>
            <a:pPr>
              <a:buNone/>
            </a:pPr>
            <a:r>
              <a:rPr lang="uk-UA" sz="2000" dirty="0" smtClean="0"/>
              <a:t>Куля дотикається основи конуса в його центрі і бічної поверхні конуса по колу, що лежить в площині, паралельній основі конуса</a:t>
            </a:r>
          </a:p>
          <a:p>
            <a:pPr>
              <a:buNone/>
            </a:pPr>
            <a:r>
              <a:rPr lang="uk-UA" sz="2000" dirty="0" smtClean="0"/>
              <a:t>Центр вписаної кулі лежить на осі конуса і співпадає з центром кола, вписаного в трикутник, який є осьовим перерізом конуса.</a:t>
            </a:r>
            <a:endParaRPr lang="en-US" sz="2000" dirty="0" smtClean="0"/>
          </a:p>
          <a:p>
            <a:pPr>
              <a:buNone/>
            </a:pPr>
            <a:r>
              <a:rPr lang="uk-UA" sz="2000" dirty="0" smtClean="0"/>
              <a:t>ОР = ОО</a:t>
            </a:r>
            <a:r>
              <a:rPr lang="uk-UA" sz="900" dirty="0" smtClean="0"/>
              <a:t>1</a:t>
            </a:r>
            <a:r>
              <a:rPr lang="uk-UA" sz="2000" dirty="0" smtClean="0"/>
              <a:t> – радіус кулі, О</a:t>
            </a:r>
            <a:r>
              <a:rPr lang="uk-UA" sz="900" dirty="0" smtClean="0"/>
              <a:t>1</a:t>
            </a:r>
            <a:r>
              <a:rPr lang="uk-UA" sz="2000" dirty="0" smtClean="0"/>
              <a:t>М – радіус конуса.</a:t>
            </a: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7725" y="1962150"/>
            <a:ext cx="31051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IX. </a:t>
            </a:r>
            <a:r>
              <a:rPr lang="uk-UA" sz="2400" dirty="0" smtClean="0">
                <a:solidFill>
                  <a:srgbClr val="7030A0"/>
                </a:solidFill>
              </a:rPr>
              <a:t>Куля описана навколо циліндра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smtClean="0">
                <a:solidFill>
                  <a:srgbClr val="7030A0"/>
                </a:solidFill>
              </a:rPr>
              <a:t>та конуса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1600" dirty="0" smtClean="0">
                <a:solidFill>
                  <a:srgbClr val="7030A0"/>
                </a:solidFill>
              </a:rPr>
              <a:t>Куля називається описаною навколо циліндра</a:t>
            </a:r>
            <a:r>
              <a:rPr lang="uk-UA" sz="1600" dirty="0" smtClean="0"/>
              <a:t>, якщо основи циліндра є паралельними перерізами кулі. Кулю можна описати навколо будь – якого циліндра. Кола основ циліндра лежать на поверхні кулі . Центр описаної кулі лежить на середині висоти циліндра.</a:t>
            </a:r>
          </a:p>
          <a:p>
            <a:pPr>
              <a:buNone/>
            </a:pPr>
            <a:r>
              <a:rPr lang="uk-UA" sz="1600" dirty="0" smtClean="0">
                <a:solidFill>
                  <a:srgbClr val="7030A0"/>
                </a:solidFill>
              </a:rPr>
              <a:t>Куля називається описаною навколо конуса, </a:t>
            </a:r>
            <a:r>
              <a:rPr lang="uk-UA" sz="1600" dirty="0" smtClean="0"/>
              <a:t>якщо основа конуса є перерізом кулі, а вершина конуса лежить на поверхні кулі.</a:t>
            </a:r>
          </a:p>
          <a:p>
            <a:pPr>
              <a:buNone/>
            </a:pPr>
            <a:r>
              <a:rPr lang="uk-UA" sz="1600" dirty="0" smtClean="0"/>
              <a:t>Кулю можна описати навколо будь – якого конуса. Коло основи конуса  і вершина конуса лежать на поверхні кулі. </a:t>
            </a:r>
          </a:p>
          <a:p>
            <a:pPr>
              <a:buNone/>
            </a:pPr>
            <a:r>
              <a:rPr lang="uk-UA" sz="1600" dirty="0" smtClean="0"/>
              <a:t>Центр описаної кулі лежить на осі конуса і співпадає з центром кола , описаного навколо трикутника, який є осьовим перерізом конуса.</a:t>
            </a:r>
            <a:endParaRPr lang="ru-RU" sz="16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86446" y="3714752"/>
            <a:ext cx="24193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643570" y="1357298"/>
            <a:ext cx="2917179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X. </a:t>
            </a:r>
            <a:r>
              <a:rPr lang="uk-UA" sz="2400" dirty="0" smtClean="0">
                <a:solidFill>
                  <a:srgbClr val="7030A0"/>
                </a:solidFill>
              </a:rPr>
              <a:t>Циліндр вписаний в конус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.</a:t>
            </a:r>
            <a:endParaRPr lang="en-US" sz="1800" dirty="0" smtClean="0"/>
          </a:p>
          <a:p>
            <a:pPr>
              <a:buNone/>
            </a:pPr>
            <a:r>
              <a:rPr lang="ru-RU" sz="1800" dirty="0" err="1" smtClean="0">
                <a:solidFill>
                  <a:srgbClr val="7030A0"/>
                </a:solidFill>
              </a:rPr>
              <a:t>Циліндр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вписаний</a:t>
            </a:r>
            <a:r>
              <a:rPr lang="ru-RU" sz="1800" dirty="0" smtClean="0">
                <a:solidFill>
                  <a:srgbClr val="7030A0"/>
                </a:solidFill>
              </a:rPr>
              <a:t> у конус </a:t>
            </a:r>
            <a:r>
              <a:rPr lang="uk-UA" sz="1800" dirty="0" smtClean="0"/>
              <a:t>,</a:t>
            </a:r>
            <a:r>
              <a:rPr lang="ru-RU" sz="1800" dirty="0" err="1" smtClean="0"/>
              <a:t>якщо</a:t>
            </a:r>
            <a:r>
              <a:rPr lang="ru-RU" sz="1800" dirty="0" smtClean="0"/>
              <a:t> </a:t>
            </a:r>
            <a:r>
              <a:rPr lang="ru-RU" sz="1800" dirty="0" err="1" smtClean="0"/>
              <a:t>нижня</a:t>
            </a:r>
            <a:r>
              <a:rPr lang="ru-RU" sz="1800" dirty="0" smtClean="0"/>
              <a:t> основа </a:t>
            </a:r>
            <a:r>
              <a:rPr lang="ru-RU" sz="1800" dirty="0" err="1" smtClean="0"/>
              <a:t>циліндра</a:t>
            </a:r>
            <a:r>
              <a:rPr lang="ru-RU" sz="1800" dirty="0" smtClean="0"/>
              <a:t> </a:t>
            </a:r>
            <a:r>
              <a:rPr lang="ru-RU" sz="1800" dirty="0" err="1" smtClean="0"/>
              <a:t>лежить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основі</a:t>
            </a:r>
            <a:r>
              <a:rPr lang="ru-RU" sz="1800" dirty="0" smtClean="0"/>
              <a:t> конуса, </a:t>
            </a:r>
            <a:r>
              <a:rPr lang="ru-RU" sz="1800" dirty="0" err="1" smtClean="0"/>
              <a:t>осі</a:t>
            </a:r>
            <a:r>
              <a:rPr lang="ru-RU" sz="1800" dirty="0" smtClean="0"/>
              <a:t> конуса та </a:t>
            </a:r>
            <a:r>
              <a:rPr lang="ru-RU" sz="1800" dirty="0" err="1" smtClean="0"/>
              <a:t>циліндра</a:t>
            </a:r>
            <a:r>
              <a:rPr lang="ru-RU" sz="1800" dirty="0" smtClean="0"/>
              <a:t> </a:t>
            </a:r>
            <a:r>
              <a:rPr lang="ru-RU" sz="1800" dirty="0" err="1" smtClean="0"/>
              <a:t>збігаються</a:t>
            </a:r>
            <a:r>
              <a:rPr lang="ru-RU" sz="1800" dirty="0" smtClean="0"/>
              <a:t>, </a:t>
            </a:r>
            <a:r>
              <a:rPr lang="ru-RU" sz="1800" dirty="0" err="1" smtClean="0"/>
              <a:t>верхня</a:t>
            </a:r>
            <a:r>
              <a:rPr lang="ru-RU" sz="1800" dirty="0" smtClean="0"/>
              <a:t> основа </a:t>
            </a:r>
            <a:r>
              <a:rPr lang="ru-RU" sz="1800" dirty="0" err="1" smtClean="0"/>
              <a:t>циліндра</a:t>
            </a:r>
            <a:r>
              <a:rPr lang="ru-RU" sz="1800" dirty="0" smtClean="0"/>
              <a:t> </a:t>
            </a:r>
            <a:r>
              <a:rPr lang="ru-RU" sz="1800" dirty="0" err="1" smtClean="0"/>
              <a:t>збігається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перерізом</a:t>
            </a:r>
            <a:r>
              <a:rPr lang="ru-RU" sz="1800" dirty="0" smtClean="0"/>
              <a:t> конуса </a:t>
            </a:r>
            <a:r>
              <a:rPr lang="ru-RU" sz="1800" dirty="0" err="1" smtClean="0"/>
              <a:t>площиною</a:t>
            </a:r>
            <a:r>
              <a:rPr lang="ru-RU" sz="1800" dirty="0" smtClean="0"/>
              <a:t>, </a:t>
            </a:r>
            <a:r>
              <a:rPr lang="ru-RU" sz="1800" dirty="0" err="1" smtClean="0"/>
              <a:t>паралельною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основі</a:t>
            </a:r>
            <a:r>
              <a:rPr lang="ru-RU" sz="1800" dirty="0" smtClean="0"/>
              <a:t>, на </a:t>
            </a:r>
            <a:r>
              <a:rPr lang="ru-RU" sz="1800" dirty="0" err="1" smtClean="0"/>
              <a:t>відстані</a:t>
            </a:r>
            <a:r>
              <a:rPr lang="ru-RU" sz="1800" dirty="0" smtClean="0"/>
              <a:t>, яка </a:t>
            </a:r>
            <a:r>
              <a:rPr lang="ru-RU" sz="1800" dirty="0" err="1" smtClean="0"/>
              <a:t>дорівнює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висоті</a:t>
            </a:r>
            <a:r>
              <a:rPr lang="ru-RU" sz="1800" dirty="0" smtClean="0"/>
              <a:t> </a:t>
            </a:r>
            <a:r>
              <a:rPr lang="ru-RU" sz="1800" dirty="0" err="1" smtClean="0"/>
              <a:t>циліндра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основи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00100" y="2000240"/>
            <a:ext cx="30861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XI. </a:t>
            </a:r>
            <a:r>
              <a:rPr lang="uk-UA" sz="2400" dirty="0" smtClean="0">
                <a:solidFill>
                  <a:srgbClr val="7030A0"/>
                </a:solidFill>
              </a:rPr>
              <a:t>Конус вписаний в циліндр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7030A0"/>
                </a:solidFill>
              </a:rPr>
              <a:t>Конус </a:t>
            </a:r>
            <a:r>
              <a:rPr lang="ru-RU" sz="2000" dirty="0" err="1" smtClean="0">
                <a:solidFill>
                  <a:srgbClr val="7030A0"/>
                </a:solidFill>
              </a:rPr>
              <a:t>є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</a:rPr>
              <a:t>вписаним</a:t>
            </a:r>
            <a:r>
              <a:rPr lang="ru-RU" sz="2000" dirty="0" smtClean="0">
                <a:solidFill>
                  <a:srgbClr val="7030A0"/>
                </a:solidFill>
              </a:rPr>
              <a:t> у </a:t>
            </a:r>
            <a:r>
              <a:rPr lang="ru-RU" sz="2000" dirty="0" err="1" smtClean="0">
                <a:solidFill>
                  <a:srgbClr val="7030A0"/>
                </a:solidFill>
              </a:rPr>
              <a:t>циліндр</a:t>
            </a:r>
            <a:r>
              <a:rPr lang="ru-RU" sz="2000" dirty="0" smtClean="0"/>
              <a:t>, коли основа конуса </a:t>
            </a:r>
            <a:r>
              <a:rPr lang="ru-RU" sz="2000" dirty="0" err="1" smtClean="0"/>
              <a:t>збігається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нижньою</a:t>
            </a:r>
            <a:r>
              <a:rPr lang="ru-RU" sz="2000" dirty="0" smtClean="0"/>
              <a:t> основою </a:t>
            </a:r>
            <a:r>
              <a:rPr lang="ru-RU" sz="2000" dirty="0" err="1" smtClean="0"/>
              <a:t>циліндра</a:t>
            </a:r>
            <a:r>
              <a:rPr lang="ru-RU" sz="2000" dirty="0" smtClean="0"/>
              <a:t>, а вершина конуса — центр </a:t>
            </a:r>
            <a:r>
              <a:rPr lang="ru-RU" sz="2000" dirty="0" err="1" smtClean="0"/>
              <a:t>верхньої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основи</a:t>
            </a:r>
            <a:r>
              <a:rPr lang="ru-RU" sz="2000" dirty="0" smtClean="0"/>
              <a:t> </a:t>
            </a:r>
            <a:r>
              <a:rPr lang="ru-RU" sz="2000" dirty="0" err="1" smtClean="0"/>
              <a:t>циліндра</a:t>
            </a:r>
            <a:r>
              <a:rPr lang="ru-RU" sz="2000" dirty="0" smtClean="0"/>
              <a:t>. </a:t>
            </a:r>
            <a:r>
              <a:rPr lang="ru-RU" sz="2000" dirty="0" err="1" smtClean="0"/>
              <a:t>Осі</a:t>
            </a:r>
            <a:r>
              <a:rPr lang="ru-RU" sz="2000" dirty="0" smtClean="0"/>
              <a:t> </a:t>
            </a:r>
            <a:r>
              <a:rPr lang="ru-RU" sz="2000" dirty="0" err="1" smtClean="0"/>
              <a:t>циліндра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конуса в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збігаються</a:t>
            </a:r>
            <a:endParaRPr lang="ru-RU" sz="2000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81650" y="2338387"/>
            <a:ext cx="24765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Многогранник і тіло обертання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04800" y="1142984"/>
            <a:ext cx="41910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I.</a:t>
            </a:r>
            <a:r>
              <a:rPr lang="uk-UA" sz="2400" dirty="0" smtClean="0">
                <a:solidFill>
                  <a:srgbClr val="7030A0"/>
                </a:solidFill>
              </a:rPr>
              <a:t>Циліндр вписаний в призму.</a:t>
            </a:r>
          </a:p>
          <a:p>
            <a:pPr>
              <a:buNone/>
            </a:pPr>
            <a:r>
              <a:rPr lang="uk-UA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Циліндром, вписаним в призму,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називається циліндр основи якого – круги, вписані в основи призми, а бічна поверхня циліндра дотикається бічних граней призми. 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Радіус циліндра – ОК,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Вісь циліндра співпадає з висотою призми -  ОО</a:t>
            </a:r>
            <a:r>
              <a:rPr lang="uk-UA" sz="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53037" y="1909762"/>
            <a:ext cx="31337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II. </a:t>
            </a:r>
            <a:r>
              <a:rPr lang="uk-UA" sz="2000" dirty="0" smtClean="0">
                <a:solidFill>
                  <a:srgbClr val="7030A0"/>
                </a:solidFill>
              </a:rPr>
              <a:t>Циліндр описаний навколо призми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Циліндр називається описаним навколо призми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якщо його основи - круги , описані навколо основ призми, а твірні збігаються з ребрами призми.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Радіус циліндра – ОА.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Вісь циліндра співпадає з висотою призми - ОО</a:t>
            </a:r>
            <a:r>
              <a:rPr lang="uk-UA" sz="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500166" y="3643314"/>
            <a:ext cx="550072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III. </a:t>
            </a:r>
            <a:r>
              <a:rPr lang="uk-UA" sz="2400" dirty="0" smtClean="0">
                <a:solidFill>
                  <a:srgbClr val="7030A0"/>
                </a:solidFill>
              </a:rPr>
              <a:t>Конус вписаний в піраміду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Конусом, вписаним в піраміду,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називається конус, основа якого - круг, вписаний у многокутник  основи піраміди, вершина співпадає з вершиною піраміди, бічна поверхня конуса дотикається бічних граней піраміди.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38250" y="2714620"/>
            <a:ext cx="2476494" cy="2057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IV. </a:t>
            </a:r>
            <a:r>
              <a:rPr lang="uk-UA" sz="2400" dirty="0" smtClean="0">
                <a:solidFill>
                  <a:srgbClr val="7030A0"/>
                </a:solidFill>
              </a:rPr>
              <a:t>Конус описаний навколо піраміди.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Конус називається описаним навколо піраміди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, якщо його основа – круг, описаний навколо піраміди, вершина співпадає з вершиною піраміди, а твірні збігаються з ребрами піраміди.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Висоти конуса і піраміди збігаються на основі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єдиності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прямої, перпендикулярної до площини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проведеної через точку. Яка не лежить в даній площині.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Радіус вписаного в основу піраміди кола(круга) перпендикулярний стороні многокутника. Який лежить в основі піраміди, і є проекцією твірної конуса на площину основи.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847788" y="2428869"/>
            <a:ext cx="2653302" cy="2881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V. </a:t>
            </a:r>
            <a:r>
              <a:rPr lang="uk-UA" sz="2800" dirty="0" smtClean="0">
                <a:solidFill>
                  <a:srgbClr val="7030A0"/>
                </a:solidFill>
              </a:rPr>
              <a:t>Куля вписана в многогранник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Куля називається </a:t>
            </a:r>
            <a:r>
              <a:rPr lang="uk-UA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вписаною в многогранник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якщо всі грані многогранника дотикаються до кулі. 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Центр кулі, вписаний у многогранник, рівновіддалений від усіх його граней. Він є точкою перетину півплощин, проведених через ребра двогранних кутів, утворених двома суміжними гранями, які поділяють цей кут навпіл.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Відстань від центра кулі до граней – </a:t>
            </a:r>
            <a:r>
              <a:rPr lang="uk-UA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радіус кулі.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7030A0"/>
                </a:solidFill>
              </a:rPr>
              <a:t>1. Куля вписана в призму.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343400" cy="55721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Кулю можна вписати  в пряму призму, якщо її основи є многокутниками, описаними навколо кола а висота призми дорівнює діаметру кулі і діаметру цього кола.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Центр кулі, вписаної в пряму призму, лежить на середині відрізка, який з'єднує центри кіл, вписаних в основи призми. Причому, радіус кулі дорівнює радіусу кола, вписаного в основу призми , а діаметр кулі дорівнює висоті призми.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О-центр кулі, ОР – радіус кулі, О 1О 2 – висота призми та діаметр кулі.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Якщо в многогранник можна вписати сферу, то об'єм многогранника  дорівнює одній третій добутку площі повної поверхні многогранника на радіус вписаної сфери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85824" y="2643182"/>
            <a:ext cx="3328985" cy="24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7030A0"/>
                </a:solidFill>
              </a:rPr>
              <a:t>2. Куля вписана в піраміду.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Куля називається вписаною в піраміду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якщо всі грані піраміди дотикаються до кулі.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Якщо вершина піраміди проектується в центр кола, вписаного в основу, то центр вписаної кулі лежить на висоті піраміди, в точці перетину висоти з бісектрисою лінійного кута двогранного кута при основі.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14900" y="1657350"/>
            <a:ext cx="38100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VI. </a:t>
            </a:r>
            <a:r>
              <a:rPr lang="uk-UA" sz="2400" dirty="0" smtClean="0">
                <a:solidFill>
                  <a:srgbClr val="7030A0"/>
                </a:solidFill>
              </a:rPr>
              <a:t>Куля описана навколо многогранника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Куля називається описаною навколо многогранника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якщо всі вершини многогранника лежать на поверхні кулі.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Центр кулі описаної навколо многогранника, рівновіддалений від усіх його вершин, тобто є точкою перетину площин , проведених через середини ребер многогранника перпендикулярно до них. Відстань від центра кулі до вершин многогранника - його радіус.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00232" y="4000504"/>
            <a:ext cx="5643602" cy="226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912</TotalTime>
  <Words>1064</Words>
  <Application>Microsoft Office PowerPoint</Application>
  <PresentationFormat>Экран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Слайд 1</vt:lpstr>
      <vt:lpstr>Многогранник і тіло обертання</vt:lpstr>
      <vt:lpstr>II. Циліндр описаний навколо призми</vt:lpstr>
      <vt:lpstr>III. Конус вписаний в піраміду</vt:lpstr>
      <vt:lpstr>IV. Конус описаний навколо піраміди.</vt:lpstr>
      <vt:lpstr>V. Куля вписана в многогранник</vt:lpstr>
      <vt:lpstr>1. Куля вписана в призму.</vt:lpstr>
      <vt:lpstr>2. Куля вписана в піраміду.</vt:lpstr>
      <vt:lpstr>VI. Куля описана навколо многогранника</vt:lpstr>
      <vt:lpstr>1. Куля описана навколо призми.</vt:lpstr>
      <vt:lpstr>2. Куля описана навколо піраміди</vt:lpstr>
      <vt:lpstr>а)Центр кулі знаходиться в               Б) центр кулі знаходиться поза  піраміді(на висоті піраміди)      пірамідою(на продовжені висоти )  </vt:lpstr>
      <vt:lpstr>В) центр кулі знаходиться в площині основи піраміди  (співпадає з основою висоти піраміди)</vt:lpstr>
      <vt:lpstr>Тіло обертання і тіло обертання</vt:lpstr>
      <vt:lpstr>VIII. Куля вписана в конус</vt:lpstr>
      <vt:lpstr>IX. Куля описана навколо циліндра та конуса</vt:lpstr>
      <vt:lpstr>X. Циліндр вписаний в конус</vt:lpstr>
      <vt:lpstr>XI. Конус вписаний в циліндр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123</cp:lastModifiedBy>
  <cp:revision>67</cp:revision>
  <dcterms:modified xsi:type="dcterms:W3CDTF">2022-02-08T19:30:02Z</dcterms:modified>
</cp:coreProperties>
</file>