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7" r:id="rId3"/>
    <p:sldId id="262" r:id="rId4"/>
    <p:sldId id="268" r:id="rId5"/>
    <p:sldId id="263" r:id="rId6"/>
    <p:sldId id="264" r:id="rId7"/>
    <p:sldId id="269" r:id="rId8"/>
    <p:sldId id="270" r:id="rId9"/>
    <p:sldId id="27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6600"/>
    <a:srgbClr val="66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29" autoAdjust="0"/>
    <p:restoredTop sz="94660"/>
  </p:normalViewPr>
  <p:slideViewPr>
    <p:cSldViewPr>
      <p:cViewPr varScale="1">
        <p:scale>
          <a:sx n="53" d="100"/>
          <a:sy n="53" d="100"/>
        </p:scale>
        <p:origin x="-90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642918"/>
            <a:ext cx="7117180" cy="1656184"/>
          </a:xfrm>
        </p:spPr>
        <p:txBody>
          <a:bodyPr>
            <a:noAutofit/>
          </a:bodyPr>
          <a:lstStyle/>
          <a:p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Матеріали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для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заняття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онлайн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19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.03 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за темою: 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714488"/>
            <a:ext cx="707321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Множення </a:t>
            </a:r>
          </a:p>
          <a:p>
            <a:pPr algn="ctr"/>
            <a:r>
              <a:rPr lang="uk-UA" sz="5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звичайних дробів</a:t>
            </a:r>
            <a:endParaRPr lang="uk-UA" sz="54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637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9459" y="659678"/>
            <a:ext cx="721383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Множення</a:t>
            </a:r>
            <a:r>
              <a:rPr lang="ru-RU" sz="240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200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звичайних</a:t>
            </a:r>
            <a:r>
              <a:rPr lang="ru-RU" sz="320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дробів</a:t>
            </a:r>
            <a:endParaRPr lang="ru-RU" sz="3200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9459" y="1700808"/>
            <a:ext cx="781298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Для того, щоб помножити дріб на дріб, треба:</a:t>
            </a:r>
          </a:p>
          <a:p>
            <a:endParaRPr lang="uk-UA" sz="2400" b="1" dirty="0" smtClean="0"/>
          </a:p>
          <a:p>
            <a:pPr marL="457200" indent="-457200">
              <a:buAutoNum type="arabicParenR"/>
            </a:pPr>
            <a:r>
              <a:rPr lang="uk-UA" sz="2400" b="1" dirty="0" smtClean="0"/>
              <a:t>знайти добуток чисельників і добуток знаменників цих дробів;</a:t>
            </a:r>
          </a:p>
          <a:p>
            <a:pPr marL="457200" indent="-457200">
              <a:buAutoNum type="arabicParenR"/>
            </a:pPr>
            <a:endParaRPr lang="uk-UA" sz="2400" b="1" dirty="0" smtClean="0"/>
          </a:p>
          <a:p>
            <a:pPr marL="457200" indent="-457200">
              <a:buAutoNum type="arabicParenR"/>
            </a:pPr>
            <a:r>
              <a:rPr lang="uk-UA" sz="2400" b="1" dirty="0" smtClean="0"/>
              <a:t>перший добуток записати  чисельником, а другий – знаменником.</a:t>
            </a:r>
            <a:endParaRPr lang="uk-UA" sz="2400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TextBox 4"/>
              <p:cNvSpPr txBox="1"/>
              <p:nvPr/>
            </p:nvSpPr>
            <p:spPr>
              <a:xfrm>
                <a:off x="1948180" y="4941168"/>
                <a:ext cx="5112568" cy="13034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uk-UA" sz="3200" b="1" i="1" dirty="0" smtClean="0">
                    <a:solidFill>
                      <a:srgbClr val="FF0000"/>
                    </a:solidFill>
                  </a:rPr>
                  <a:t/>
                </a:r>
                <a:r>
                  <a:rPr lang="uk-UA" sz="3200" b="1" dirty="0" smtClean="0">
                    <a:solidFill>
                      <a:srgbClr val="FF0000"/>
                    </a:solidFill>
                  </a:rPr>
                  <a:t>·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r>
                  <a:rPr lang="uk-UA" sz="3200" b="1" dirty="0" smtClean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· </m:t>
                        </m:r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𝟗</m:t>
                        </m:r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·</m:t>
                        </m:r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200" b="1" i="1" dirty="0" smtClean="0">
                    <a:solidFill>
                      <a:srgbClr val="FF0000"/>
                    </a:solidFill>
                  </a:rPr>
                  <a:t/>
                </a:r>
                <a:r>
                  <a:rPr lang="en-US" sz="3200" b="1" dirty="0" smtClean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𝟔𝟑</m:t>
                        </m:r>
                      </m:den>
                    </m:f>
                  </m:oMath>
                </a14:m>
                <a:endParaRPr lang="uk-UA" sz="3200" b="1" dirty="0" smtClean="0">
                  <a:solidFill>
                    <a:srgbClr val="FF0000"/>
                  </a:solidFill>
                </a:endParaRPr>
              </a:p>
              <a:p>
                <a:pPr algn="ctr"/>
                <a:r>
                  <a:rPr lang="uk-UA" sz="3200" b="1" dirty="0" smtClean="0">
                    <a:solidFill>
                      <a:srgbClr val="FF0000"/>
                    </a:solidFill>
                  </a:rPr>
                  <a:t/>
                </a: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8180" y="4941168"/>
                <a:ext cx="5112568" cy="130343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42602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692570"/>
            <a:ext cx="82089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/>
              <a:t>Добутком</a:t>
            </a:r>
            <a:r>
              <a:rPr lang="ru-RU" sz="2400" b="1" dirty="0"/>
              <a:t> двох дробів є дріб, чисельник якого дорівнює </a:t>
            </a:r>
            <a:r>
              <a:rPr lang="ru-RU" sz="2400" b="1" dirty="0" err="1"/>
              <a:t>добутку</a:t>
            </a:r>
            <a:r>
              <a:rPr lang="ru-RU" sz="2400" b="1" dirty="0"/>
              <a:t> </a:t>
            </a:r>
            <a:r>
              <a:rPr lang="ru-RU" sz="2400" b="1" dirty="0" err="1"/>
              <a:t>чисельників</a:t>
            </a:r>
            <a:r>
              <a:rPr lang="ru-RU" sz="2400" b="1" dirty="0"/>
              <a:t>, а </a:t>
            </a:r>
            <a:r>
              <a:rPr lang="ru-RU" sz="2400" b="1" dirty="0" err="1"/>
              <a:t>знаменник</a:t>
            </a:r>
            <a:r>
              <a:rPr lang="ru-RU" sz="2400" b="1" dirty="0"/>
              <a:t> — </a:t>
            </a:r>
            <a:r>
              <a:rPr lang="ru-RU" sz="2400" b="1" dirty="0" err="1"/>
              <a:t>добутку</a:t>
            </a:r>
            <a:r>
              <a:rPr lang="ru-RU" sz="2400" b="1" dirty="0"/>
              <a:t> </a:t>
            </a:r>
            <a:r>
              <a:rPr lang="ru-RU" sz="2400" b="1" dirty="0" err="1"/>
              <a:t>знаменників</a:t>
            </a:r>
            <a:r>
              <a:rPr lang="ru-RU" sz="2400" b="1" dirty="0"/>
              <a:t>. </a:t>
            </a:r>
            <a:endParaRPr lang="ru-RU" sz="2400" b="1" dirty="0" smtClean="0"/>
          </a:p>
          <a:p>
            <a:pPr algn="ctr"/>
            <a:endParaRPr lang="ru-RU" sz="2400" b="1" dirty="0" smtClean="0"/>
          </a:p>
          <a:p>
            <a:pPr algn="ctr"/>
            <a:r>
              <a:rPr lang="ru-RU" sz="2400" b="1" dirty="0" smtClean="0"/>
              <a:t>Якщо </a:t>
            </a:r>
            <a:r>
              <a:rPr lang="ru-RU" sz="2400" b="1" dirty="0"/>
              <a:t>чисельник одного дробу і </a:t>
            </a:r>
            <a:r>
              <a:rPr lang="ru-RU" sz="2400" b="1" dirty="0" err="1"/>
              <a:t>знаменник</a:t>
            </a:r>
            <a:r>
              <a:rPr lang="ru-RU" sz="2400" b="1" dirty="0"/>
              <a:t> того самого або </a:t>
            </a:r>
            <a:r>
              <a:rPr lang="ru-RU" sz="2400" b="1" dirty="0" err="1"/>
              <a:t>іншого</a:t>
            </a:r>
            <a:r>
              <a:rPr lang="ru-RU" sz="2400" b="1" dirty="0"/>
              <a:t> дробу </a:t>
            </a:r>
            <a:r>
              <a:rPr lang="ru-RU" sz="2400" b="1" dirty="0" err="1"/>
              <a:t>утворюють</a:t>
            </a:r>
            <a:r>
              <a:rPr lang="ru-RU" sz="2400" b="1" dirty="0"/>
              <a:t> </a:t>
            </a:r>
            <a:r>
              <a:rPr lang="ru-RU" sz="2400" b="1" dirty="0" err="1"/>
              <a:t>скоротний</a:t>
            </a:r>
            <a:r>
              <a:rPr lang="ru-RU" sz="2400" b="1" dirty="0"/>
              <a:t> дріб, то його </a:t>
            </a:r>
            <a:r>
              <a:rPr lang="ru-RU" sz="2400" b="1" dirty="0" err="1"/>
              <a:t>можна</a:t>
            </a:r>
            <a:r>
              <a:rPr lang="ru-RU" sz="2400" b="1" dirty="0"/>
              <a:t> </a:t>
            </a:r>
            <a:r>
              <a:rPr lang="ru-RU" sz="2400" b="1" dirty="0" err="1"/>
              <a:t>скоротити</a:t>
            </a:r>
            <a:r>
              <a:rPr lang="ru-RU" sz="2400" b="1" dirty="0"/>
              <a:t>.</a:t>
            </a:r>
          </a:p>
          <a:p>
            <a:r>
              <a:rPr lang="ru-RU" sz="2400" b="1" dirty="0"/>
              <a:t> </a:t>
            </a:r>
            <a:endParaRPr lang="uk-UA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444160"/>
            <a:ext cx="716084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Множення  звичайних  дробів</a:t>
            </a:r>
            <a:endParaRPr lang="uk-UA" sz="3200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/>
              <p:cNvSpPr txBox="1"/>
              <p:nvPr/>
            </p:nvSpPr>
            <p:spPr>
              <a:xfrm>
                <a:off x="899592" y="4626525"/>
                <a:ext cx="7272808" cy="11184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𝒂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</a:rPr>
                  <a:t> ·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𝒄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𝒅</m:t>
                        </m:r>
                      </m:den>
                    </m:f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𝒂𝒄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𝒃𝒅</m:t>
                        </m:r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uk-UA" sz="3200" b="1" dirty="0" smtClean="0">
                    <a:solidFill>
                      <a:srgbClr val="FF0000"/>
                    </a:solidFill>
                  </a:rPr>
                  <a:t>, </a:t>
                </a:r>
                <a:r>
                  <a:rPr lang="uk-UA" sz="2400" b="1" dirty="0">
                    <a:solidFill>
                      <a:srgbClr val="FF0000"/>
                    </a:solidFill>
                  </a:rPr>
                  <a:t>де 𝒂 і </a:t>
                </a:r>
                <a:r>
                  <a:rPr lang="en-US" sz="2400" b="1" i="1" dirty="0" smtClean="0">
                    <a:solidFill>
                      <a:srgbClr val="FF0000"/>
                    </a:solidFill>
                  </a:rPr>
                  <a:t>c</a:t>
                </a:r>
                <a:r>
                  <a:rPr lang="uk-UA" sz="2400" b="1" i="1" dirty="0" smtClean="0">
                    <a:solidFill>
                      <a:srgbClr val="FF0000"/>
                    </a:solidFill>
                  </a:rPr>
                  <a:t> – натуральні числа або нуль</a:t>
                </a:r>
                <a:r>
                  <a:rPr lang="uk-UA" sz="2400" b="1" i="1" dirty="0">
                    <a:solidFill>
                      <a:srgbClr val="FF0000"/>
                    </a:solidFill>
                  </a:rPr>
                  <a:t>, </a:t>
                </a:r>
                <a:r>
                  <a:rPr lang="uk-UA" sz="2400" b="1" i="1" dirty="0" smtClean="0">
                    <a:solidFill>
                      <a:srgbClr val="FF0000"/>
                    </a:solidFill>
                  </a:rPr>
                  <a:t>𝒂, </a:t>
                </a:r>
                <a:r>
                  <a:rPr lang="en-US" sz="2400" b="1" i="1" dirty="0" smtClean="0">
                    <a:solidFill>
                      <a:srgbClr val="FF0000"/>
                    </a:solidFill>
                  </a:rPr>
                  <a:t>b </a:t>
                </a:r>
                <a:r>
                  <a:rPr lang="uk-UA" sz="2400" b="1" i="1" dirty="0" smtClean="0">
                    <a:solidFill>
                      <a:srgbClr val="FF0000"/>
                    </a:solidFill>
                  </a:rPr>
                  <a:t>і </a:t>
                </a:r>
                <a:r>
                  <a:rPr lang="en-US" sz="2400" b="1" i="1" dirty="0" smtClean="0">
                    <a:solidFill>
                      <a:srgbClr val="FF0000"/>
                    </a:solidFill>
                  </a:rPr>
                  <a:t>d – </a:t>
                </a:r>
                <a:r>
                  <a:rPr lang="uk-UA" sz="2400" b="1" i="1" dirty="0" smtClean="0">
                    <a:solidFill>
                      <a:srgbClr val="FF0000"/>
                    </a:solidFill>
                  </a:rPr>
                  <a:t>натуральні числа  </a:t>
                </a:r>
                <a:r>
                  <a:rPr lang="en-US" sz="2400" b="1" i="1" dirty="0" smtClean="0">
                    <a:solidFill>
                      <a:srgbClr val="FF0000"/>
                    </a:solidFill>
                  </a:rPr>
                  <a:t/>
                </a:r>
                <a:r>
                  <a:rPr lang="uk-UA" sz="2400" b="1" i="1" dirty="0" smtClean="0">
                    <a:solidFill>
                      <a:srgbClr val="FF0000"/>
                    </a:solidFill>
                  </a:rPr>
                  <a:t/>
                </a:r>
                <a:endParaRPr lang="uk-UA" sz="2400" b="1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626525"/>
                <a:ext cx="7272808" cy="1118448"/>
              </a:xfrm>
              <a:prstGeom prst="rect">
                <a:avLst/>
              </a:prstGeom>
              <a:blipFill rotWithShape="1">
                <a:blip r:embed="rId2"/>
                <a:stretch>
                  <a:fillRect t="-3279" r="-838" b="-12022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53105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9459" y="659678"/>
            <a:ext cx="744306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Множення</a:t>
            </a:r>
            <a:r>
              <a:rPr lang="ru-RU" sz="240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200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звичайних</a:t>
            </a:r>
            <a:r>
              <a:rPr lang="ru-RU" sz="320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дробів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9459" y="1772816"/>
            <a:ext cx="76689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Оскільки будь-яке натуральне число можна представити у вигляді дробу зі знаменником 1, то множення дробу на натуральне число і множення натурального числа на дріб виконується за правилом множення дробу на дріб.</a:t>
            </a:r>
            <a:endParaRPr lang="uk-UA" sz="2400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TextBox 4"/>
              <p:cNvSpPr txBox="1"/>
              <p:nvPr/>
            </p:nvSpPr>
            <p:spPr>
              <a:xfrm>
                <a:off x="400278" y="4293096"/>
                <a:ext cx="8307326" cy="2022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uk-UA" sz="3200" b="1" i="1" dirty="0" smtClean="0">
                    <a:solidFill>
                      <a:srgbClr val="FF0000"/>
                    </a:solidFill>
                  </a:rPr>
                  <a:t/>
                </a:r>
                <a:r>
                  <a:rPr lang="uk-UA" sz="3200" b="1" dirty="0" smtClean="0">
                    <a:solidFill>
                      <a:srgbClr val="FF0000"/>
                    </a:solidFill>
                  </a:rPr>
                  <a:t>· 9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  <m:r>
                      <a:rPr lang="uk-UA" sz="3200" b="1" i="1" smtClean="0">
                        <a:solidFill>
                          <a:srgbClr val="FF0000"/>
                        </a:solidFill>
                        <a:latin typeface="Cambria Math"/>
                      </a:rPr>
                      <m:t> ·</m:t>
                    </m:r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𝟗</m:t>
                        </m:r>
                      </m:num>
                      <m:den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US" sz="3200" b="1" i="1" dirty="0" smtClean="0">
                    <a:solidFill>
                      <a:srgbClr val="FF0000"/>
                    </a:solidFill>
                  </a:rPr>
                  <a:t/>
                </a:r>
                <a:r>
                  <a:rPr lang="en-US" sz="3200" b="1" dirty="0" smtClean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· </m:t>
                        </m:r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𝟗</m:t>
                        </m:r>
                      </m:num>
                      <m:den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𝟗</m:t>
                        </m:r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· </m:t>
                        </m:r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r>
                  <a:rPr lang="uk-UA" sz="3200" b="1" dirty="0" smtClean="0">
                    <a:solidFill>
                      <a:srgbClr val="FF0000"/>
                    </a:solidFill>
                  </a:rPr>
                  <a:t>=</a:t>
                </a:r>
                <a:r>
                  <a:rPr lang="en-US" sz="3200" b="1" dirty="0" smtClean="0">
                    <a:solidFill>
                      <a:srgbClr val="FF0000"/>
                    </a:solidFill>
                  </a:rPr>
                  <a:t>5</a:t>
                </a:r>
                <a:r>
                  <a:rPr lang="uk-UA" sz="3200" b="1" dirty="0" smtClean="0">
                    <a:solidFill>
                      <a:srgbClr val="FF0000"/>
                    </a:solidFill>
                  </a:rPr>
                  <a:t>;</a:t>
                </a:r>
              </a:p>
              <a:p>
                <a:pPr algn="ctr"/>
                <a:r>
                  <a:rPr lang="uk-UA" sz="3200" b="1" dirty="0" smtClean="0">
                    <a:solidFill>
                      <a:srgbClr val="FF0000"/>
                    </a:solidFill>
                  </a:rPr>
                  <a:t/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𝟐𝟎</m:t>
                        </m:r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uk-UA" sz="3200" b="1" dirty="0" smtClean="0">
                    <a:solidFill>
                      <a:srgbClr val="FF0000"/>
                    </a:solidFill>
                  </a:rPr>
                  <a:t> · 25 </a:t>
                </a:r>
                <a:r>
                  <a:rPr lang="uk-UA" sz="3200" b="1" i="1" dirty="0" smtClean="0">
                    <a:solidFill>
                      <a:srgbClr val="FF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en-US" sz="3200" b="1" i="1" dirty="0" smtClean="0">
                    <a:solidFill>
                      <a:srgbClr val="FF0000"/>
                    </a:solidFill>
                  </a:rPr>
                  <a:t> ·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𝟐𝟓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r>
                  <a:rPr lang="uk-UA" sz="3200" b="1" i="1" dirty="0" smtClean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en-US" sz="3200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· </m:t>
                        </m:r>
                        <m:r>
                          <a:rPr lang="en-US" sz="3200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𝟐𝟓</m:t>
                        </m:r>
                        <m:r>
                          <a:rPr lang="en-US" sz="3200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</m:num>
                      <m:den>
                        <m:r>
                          <a:rPr lang="en-US" sz="3200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𝟐𝟎</m:t>
                        </m:r>
                        <m:r>
                          <a:rPr lang="en-US" sz="3200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· </m:t>
                        </m:r>
                        <m:r>
                          <a:rPr lang="en-US" sz="3200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r>
                  <a:rPr lang="uk-UA" sz="3200" b="1" dirty="0" smtClean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· </m:t>
                        </m:r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· </m:t>
                        </m:r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en-US" sz="3200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</a:rPr>
                  <a:t> =</a:t>
                </a:r>
                <a14:m>
                  <m:oMath xmlns:m="http://schemas.openxmlformats.org/officeDocument/2006/math">
                    <m:r>
                      <a:rPr lang="en-US" sz="3200" b="1" i="0" dirty="0" smtClean="0">
                        <a:solidFill>
                          <a:srgbClr val="FF0000"/>
                        </a:solidFill>
                        <a:latin typeface="Cambria Math"/>
                      </a:rPr>
                      <m:t>𝟑</m:t>
                    </m:r>
                    <m:f>
                      <m:fPr>
                        <m:ctrlPr>
                          <a:rPr lang="uk-UA" sz="3200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3200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en-US" sz="3200" b="1" i="0" dirty="0" smtClean="0">
                        <a:solidFill>
                          <a:srgbClr val="FF0000"/>
                        </a:solidFill>
                        <a:latin typeface="Cambria Math"/>
                      </a:rPr>
                      <m:t>.</m:t>
                    </m:r>
                  </m:oMath>
                </a14:m>
                <a:endParaRPr lang="uk-UA" sz="3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278" y="4293096"/>
                <a:ext cx="8307326" cy="2022092"/>
              </a:xfrm>
              <a:prstGeom prst="rect">
                <a:avLst/>
              </a:prstGeom>
              <a:blipFill rotWithShape="1">
                <a:blip r:embed="rId2"/>
                <a:stretch>
                  <a:fillRect b="-3012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7893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1887" y="1772816"/>
            <a:ext cx="6624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Якщо </a:t>
            </a:r>
            <a:r>
              <a:rPr lang="ru-RU" sz="2400" b="1" dirty="0" err="1"/>
              <a:t>помножити</a:t>
            </a:r>
            <a:r>
              <a:rPr lang="ru-RU" sz="2400" b="1" dirty="0"/>
              <a:t> дріб на його </a:t>
            </a:r>
            <a:r>
              <a:rPr lang="ru-RU" sz="2400" b="1" dirty="0" err="1"/>
              <a:t>знаменник</a:t>
            </a:r>
            <a:r>
              <a:rPr lang="ru-RU" sz="2400" b="1" dirty="0"/>
              <a:t>, </a:t>
            </a:r>
            <a:r>
              <a:rPr lang="ru-RU" sz="2400" b="1" dirty="0" err="1"/>
              <a:t>вийде</a:t>
            </a:r>
            <a:r>
              <a:rPr lang="ru-RU" sz="2400" b="1" dirty="0"/>
              <a:t> його чисельник</a:t>
            </a:r>
            <a:r>
              <a:rPr lang="ru-RU" b="1" dirty="0"/>
              <a:t>:</a:t>
            </a:r>
            <a:endParaRPr lang="uk-UA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51887" y="3782292"/>
            <a:ext cx="57179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/>
              <a:t>Добутком</a:t>
            </a:r>
            <a:r>
              <a:rPr lang="ru-RU" sz="2400" b="1" dirty="0"/>
              <a:t> двох </a:t>
            </a:r>
            <a:r>
              <a:rPr lang="ru-RU" sz="2400" b="1" dirty="0" err="1"/>
              <a:t>взаємно</a:t>
            </a:r>
            <a:r>
              <a:rPr lang="ru-RU" sz="2400" b="1" dirty="0"/>
              <a:t> </a:t>
            </a:r>
            <a:r>
              <a:rPr lang="ru-RU" sz="2400" b="1" dirty="0" err="1"/>
              <a:t>простих</a:t>
            </a:r>
            <a:r>
              <a:rPr lang="ru-RU" sz="2400" b="1" dirty="0"/>
              <a:t> дробів є </a:t>
            </a:r>
            <a:r>
              <a:rPr lang="ru-RU" sz="2400" b="1" dirty="0" err="1"/>
              <a:t>завжди</a:t>
            </a:r>
            <a:r>
              <a:rPr lang="ru-RU" sz="2400" b="1" dirty="0"/>
              <a:t> 1:</a:t>
            </a:r>
            <a:endParaRPr lang="uk-UA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9120" y="548680"/>
            <a:ext cx="724909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Множення</a:t>
            </a:r>
            <a:r>
              <a:rPr lang="ru-RU" sz="3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200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звичайних</a:t>
            </a:r>
            <a:r>
              <a:rPr lang="ru-RU" sz="3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дробів</a:t>
            </a:r>
            <a:endParaRPr lang="ru-RU" sz="3200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TextBox 4"/>
              <p:cNvSpPr txBox="1"/>
              <p:nvPr/>
            </p:nvSpPr>
            <p:spPr>
              <a:xfrm>
                <a:off x="2627784" y="2794904"/>
                <a:ext cx="2162626" cy="7440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𝒂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</a:rPr>
                  <a:t> · </a:t>
                </a:r>
                <a:r>
                  <a:rPr lang="en-US" sz="3200" b="1" i="1" dirty="0" smtClean="0">
                    <a:solidFill>
                      <a:srgbClr val="FF0000"/>
                    </a:solidFill>
                  </a:rPr>
                  <a:t>b </a:t>
                </a:r>
                <a:r>
                  <a:rPr lang="en-US" sz="3200" b="1" i="1" dirty="0">
                    <a:solidFill>
                      <a:srgbClr val="FF0000"/>
                    </a:solidFill>
                  </a:rPr>
                  <a:t>= </a:t>
                </a:r>
                <a:r>
                  <a:rPr lang="en-US" sz="3200" b="1" dirty="0" smtClean="0">
                    <a:solidFill>
                      <a:srgbClr val="FF0000"/>
                    </a:solidFill>
                  </a:rPr>
                  <a:t>𝑎</a:t>
                </a:r>
                <a:endParaRPr lang="uk-UA" sz="3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2794904"/>
                <a:ext cx="2162626" cy="744050"/>
              </a:xfrm>
              <a:prstGeom prst="rect">
                <a:avLst/>
              </a:prstGeom>
              <a:blipFill rotWithShape="1">
                <a:blip r:embed="rId2"/>
                <a:stretch>
                  <a:fillRect t="-4878" r="-2535" b="-1056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TextBox 8"/>
              <p:cNvSpPr txBox="1"/>
              <p:nvPr/>
            </p:nvSpPr>
            <p:spPr>
              <a:xfrm>
                <a:off x="3709097" y="4852568"/>
                <a:ext cx="2162626" cy="8323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𝒂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</a:rPr>
                  <a:t> ·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𝒃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sz="3200" b="1" i="1" dirty="0" smtClean="0">
                    <a:solidFill>
                      <a:srgbClr val="FF0000"/>
                    </a:solidFill>
                  </a:rPr>
                  <a:t/>
                </a:r>
                <a:r>
                  <a:rPr lang="en-US" sz="3200" b="1" i="1" dirty="0">
                    <a:solidFill>
                      <a:srgbClr val="FF0000"/>
                    </a:solidFill>
                  </a:rPr>
                  <a:t>= </a:t>
                </a:r>
                <a:r>
                  <a:rPr lang="en-US" sz="3200" b="1" i="1" dirty="0" smtClean="0">
                    <a:solidFill>
                      <a:srgbClr val="FF0000"/>
                    </a:solidFill>
                  </a:rPr>
                  <a:t>1</a:t>
                </a:r>
                <a:endParaRPr lang="uk-UA" sz="3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9097" y="4852568"/>
                <a:ext cx="2162626" cy="832344"/>
              </a:xfrm>
              <a:prstGeom prst="rect">
                <a:avLst/>
              </a:prstGeom>
              <a:blipFill rotWithShape="1">
                <a:blip r:embed="rId3"/>
                <a:stretch>
                  <a:fillRect r="-1408" b="-5839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67239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2258000"/>
            <a:ext cx="67687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/>
              <a:t>Заміна</a:t>
            </a:r>
            <a:r>
              <a:rPr lang="ru-RU" sz="2400" b="1" dirty="0" smtClean="0"/>
              <a:t> </a:t>
            </a:r>
            <a:r>
              <a:rPr lang="ru-RU" sz="2400" b="1" dirty="0"/>
              <a:t>дробу на </a:t>
            </a:r>
            <a:r>
              <a:rPr lang="ru-RU" sz="2400" b="1" dirty="0" err="1"/>
              <a:t>рівний</a:t>
            </a:r>
            <a:r>
              <a:rPr lang="ru-RU" sz="2400" b="1" dirty="0"/>
              <a:t> </a:t>
            </a:r>
            <a:r>
              <a:rPr lang="ru-RU" sz="2400" b="1" dirty="0" err="1"/>
              <a:t>йому</a:t>
            </a:r>
            <a:r>
              <a:rPr lang="ru-RU" sz="2400" b="1" dirty="0"/>
              <a:t> дріб шляхом </a:t>
            </a:r>
            <a:r>
              <a:rPr lang="ru-RU" sz="2400" b="1" dirty="0" err="1"/>
              <a:t>ділення</a:t>
            </a:r>
            <a:r>
              <a:rPr lang="ru-RU" sz="2400" b="1" dirty="0"/>
              <a:t> </a:t>
            </a:r>
            <a:r>
              <a:rPr lang="ru-RU" sz="2400" b="1" dirty="0" err="1"/>
              <a:t>чисельника</a:t>
            </a:r>
            <a:r>
              <a:rPr lang="ru-RU" sz="2400" b="1" dirty="0"/>
              <a:t> і </a:t>
            </a:r>
            <a:r>
              <a:rPr lang="ru-RU" sz="2400" b="1" dirty="0" err="1"/>
              <a:t>знаменника</a:t>
            </a:r>
            <a:r>
              <a:rPr lang="ru-RU" sz="2400" b="1" dirty="0"/>
              <a:t> на </a:t>
            </a:r>
            <a:r>
              <a:rPr lang="ru-RU" sz="2400" b="1" dirty="0" err="1"/>
              <a:t>одне</a:t>
            </a:r>
            <a:r>
              <a:rPr lang="ru-RU" sz="2400" b="1" dirty="0"/>
              <a:t> і те ж </a:t>
            </a:r>
            <a:r>
              <a:rPr lang="ru-RU" sz="2400" b="1" dirty="0" err="1"/>
              <a:t>натуральне</a:t>
            </a:r>
            <a:r>
              <a:rPr lang="ru-RU" sz="2400" b="1" dirty="0"/>
              <a:t> число, яке є </a:t>
            </a:r>
            <a:r>
              <a:rPr lang="ru-RU" sz="2400" b="1" dirty="0" err="1"/>
              <a:t>їх</a:t>
            </a:r>
            <a:r>
              <a:rPr lang="ru-RU" sz="2400" b="1" dirty="0"/>
              <a:t> </a:t>
            </a:r>
            <a:r>
              <a:rPr lang="ru-RU" sz="2400" b="1" dirty="0" err="1"/>
              <a:t>спільним</a:t>
            </a:r>
            <a:r>
              <a:rPr lang="ru-RU" sz="2400" b="1" dirty="0"/>
              <a:t> </a:t>
            </a:r>
            <a:r>
              <a:rPr lang="ru-RU" sz="2400" b="1" dirty="0" err="1"/>
              <a:t>дільником</a:t>
            </a:r>
            <a:r>
              <a:rPr lang="ru-RU" sz="2400" b="1" dirty="0"/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688340"/>
            <a:ext cx="626469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Пригадай</a:t>
            </a:r>
            <a:r>
              <a:rPr lang="ru-RU" sz="320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200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скорочення</a:t>
            </a:r>
            <a:endParaRPr lang="ru-RU" sz="3200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32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дробів</a:t>
            </a:r>
            <a:endParaRPr lang="ru-RU" sz="3200" dirty="0"/>
          </a:p>
          <a:p>
            <a:pPr algn="ctr"/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877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73164" y="678568"/>
            <a:ext cx="724909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Множення</a:t>
            </a:r>
            <a:r>
              <a:rPr lang="ru-RU" sz="320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200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звичайних</a:t>
            </a:r>
            <a:r>
              <a:rPr lang="ru-RU" sz="320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дробів</a:t>
            </a:r>
            <a:endParaRPr lang="ru-RU" sz="3200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5656" y="1916832"/>
            <a:ext cx="63367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Множення дробів має переставну та сполучну властивості. Для будь-якого значення </a:t>
            </a:r>
            <a:r>
              <a:rPr lang="el-GR" sz="2400" b="1" dirty="0" smtClean="0"/>
              <a:t>α</a:t>
            </a:r>
            <a:r>
              <a:rPr lang="uk-UA" sz="2400" b="1" dirty="0" smtClean="0"/>
              <a:t>:</a:t>
            </a:r>
          </a:p>
          <a:p>
            <a:r>
              <a:rPr lang="el-GR" sz="2400" b="1" dirty="0"/>
              <a:t>α</a:t>
            </a:r>
            <a:r>
              <a:rPr lang="uk-UA" sz="2400" b="1" dirty="0" smtClean="0"/>
              <a:t> · 0 = 0 · </a:t>
            </a:r>
            <a:r>
              <a:rPr lang="el-GR" sz="2400" b="1" dirty="0" smtClean="0"/>
              <a:t>α</a:t>
            </a:r>
            <a:r>
              <a:rPr lang="uk-UA" sz="2400" b="1" dirty="0" smtClean="0"/>
              <a:t> = 0;  </a:t>
            </a:r>
            <a:r>
              <a:rPr lang="el-GR" sz="2400" b="1" dirty="0" smtClean="0"/>
              <a:t>α</a:t>
            </a:r>
            <a:r>
              <a:rPr lang="uk-UA" sz="2400" b="1" dirty="0" smtClean="0"/>
              <a:t> </a:t>
            </a:r>
            <a:r>
              <a:rPr lang="el-GR" sz="2400" b="1" dirty="0" smtClean="0"/>
              <a:t>·</a:t>
            </a:r>
            <a:r>
              <a:rPr lang="uk-UA" sz="2400" b="1" dirty="0" smtClean="0"/>
              <a:t> 1 = 1 · </a:t>
            </a:r>
            <a:r>
              <a:rPr lang="el-GR" sz="2400" b="1" dirty="0" smtClean="0"/>
              <a:t>α</a:t>
            </a:r>
            <a:r>
              <a:rPr lang="uk-UA" sz="2400" b="1" dirty="0" smtClean="0"/>
              <a:t> = </a:t>
            </a:r>
            <a:r>
              <a:rPr lang="el-GR" sz="2400" b="1" dirty="0" smtClean="0"/>
              <a:t>α</a:t>
            </a:r>
            <a:endParaRPr lang="uk-UA" sz="2400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TextBox 4"/>
              <p:cNvSpPr txBox="1"/>
              <p:nvPr/>
            </p:nvSpPr>
            <p:spPr>
              <a:xfrm>
                <a:off x="1486953" y="3933056"/>
                <a:ext cx="4358588" cy="810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𝟗</m:t>
                        </m:r>
                      </m:den>
                    </m:f>
                  </m:oMath>
                </a14:m>
                <a:r>
                  <a:rPr lang="uk-UA" sz="3200" b="1" dirty="0" smtClean="0">
                    <a:solidFill>
                      <a:srgbClr val="FF0000"/>
                    </a:solidFill>
                  </a:rPr>
                  <a:t> · </a:t>
                </a:r>
                <a:r>
                  <a:rPr lang="uk-UA" sz="2400" b="1" dirty="0" smtClean="0">
                    <a:solidFill>
                      <a:srgbClr val="FF0000"/>
                    </a:solidFill>
                  </a:rPr>
                  <a:t>0 = 0</a:t>
                </a:r>
                <a:r>
                  <a:rPr lang="uk-UA" b="1" dirty="0" smtClean="0">
                    <a:solidFill>
                      <a:srgbClr val="FF0000"/>
                    </a:solidFill>
                  </a:rPr>
                  <a:t>;  </a:t>
                </a:r>
                <a:r>
                  <a:rPr lang="uk-UA" sz="2400" b="1" dirty="0" smtClean="0">
                    <a:solidFill>
                      <a:srgbClr val="FF0000"/>
                    </a:solidFill>
                  </a:rPr>
                  <a:t>1</a:t>
                </a:r>
                <a:r>
                  <a:rPr lang="uk-UA" b="1" dirty="0" smtClean="0">
                    <a:solidFill>
                      <a:srgbClr val="FF0000"/>
                    </a:solidFill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uk-UA" sz="3200" b="1" dirty="0" smtClean="0">
                    <a:solidFill>
                      <a:srgbClr val="FF0000"/>
                    </a:solidFill>
                  </a:rPr>
                  <a:t> · </a:t>
                </a:r>
                <a:r>
                  <a:rPr lang="uk-UA" sz="2400" b="1" dirty="0" smtClean="0">
                    <a:solidFill>
                      <a:srgbClr val="FF0000"/>
                    </a:solidFill>
                  </a:rPr>
                  <a:t>1= 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endParaRPr lang="uk-UA" sz="3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6953" y="3933056"/>
                <a:ext cx="4358588" cy="810991"/>
              </a:xfrm>
              <a:prstGeom prst="rect">
                <a:avLst/>
              </a:prstGeom>
              <a:blipFill rotWithShape="1">
                <a:blip r:embed="rId2"/>
                <a:stretch>
                  <a:fillRect b="-902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/>
              <p:cNvSpPr txBox="1"/>
              <p:nvPr/>
            </p:nvSpPr>
            <p:spPr>
              <a:xfrm>
                <a:off x="1619672" y="4941168"/>
                <a:ext cx="3960440" cy="803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uk-UA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uk-UA" sz="3200" b="1" dirty="0" smtClean="0">
                    <a:solidFill>
                      <a:srgbClr val="FF0000"/>
                    </a:solidFill>
                  </a:rPr>
                  <a:t> ·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uk-UA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uk-UA" sz="3200" b="1" dirty="0" smtClean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uk-UA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uk-UA" sz="3200" b="1" dirty="0" smtClean="0">
                    <a:solidFill>
                      <a:srgbClr val="FF0000"/>
                    </a:solidFill>
                  </a:rPr>
                  <a:t> ·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uk-UA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endParaRPr lang="uk-UA" sz="3200" b="1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941168"/>
                <a:ext cx="3960440" cy="803682"/>
              </a:xfrm>
              <a:prstGeom prst="rect">
                <a:avLst/>
              </a:prstGeom>
              <a:blipFill rotWithShape="1">
                <a:blip r:embed="rId3"/>
                <a:stretch>
                  <a:fillRect b="-992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4404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34147" y="678568"/>
            <a:ext cx="24545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Пригадай</a:t>
            </a:r>
            <a:endParaRPr lang="ru-RU" sz="3200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1660895"/>
            <a:ext cx="79208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	</a:t>
            </a:r>
            <a:r>
              <a:rPr lang="uk-UA" b="1" dirty="0" smtClean="0"/>
              <a:t>Для того, щоб число, яке містить цілу  та дробову частини, записати у вигляді неправильного дробу, треба цілу частину числа помножити на знаменник дробової частини і до добутку додати чисельник дробової частини</a:t>
            </a:r>
            <a:r>
              <a:rPr lang="uk-UA" sz="2400" b="1" dirty="0" smtClean="0"/>
              <a:t>.</a:t>
            </a:r>
          </a:p>
          <a:p>
            <a:r>
              <a:rPr lang="uk-UA" sz="2400" b="1" dirty="0"/>
              <a:t>	</a:t>
            </a:r>
            <a:r>
              <a:rPr lang="uk-UA" b="1" dirty="0" smtClean="0"/>
              <a:t>Отримана сума буде чисельником неправильного дробу, а знаменником буде знаменник дробової частини </a:t>
            </a:r>
            <a:endParaRPr lang="uk-UA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Box 5"/>
              <p:cNvSpPr txBox="1"/>
              <p:nvPr/>
            </p:nvSpPr>
            <p:spPr>
              <a:xfrm>
                <a:off x="2663788" y="3967476"/>
                <a:ext cx="3960440" cy="810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2400" b="1" dirty="0" smtClean="0">
                    <a:solidFill>
                      <a:srgbClr val="FF0000"/>
                    </a:solidFill>
                  </a:rPr>
                  <a:t>1</a:t>
                </a:r>
                <a:r>
                  <a:rPr lang="uk-UA" sz="3200" b="1" dirty="0" smtClean="0">
                    <a:solidFill>
                      <a:srgbClr val="FF0000"/>
                    </a:solidFill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uk-UA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uk-UA" sz="3200" b="1" dirty="0" smtClean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uk-UA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uk-UA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· </m:t>
                        </m:r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uk-UA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 </m:t>
                        </m:r>
                        <m:r>
                          <a:rPr lang="uk-UA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uk-UA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uk-UA" sz="3200" b="1" dirty="0" smtClean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𝟗</m:t>
                        </m:r>
                      </m:num>
                      <m:den>
                        <m:r>
                          <a:rPr lang="uk-UA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uk-UA" sz="3200" b="1" dirty="0" smtClean="0">
                    <a:solidFill>
                      <a:srgbClr val="FF0000"/>
                    </a:solidFill>
                  </a:rPr>
                  <a:t>;</a:t>
                </a: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3788" y="3967476"/>
                <a:ext cx="3960440" cy="810991"/>
              </a:xfrm>
              <a:prstGeom prst="rect">
                <a:avLst/>
              </a:prstGeom>
              <a:blipFill rotWithShape="1">
                <a:blip r:embed="rId2"/>
                <a:stretch>
                  <a:fillRect b="-902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TextBox 6"/>
              <p:cNvSpPr txBox="1"/>
              <p:nvPr/>
            </p:nvSpPr>
            <p:spPr>
              <a:xfrm>
                <a:off x="2443572" y="5180037"/>
                <a:ext cx="4400872" cy="8036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2400" b="1" dirty="0" smtClean="0">
                    <a:solidFill>
                      <a:srgbClr val="FF0000"/>
                    </a:solidFill>
                  </a:rPr>
                  <a:t>3</a:t>
                </a:r>
                <a:r>
                  <a:rPr lang="uk-UA" sz="3200" b="1" dirty="0" smtClean="0">
                    <a:solidFill>
                      <a:srgbClr val="FF0000"/>
                    </a:solidFill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uk-UA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uk-UA" sz="3200" b="1" dirty="0" smtClean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uk-UA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uk-UA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· </m:t>
                        </m:r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𝟏𝟎</m:t>
                        </m:r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uk-UA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uk-UA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uk-UA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uk-UA" sz="3200" b="1" dirty="0" smtClean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𝟑𝟕</m:t>
                        </m:r>
                      </m:num>
                      <m:den>
                        <m:r>
                          <a:rPr lang="uk-UA" sz="3200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𝟏𝟎</m:t>
                        </m:r>
                      </m:den>
                    </m:f>
                    <m:r>
                      <a:rPr lang="uk-UA" sz="3200" b="1" i="0" smtClean="0">
                        <a:solidFill>
                          <a:srgbClr val="FF0000"/>
                        </a:solidFill>
                        <a:latin typeface="Cambria Math"/>
                      </a:rPr>
                      <m:t>.</m:t>
                    </m:r>
                  </m:oMath>
                </a14:m>
                <a:endParaRPr lang="uk-UA" sz="3200" b="1" dirty="0" smtClean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3572" y="5180037"/>
                <a:ext cx="4400872" cy="803682"/>
              </a:xfrm>
              <a:prstGeom prst="rect">
                <a:avLst/>
              </a:prstGeom>
              <a:blipFill rotWithShape="1">
                <a:blip r:embed="rId3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6239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62693" y="678568"/>
            <a:ext cx="65822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Множення</a:t>
            </a:r>
            <a:r>
              <a:rPr lang="ru-RU" sz="320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200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мішаних</a:t>
            </a:r>
            <a:r>
              <a:rPr lang="ru-RU" sz="3200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чисел</a:t>
            </a:r>
            <a:endParaRPr lang="ru-RU" sz="3200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1916832"/>
            <a:ext cx="7128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/>
              <a:t>Для того, щоб виконати множення мішаних чисел, треба їх записати у вигляді неправильних дробів, а потім скористатися правилом множення дробів</a:t>
            </a:r>
            <a:endParaRPr lang="uk-UA" sz="24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TextBox 4"/>
              <p:cNvSpPr txBox="1"/>
              <p:nvPr/>
            </p:nvSpPr>
            <p:spPr>
              <a:xfrm>
                <a:off x="1907704" y="4077072"/>
                <a:ext cx="4801933" cy="1515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400" b="1" dirty="0" smtClean="0">
                    <a:solidFill>
                      <a:srgbClr val="FF0000"/>
                    </a:solidFill>
                  </a:rPr>
                  <a:t>1</a:t>
                </a:r>
                <a:r>
                  <a:rPr lang="uk-UA" b="1" dirty="0" smtClean="0">
                    <a:solidFill>
                      <a:srgbClr val="FF0000"/>
                    </a:solidFill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uk-UA" sz="3200" b="1" dirty="0" smtClean="0">
                    <a:solidFill>
                      <a:srgbClr val="FF0000"/>
                    </a:solidFill>
                  </a:rPr>
                  <a:t> · </a:t>
                </a:r>
                <a:r>
                  <a:rPr lang="uk-UA" sz="2400" b="1" dirty="0" smtClean="0">
                    <a:solidFill>
                      <a:srgbClr val="FF0000"/>
                    </a:solidFill>
                  </a:rPr>
                  <a:t>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uk-UA" sz="3200" b="1" dirty="0" smtClean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𝟏𝟗</m:t>
                        </m:r>
                      </m:num>
                      <m:den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uk-UA" sz="3200" b="1" dirty="0" smtClean="0">
                    <a:solidFill>
                      <a:srgbClr val="FF0000"/>
                    </a:solidFill>
                  </a:rPr>
                  <a:t> ·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𝟑𝟔</m:t>
                        </m:r>
                      </m:num>
                      <m:den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uk-UA" sz="3200" b="1" dirty="0" smtClean="0">
                    <a:solidFill>
                      <a:srgbClr val="FF0000"/>
                    </a:solidFill>
                  </a:rPr>
                  <a:t> =</a:t>
                </a:r>
              </a:p>
              <a:p>
                <a:r>
                  <a:rPr lang="uk-UA" sz="3200" b="1" dirty="0" smtClean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𝟏𝟗</m:t>
                        </m:r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· </m:t>
                        </m:r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𝟑𝟔</m:t>
                        </m:r>
                      </m:num>
                      <m:den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𝟏𝟐</m:t>
                        </m:r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· </m:t>
                        </m:r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uk-UA" sz="3200" b="1" dirty="0" smtClean="0">
                    <a:solidFill>
                      <a:srgbClr val="FF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𝟏𝟗</m:t>
                        </m:r>
                      </m:num>
                      <m:den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uk-UA" sz="3200" b="1" dirty="0" smtClean="0">
                    <a:solidFill>
                      <a:srgbClr val="FF0000"/>
                    </a:solidFill>
                  </a:rPr>
                  <a:t> = </a:t>
                </a:r>
                <a:r>
                  <a:rPr lang="uk-UA" sz="2400" b="1" dirty="0" smtClean="0">
                    <a:solidFill>
                      <a:srgbClr val="FF0000"/>
                    </a:solidFill>
                  </a:rPr>
                  <a:t>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uk-UA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uk-UA" sz="3200" b="1" dirty="0" smtClean="0">
                    <a:solidFill>
                      <a:srgbClr val="FF0000"/>
                    </a:solidFill>
                  </a:rPr>
                  <a:t>.</a:t>
                </a:r>
                <a:endParaRPr lang="uk-UA" sz="32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4077072"/>
                <a:ext cx="4801933" cy="1515030"/>
              </a:xfrm>
              <a:prstGeom prst="rect">
                <a:avLst/>
              </a:prstGeom>
              <a:blipFill rotWithShape="1">
                <a:blip r:embed="rId2"/>
                <a:stretch>
                  <a:fillRect l="-2030" b="-4435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71502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277</TotalTime>
  <Words>236</Words>
  <Application>Microsoft Office PowerPoint</Application>
  <PresentationFormat>Экран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Spring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Множення звичайних дробів</dc:title>
  <dc:creator>Світлана Печенюк</dc:creator>
  <cp:lastModifiedBy>123</cp:lastModifiedBy>
  <cp:revision>34</cp:revision>
  <dcterms:created xsi:type="dcterms:W3CDTF">2018-10-28T10:57:02Z</dcterms:created>
  <dcterms:modified xsi:type="dcterms:W3CDTF">2021-03-18T18:43:32Z</dcterms:modified>
</cp:coreProperties>
</file>