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67" r:id="rId4"/>
    <p:sldId id="269" r:id="rId5"/>
    <p:sldId id="260" r:id="rId6"/>
    <p:sldId id="262" r:id="rId7"/>
    <p:sldId id="265" r:id="rId8"/>
    <p:sldId id="266" r:id="rId9"/>
    <p:sldId id="268" r:id="rId10"/>
    <p:sldId id="271" r:id="rId11"/>
    <p:sldId id="270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F732D7-B852-4323-91C3-6C8B7D586A0C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4C4078-68AA-4C92-8BDF-C4D002E82D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34393-C8A8-4C5C-9C86-220BE300637F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34393-C8A8-4C5C-9C86-220BE300637F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34393-C8A8-4C5C-9C86-220BE300637F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CC34393-C8A8-4C5C-9C86-220BE300637F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4C4078-68AA-4C92-8BDF-C4D002E82DEE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28.03.2021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youtu.be/X5FsavEq5Xo" TargetMode="Externa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learningapps.org/4443256" TargetMode="Externa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 rot="17753466">
            <a:off x="-5543" y="924800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5 </a:t>
            </a:r>
            <a:r>
              <a:rPr lang="ru-RU" sz="2400" b="1" baseline="30000" dirty="0" smtClean="0">
                <a:solidFill>
                  <a:srgbClr val="C00000"/>
                </a:solidFill>
                <a:latin typeface="Bahnschrift" pitchFamily="34" charset="0"/>
              </a:rPr>
              <a:t>.</a:t>
            </a:r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 4 </a:t>
            </a:r>
            <a:endParaRPr lang="ru-RU" sz="2400" b="1" dirty="0">
              <a:solidFill>
                <a:srgbClr val="C00000"/>
              </a:solidFill>
              <a:latin typeface="Bahnschrif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7753466">
            <a:off x="-55209" y="2361438"/>
            <a:ext cx="933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- 5 </a:t>
            </a:r>
            <a:r>
              <a:rPr lang="ru-RU" sz="2400" b="1" baseline="30000" dirty="0" smtClean="0">
                <a:solidFill>
                  <a:srgbClr val="C00000"/>
                </a:solidFill>
                <a:latin typeface="Bahnschrift" pitchFamily="34" charset="0"/>
              </a:rPr>
              <a:t>.</a:t>
            </a:r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 4 </a:t>
            </a:r>
            <a:endParaRPr lang="ru-RU" sz="2400" b="1" dirty="0">
              <a:solidFill>
                <a:srgbClr val="C00000"/>
              </a:solidFill>
              <a:latin typeface="Bahnschrif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7753466">
            <a:off x="-99007" y="3788701"/>
            <a:ext cx="1088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5 </a:t>
            </a:r>
            <a:r>
              <a:rPr lang="ru-RU" sz="2400" b="1" baseline="30000" dirty="0" smtClean="0">
                <a:solidFill>
                  <a:srgbClr val="C00000"/>
                </a:solidFill>
                <a:latin typeface="Bahnschrift" pitchFamily="34" charset="0"/>
              </a:rPr>
              <a:t>.</a:t>
            </a:r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 (-4) </a:t>
            </a:r>
            <a:endParaRPr lang="ru-RU" sz="2400" b="1" dirty="0">
              <a:solidFill>
                <a:srgbClr val="C00000"/>
              </a:solidFill>
              <a:latin typeface="Bahnschrif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7753466">
            <a:off x="-309193" y="5324898"/>
            <a:ext cx="1327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- 5 </a:t>
            </a:r>
            <a:r>
              <a:rPr lang="ru-RU" sz="2400" b="1" baseline="30000" dirty="0" smtClean="0">
                <a:solidFill>
                  <a:srgbClr val="C00000"/>
                </a:solidFill>
                <a:latin typeface="Bahnschrift" pitchFamily="34" charset="0"/>
              </a:rPr>
              <a:t>.</a:t>
            </a:r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 (</a:t>
            </a:r>
            <a:r>
              <a:rPr lang="ru-RU" sz="2400" b="1" baseline="30000" dirty="0" smtClean="0">
                <a:solidFill>
                  <a:srgbClr val="C00000"/>
                </a:solidFill>
                <a:latin typeface="Bahnschrift" pitchFamily="34" charset="0"/>
              </a:rPr>
              <a:t> -</a:t>
            </a:r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 4) </a:t>
            </a:r>
            <a:endParaRPr lang="ru-RU" sz="2400" b="1" dirty="0">
              <a:solidFill>
                <a:srgbClr val="C00000"/>
              </a:solidFill>
              <a:latin typeface="Bahnschrift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071538" y="928670"/>
            <a:ext cx="5527475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3600" dirty="0" smtClean="0">
                <a:latin typeface="Arial Black" pitchFamily="34" charset="0"/>
              </a:rPr>
              <a:t>Множення </a:t>
            </a:r>
          </a:p>
          <a:p>
            <a:pPr algn="ctr"/>
            <a:r>
              <a:rPr lang="ru-RU" sz="3600" dirty="0" smtClean="0">
                <a:latin typeface="Arial Black" pitchFamily="34" charset="0"/>
              </a:rPr>
              <a:t>раціональних чисел</a:t>
            </a:r>
            <a:endParaRPr lang="ru-RU" sz="3600" dirty="0">
              <a:latin typeface="Arial Black" pitchFamily="34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572000" y="2643182"/>
            <a:ext cx="125707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200" dirty="0" smtClean="0"/>
              <a:t>6 клас</a:t>
            </a:r>
            <a:endParaRPr lang="ru-RU" sz="3200" dirty="0"/>
          </a:p>
        </p:txBody>
      </p:sp>
      <p:sp>
        <p:nvSpPr>
          <p:cNvPr id="11" name="TextBox 10"/>
          <p:cNvSpPr txBox="1"/>
          <p:nvPr/>
        </p:nvSpPr>
        <p:spPr>
          <a:xfrm>
            <a:off x="4073829" y="4429132"/>
            <a:ext cx="182934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2800" dirty="0" smtClean="0">
                <a:solidFill>
                  <a:srgbClr val="C00000"/>
                </a:solidFill>
              </a:rPr>
              <a:t>29.03.2021</a:t>
            </a:r>
            <a:endParaRPr lang="ru-RU" sz="2800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3"/>
          <p:cNvGrpSpPr/>
          <p:nvPr/>
        </p:nvGrpSpPr>
        <p:grpSpPr>
          <a:xfrm>
            <a:off x="123778" y="777164"/>
            <a:ext cx="552427" cy="5442371"/>
            <a:chOff x="123778" y="777164"/>
            <a:chExt cx="552427" cy="5442371"/>
          </a:xfrm>
        </p:grpSpPr>
        <p:sp>
          <p:nvSpPr>
            <p:cNvPr id="5" name="TextBox 4"/>
            <p:cNvSpPr txBox="1"/>
            <p:nvPr/>
          </p:nvSpPr>
          <p:spPr>
            <a:xfrm rot="17753466">
              <a:off x="-5543" y="924800"/>
              <a:ext cx="7569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5 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.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4 </a:t>
              </a:r>
              <a:endParaRPr lang="ru-RU" sz="2400" b="1" dirty="0">
                <a:solidFill>
                  <a:srgbClr val="C00000"/>
                </a:solidFill>
                <a:latin typeface="Bahnschrift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 rot="17753466">
              <a:off x="-55209" y="2361438"/>
              <a:ext cx="9332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- 5 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.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4 </a:t>
              </a:r>
              <a:endParaRPr lang="ru-RU" sz="2400" b="1" dirty="0">
                <a:solidFill>
                  <a:srgbClr val="C00000"/>
                </a:solidFill>
                <a:latin typeface="Bahnschrift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 rot="17753466">
              <a:off x="-99007" y="3788701"/>
              <a:ext cx="10887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5 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.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(-4) </a:t>
              </a:r>
              <a:endParaRPr lang="ru-RU" sz="2400" b="1" dirty="0">
                <a:solidFill>
                  <a:srgbClr val="C00000"/>
                </a:solidFill>
                <a:latin typeface="Bahnschrift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rot="17753466">
              <a:off x="-309193" y="5324898"/>
              <a:ext cx="13276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- 5 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.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(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 -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4) </a:t>
              </a:r>
              <a:endParaRPr lang="ru-RU" sz="2400" b="1" dirty="0">
                <a:solidFill>
                  <a:srgbClr val="C00000"/>
                </a:solidFill>
                <a:latin typeface="Bahnschrift" pitchFamily="34" charset="0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785918" y="2714620"/>
            <a:ext cx="561403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4400" b="1" dirty="0" smtClean="0">
                <a:solidFill>
                  <a:srgbClr val="0070C0"/>
                </a:solidFill>
              </a:rPr>
              <a:t>§ 28, вивчити правила</a:t>
            </a:r>
          </a:p>
          <a:p>
            <a:r>
              <a:rPr lang="ru-RU" sz="4400" b="1" dirty="0" smtClean="0"/>
              <a:t>№ 1243, 1246, 1249 </a:t>
            </a:r>
            <a:endParaRPr lang="ru-RU" sz="4400" b="1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2214546" y="1785926"/>
            <a:ext cx="5341206" cy="707886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0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ДОМАШНЄ ЗАВДАННЯ</a:t>
            </a:r>
            <a:endParaRPr lang="ru-RU" sz="40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2" name="Группа 13"/>
          <p:cNvGrpSpPr/>
          <p:nvPr/>
        </p:nvGrpSpPr>
        <p:grpSpPr>
          <a:xfrm>
            <a:off x="123778" y="777164"/>
            <a:ext cx="552427" cy="5442371"/>
            <a:chOff x="123778" y="777164"/>
            <a:chExt cx="552427" cy="5442371"/>
          </a:xfrm>
        </p:grpSpPr>
        <p:sp>
          <p:nvSpPr>
            <p:cNvPr id="5" name="TextBox 4"/>
            <p:cNvSpPr txBox="1"/>
            <p:nvPr/>
          </p:nvSpPr>
          <p:spPr>
            <a:xfrm rot="17753466">
              <a:off x="-5543" y="924800"/>
              <a:ext cx="7569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5 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.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4 </a:t>
              </a:r>
              <a:endParaRPr lang="ru-RU" sz="2400" b="1" dirty="0">
                <a:solidFill>
                  <a:srgbClr val="C00000"/>
                </a:solidFill>
                <a:latin typeface="Bahnschrift" pitchFamily="34" charset="0"/>
              </a:endParaRPr>
            </a:p>
          </p:txBody>
        </p:sp>
        <p:sp>
          <p:nvSpPr>
            <p:cNvPr id="6" name="TextBox 5"/>
            <p:cNvSpPr txBox="1"/>
            <p:nvPr/>
          </p:nvSpPr>
          <p:spPr>
            <a:xfrm rot="17753466">
              <a:off x="-55209" y="2361438"/>
              <a:ext cx="9332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- 5 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.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4 </a:t>
              </a:r>
              <a:endParaRPr lang="ru-RU" sz="2400" b="1" dirty="0">
                <a:solidFill>
                  <a:srgbClr val="C00000"/>
                </a:solidFill>
                <a:latin typeface="Bahnschrift" pitchFamily="34" charset="0"/>
              </a:endParaRPr>
            </a:p>
          </p:txBody>
        </p:sp>
        <p:sp>
          <p:nvSpPr>
            <p:cNvPr id="7" name="TextBox 6"/>
            <p:cNvSpPr txBox="1"/>
            <p:nvPr/>
          </p:nvSpPr>
          <p:spPr>
            <a:xfrm rot="17753466">
              <a:off x="-99007" y="3788701"/>
              <a:ext cx="10887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5 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.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(-4) </a:t>
              </a:r>
              <a:endParaRPr lang="ru-RU" sz="2400" b="1" dirty="0">
                <a:solidFill>
                  <a:srgbClr val="C00000"/>
                </a:solidFill>
                <a:latin typeface="Bahnschrift" pitchFamily="34" charset="0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 rot="17753466">
              <a:off x="-309193" y="5324898"/>
              <a:ext cx="13276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- 5 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.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(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 -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4) </a:t>
              </a:r>
              <a:endParaRPr lang="ru-RU" sz="2400" b="1" dirty="0">
                <a:solidFill>
                  <a:srgbClr val="C00000"/>
                </a:solidFill>
                <a:latin typeface="Bahnschrift" pitchFamily="34" charset="0"/>
              </a:endParaRPr>
            </a:p>
          </p:txBody>
        </p:sp>
      </p:grpSp>
      <p:pic>
        <p:nvPicPr>
          <p:cNvPr id="9" name="Picture 6" descr="Ð ÐµÐ·ÑÐ»ÑÑÐ°Ñ Ð¿Ð¾ÑÑÐºÑ Ð·Ð¾Ð±ÑÐ°Ð¶ÐµÐ½Ñ Ð·Ð° Ð·Ð°Ð¿Ð¸ÑÐ¾Ð¼ &quot;ÐºÐ°ÑÑÐ¸Ð½ÐºÐ¸ ÑÐºÐ¾Ð»ÑÐ½Ð¸ÐºÐ¸ Ð´Ð»Ñ Ð¿ÑÐµÐ·ÐµÐ½ÑÐ°ÑÐ¸Ð¸&quot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57290" y="714356"/>
            <a:ext cx="2514993" cy="2458915"/>
          </a:xfrm>
          <a:prstGeom prst="rect">
            <a:avLst/>
          </a:prstGeom>
          <a:noFill/>
        </p:spPr>
      </p:pic>
      <p:pic>
        <p:nvPicPr>
          <p:cNvPr id="10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57620" y="6215082"/>
            <a:ext cx="50673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Прямоугольник 10"/>
          <p:cNvSpPr/>
          <p:nvPr/>
        </p:nvSpPr>
        <p:spPr>
          <a:xfrm>
            <a:off x="2643174" y="4286256"/>
            <a:ext cx="2214578" cy="914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Я узнал (а)...</a:t>
            </a:r>
            <a:endParaRPr lang="ru-RU" sz="2800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857224" y="5214950"/>
            <a:ext cx="3062310" cy="914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Я затрудняюсь...</a:t>
            </a:r>
            <a:endParaRPr lang="ru-RU" sz="2800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5000628" y="2428868"/>
            <a:ext cx="2695596" cy="914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Мне понравилось...</a:t>
            </a:r>
            <a:endParaRPr lang="ru-RU" sz="28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3500430" y="3357562"/>
            <a:ext cx="3000396" cy="914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Я научился(лась)...</a:t>
            </a:r>
            <a:endParaRPr lang="ru-RU" sz="2800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6072198" y="1500174"/>
            <a:ext cx="2643206" cy="914400"/>
          </a:xfrm>
          <a:prstGeom prst="rect">
            <a:avLst/>
          </a:prstGeo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uk-UA" sz="2800" dirty="0" smtClean="0"/>
              <a:t>Мо</a:t>
            </a:r>
            <a:r>
              <a:rPr lang="ru-RU" sz="2800" dirty="0" smtClean="0"/>
              <a:t>ё настроение...</a:t>
            </a:r>
            <a:endParaRPr lang="ru-RU" sz="2800" dirty="0"/>
          </a:p>
        </p:txBody>
      </p:sp>
      <p:sp>
        <p:nvSpPr>
          <p:cNvPr id="16" name="Прямоугольник 15"/>
          <p:cNvSpPr/>
          <p:nvPr/>
        </p:nvSpPr>
        <p:spPr>
          <a:xfrm rot="19673430">
            <a:off x="4611865" y="4129946"/>
            <a:ext cx="474835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ru-RU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Хорошего дня!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 rot="17753466">
            <a:off x="-5543" y="924800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5 </a:t>
            </a:r>
            <a:r>
              <a:rPr lang="ru-RU" sz="2400" b="1" baseline="30000" dirty="0" smtClean="0">
                <a:solidFill>
                  <a:srgbClr val="C00000"/>
                </a:solidFill>
                <a:latin typeface="Bahnschrift" pitchFamily="34" charset="0"/>
              </a:rPr>
              <a:t>.</a:t>
            </a:r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 4 </a:t>
            </a:r>
            <a:endParaRPr lang="ru-RU" sz="2400" b="1" dirty="0">
              <a:solidFill>
                <a:srgbClr val="C00000"/>
              </a:solidFill>
              <a:latin typeface="Bahnschrif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7753466">
            <a:off x="-55209" y="2361438"/>
            <a:ext cx="933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- 5 </a:t>
            </a:r>
            <a:r>
              <a:rPr lang="ru-RU" sz="2400" b="1" baseline="30000" dirty="0" smtClean="0">
                <a:solidFill>
                  <a:srgbClr val="C00000"/>
                </a:solidFill>
                <a:latin typeface="Bahnschrift" pitchFamily="34" charset="0"/>
              </a:rPr>
              <a:t>.</a:t>
            </a:r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 4 </a:t>
            </a:r>
            <a:endParaRPr lang="ru-RU" sz="2400" b="1" dirty="0">
              <a:solidFill>
                <a:srgbClr val="C00000"/>
              </a:solidFill>
              <a:latin typeface="Bahnschrif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7753466">
            <a:off x="-99007" y="3788701"/>
            <a:ext cx="1088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5 </a:t>
            </a:r>
            <a:r>
              <a:rPr lang="ru-RU" sz="2400" b="1" baseline="30000" dirty="0" smtClean="0">
                <a:solidFill>
                  <a:srgbClr val="C00000"/>
                </a:solidFill>
                <a:latin typeface="Bahnschrift" pitchFamily="34" charset="0"/>
              </a:rPr>
              <a:t>.</a:t>
            </a:r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 (-4) </a:t>
            </a:r>
            <a:endParaRPr lang="ru-RU" sz="2400" b="1" dirty="0">
              <a:solidFill>
                <a:srgbClr val="C00000"/>
              </a:solidFill>
              <a:latin typeface="Bahnschrif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7753466">
            <a:off x="-309193" y="5324898"/>
            <a:ext cx="1327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- 5 </a:t>
            </a:r>
            <a:r>
              <a:rPr lang="ru-RU" sz="2400" b="1" baseline="30000" dirty="0" smtClean="0">
                <a:solidFill>
                  <a:srgbClr val="C00000"/>
                </a:solidFill>
                <a:latin typeface="Bahnschrift" pitchFamily="34" charset="0"/>
              </a:rPr>
              <a:t>.</a:t>
            </a:r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 (</a:t>
            </a:r>
            <a:r>
              <a:rPr lang="ru-RU" sz="2400" b="1" baseline="30000" dirty="0" smtClean="0">
                <a:solidFill>
                  <a:srgbClr val="C00000"/>
                </a:solidFill>
                <a:latin typeface="Bahnschrift" pitchFamily="34" charset="0"/>
              </a:rPr>
              <a:t> -</a:t>
            </a:r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 4) </a:t>
            </a:r>
            <a:endParaRPr lang="ru-RU" sz="2400" b="1" dirty="0">
              <a:solidFill>
                <a:srgbClr val="C00000"/>
              </a:solidFill>
              <a:latin typeface="Bahnschrift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1538" y="285728"/>
            <a:ext cx="75296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 Black" pitchFamily="34" charset="0"/>
              </a:rPr>
              <a:t>Множення раціональних чисел</a:t>
            </a:r>
            <a:endParaRPr lang="ru-RU" sz="3200" dirty="0">
              <a:latin typeface="Arial Black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57224" y="1071546"/>
            <a:ext cx="306135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https://youtu.be/X5FsavEq5Xo</a:t>
            </a:r>
            <a:endParaRPr lang="ru-RU" dirty="0"/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914400" y="1643050"/>
            <a:ext cx="8229600" cy="464347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Умовимося, додатні числа зв'язувати з словом "друг", а від</a:t>
            </a:r>
            <a:r>
              <a:rPr kumimoji="0" lang="en-US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’</a:t>
            </a:r>
            <a:r>
              <a:rPr kumimoji="0" lang="uk-UA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єм</a:t>
            </a:r>
            <a:r>
              <a:rPr kumimoji="0" lang="ru-RU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ні числа із словом "ворог", древні вживали цікаве правило множення :</a:t>
            </a: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Друг мого друга- мій друг            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(+ </a:t>
            </a:r>
            <a:r>
              <a:rPr kumimoji="0" lang="ru-RU" sz="3200" b="1" i="0" u="none" strike="noStrike" kern="1200" cap="none" spc="0" normalizeH="0" baseline="3000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+ = +)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Друг мого ворога - мій ворог       </a:t>
            </a:r>
            <a:r>
              <a:rPr lang="ru-RU" sz="3200" b="1" dirty="0" smtClean="0">
                <a:solidFill>
                  <a:srgbClr val="002060"/>
                </a:solidFill>
              </a:rPr>
              <a:t>(+ </a:t>
            </a:r>
            <a:r>
              <a:rPr lang="ru-RU" sz="3200" b="1" baseline="30000" dirty="0" smtClean="0">
                <a:solidFill>
                  <a:srgbClr val="002060"/>
                </a:solidFill>
              </a:rPr>
              <a:t>.</a:t>
            </a:r>
            <a:r>
              <a:rPr lang="ru-RU" sz="3200" b="1" dirty="0" smtClean="0">
                <a:solidFill>
                  <a:srgbClr val="002060"/>
                </a:solidFill>
              </a:rPr>
              <a:t> - = - )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Ворог мого друга - мій ворог      </a:t>
            </a:r>
            <a:r>
              <a:rPr lang="ru-RU" sz="3200" b="1" dirty="0" smtClean="0">
                <a:solidFill>
                  <a:srgbClr val="002060"/>
                </a:solidFill>
              </a:rPr>
              <a:t> (- </a:t>
            </a:r>
            <a:r>
              <a:rPr lang="ru-RU" sz="3200" b="1" baseline="30000" dirty="0" smtClean="0">
                <a:solidFill>
                  <a:srgbClr val="002060"/>
                </a:solidFill>
              </a:rPr>
              <a:t>.</a:t>
            </a:r>
            <a:r>
              <a:rPr lang="ru-RU" sz="3200" b="1" dirty="0" smtClean="0">
                <a:solidFill>
                  <a:srgbClr val="002060"/>
                </a:solidFill>
              </a:rPr>
              <a:t> + = - )</a:t>
            </a:r>
            <a:endParaRPr kumimoji="0" lang="ru-RU" sz="3200" b="1" i="0" u="none" strike="noStrike" kern="120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kumimoji="0" lang="ru-RU" sz="3200" b="1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Ворог мого ворога - мій друг       </a:t>
            </a:r>
            <a:r>
              <a:rPr lang="ru-RU" sz="3200" b="1" dirty="0" smtClean="0">
                <a:solidFill>
                  <a:srgbClr val="002060"/>
                </a:solidFill>
              </a:rPr>
              <a:t>(- </a:t>
            </a:r>
            <a:r>
              <a:rPr lang="ru-RU" sz="3200" b="1" baseline="30000" dirty="0" smtClean="0">
                <a:solidFill>
                  <a:srgbClr val="002060"/>
                </a:solidFill>
              </a:rPr>
              <a:t>.</a:t>
            </a:r>
            <a:r>
              <a:rPr lang="ru-RU" sz="3200" b="1" dirty="0" smtClean="0">
                <a:solidFill>
                  <a:srgbClr val="002060"/>
                </a:solidFill>
              </a:rPr>
              <a:t> - = +)</a:t>
            </a: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 rot="17753466">
            <a:off x="-5543" y="924800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5 </a:t>
            </a:r>
            <a:r>
              <a:rPr lang="ru-RU" sz="2400" b="1" baseline="30000" dirty="0" smtClean="0">
                <a:solidFill>
                  <a:srgbClr val="C00000"/>
                </a:solidFill>
                <a:latin typeface="Bahnschrift" pitchFamily="34" charset="0"/>
              </a:rPr>
              <a:t>.</a:t>
            </a:r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 4 </a:t>
            </a:r>
            <a:endParaRPr lang="ru-RU" sz="2400" b="1" dirty="0">
              <a:solidFill>
                <a:srgbClr val="C00000"/>
              </a:solidFill>
              <a:latin typeface="Bahnschrif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7753466">
            <a:off x="-55209" y="2361438"/>
            <a:ext cx="933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- 5 </a:t>
            </a:r>
            <a:r>
              <a:rPr lang="ru-RU" sz="2400" b="1" baseline="30000" dirty="0" smtClean="0">
                <a:solidFill>
                  <a:srgbClr val="C00000"/>
                </a:solidFill>
                <a:latin typeface="Bahnschrift" pitchFamily="34" charset="0"/>
              </a:rPr>
              <a:t>.</a:t>
            </a:r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 4 </a:t>
            </a:r>
            <a:endParaRPr lang="ru-RU" sz="2400" b="1" dirty="0">
              <a:solidFill>
                <a:srgbClr val="C00000"/>
              </a:solidFill>
              <a:latin typeface="Bahnschrif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7753466">
            <a:off x="-99007" y="3788701"/>
            <a:ext cx="1088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5 </a:t>
            </a:r>
            <a:r>
              <a:rPr lang="ru-RU" sz="2400" b="1" baseline="30000" dirty="0" smtClean="0">
                <a:solidFill>
                  <a:srgbClr val="C00000"/>
                </a:solidFill>
                <a:latin typeface="Bahnschrift" pitchFamily="34" charset="0"/>
              </a:rPr>
              <a:t>.</a:t>
            </a:r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 (-4) </a:t>
            </a:r>
            <a:endParaRPr lang="ru-RU" sz="2400" b="1" dirty="0">
              <a:solidFill>
                <a:srgbClr val="C00000"/>
              </a:solidFill>
              <a:latin typeface="Bahnschrif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7753466">
            <a:off x="-309193" y="5324898"/>
            <a:ext cx="1327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- 5 </a:t>
            </a:r>
            <a:r>
              <a:rPr lang="ru-RU" sz="2400" b="1" baseline="30000" dirty="0" smtClean="0">
                <a:solidFill>
                  <a:srgbClr val="C00000"/>
                </a:solidFill>
                <a:latin typeface="Bahnschrift" pitchFamily="34" charset="0"/>
              </a:rPr>
              <a:t>.</a:t>
            </a:r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 (</a:t>
            </a:r>
            <a:r>
              <a:rPr lang="ru-RU" sz="2400" b="1" baseline="30000" dirty="0" smtClean="0">
                <a:solidFill>
                  <a:srgbClr val="C00000"/>
                </a:solidFill>
                <a:latin typeface="Bahnschrift" pitchFamily="34" charset="0"/>
              </a:rPr>
              <a:t> -</a:t>
            </a:r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 4) </a:t>
            </a:r>
            <a:endParaRPr lang="ru-RU" sz="2400" b="1" dirty="0">
              <a:solidFill>
                <a:srgbClr val="C00000"/>
              </a:solidFill>
              <a:latin typeface="Bahnschrift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857224" y="214290"/>
            <a:ext cx="807249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Щоб помножити два числа з </a:t>
            </a:r>
            <a:r>
              <a:rPr lang="ru-RU" sz="2800" b="1" dirty="0" smtClean="0">
                <a:solidFill>
                  <a:srgbClr val="FF0000"/>
                </a:solidFill>
              </a:rPr>
              <a:t>різними </a:t>
            </a:r>
            <a:r>
              <a:rPr lang="ru-RU" sz="2800" dirty="0" smtClean="0"/>
              <a:t>знаками, треба помножити їх модулі і перед отриманим добутком поставити знак «-» .</a:t>
            </a:r>
          </a:p>
          <a:p>
            <a:endParaRPr lang="uk-UA" sz="2800" dirty="0" smtClean="0"/>
          </a:p>
          <a:p>
            <a:pPr>
              <a:buFontTx/>
              <a:buChar char="-"/>
            </a:pPr>
            <a:r>
              <a:rPr lang="uk-UA" sz="2800" dirty="0" smtClean="0"/>
              <a:t>5 </a:t>
            </a:r>
            <a:r>
              <a:rPr lang="uk-UA" sz="2800" b="1" baseline="30000" dirty="0" smtClean="0"/>
              <a:t>.</a:t>
            </a:r>
            <a:r>
              <a:rPr lang="uk-UA" sz="2800" dirty="0" smtClean="0"/>
              <a:t> 12 =  - (</a:t>
            </a:r>
            <a:r>
              <a:rPr lang="en-US" sz="2800" dirty="0" smtClean="0"/>
              <a:t>|</a:t>
            </a:r>
            <a:r>
              <a:rPr lang="uk-UA" sz="2800" dirty="0" smtClean="0"/>
              <a:t>-5</a:t>
            </a:r>
            <a:r>
              <a:rPr lang="en-US" sz="2800" dirty="0" smtClean="0"/>
              <a:t>|</a:t>
            </a:r>
            <a:r>
              <a:rPr lang="uk-UA" sz="2800" baseline="30000" dirty="0" smtClean="0"/>
              <a:t> </a:t>
            </a:r>
            <a:r>
              <a:rPr lang="uk-UA" sz="2800" b="1" baseline="30000" dirty="0" smtClean="0"/>
              <a:t>.</a:t>
            </a:r>
            <a:r>
              <a:rPr lang="uk-UA" sz="2800" baseline="30000" dirty="0" smtClean="0"/>
              <a:t> </a:t>
            </a:r>
            <a:r>
              <a:rPr lang="en-US" sz="2800" dirty="0" smtClean="0"/>
              <a:t>|</a:t>
            </a:r>
            <a:r>
              <a:rPr lang="uk-UA" sz="2800" dirty="0" smtClean="0"/>
              <a:t>12</a:t>
            </a:r>
            <a:r>
              <a:rPr lang="en-US" sz="2800" dirty="0" smtClean="0"/>
              <a:t>|</a:t>
            </a:r>
            <a:r>
              <a:rPr lang="uk-UA" sz="2800" dirty="0" smtClean="0"/>
              <a:t>) = - (5 </a:t>
            </a:r>
            <a:r>
              <a:rPr lang="uk-UA" sz="2800" baseline="30000" dirty="0" smtClean="0"/>
              <a:t>.  </a:t>
            </a:r>
            <a:r>
              <a:rPr lang="uk-UA" sz="2800" dirty="0" smtClean="0"/>
              <a:t>12</a:t>
            </a:r>
            <a:r>
              <a:rPr lang="uk-UA" sz="2800" baseline="30000" dirty="0" smtClean="0"/>
              <a:t>  </a:t>
            </a:r>
            <a:r>
              <a:rPr lang="uk-UA" sz="2800" dirty="0" smtClean="0"/>
              <a:t>) =   - 60</a:t>
            </a:r>
          </a:p>
          <a:p>
            <a:r>
              <a:rPr lang="uk-UA" sz="2800" dirty="0" smtClean="0"/>
              <a:t> 24 </a:t>
            </a:r>
            <a:r>
              <a:rPr lang="uk-UA" sz="2800" b="1" baseline="30000" dirty="0" smtClean="0"/>
              <a:t>. </a:t>
            </a:r>
            <a:r>
              <a:rPr lang="uk-UA" sz="2800" baseline="30000" dirty="0" smtClean="0"/>
              <a:t> </a:t>
            </a:r>
            <a:r>
              <a:rPr lang="uk-UA" sz="2800" dirty="0" smtClean="0"/>
              <a:t> (-3)  = - (</a:t>
            </a:r>
            <a:r>
              <a:rPr lang="en-US" sz="2800" dirty="0" smtClean="0"/>
              <a:t>|24|</a:t>
            </a:r>
            <a:r>
              <a:rPr lang="uk-UA" sz="2800" b="1" baseline="30000" dirty="0" smtClean="0"/>
              <a:t> . </a:t>
            </a:r>
            <a:r>
              <a:rPr lang="en-US" sz="2800" dirty="0" smtClean="0"/>
              <a:t>|-3|</a:t>
            </a:r>
            <a:r>
              <a:rPr lang="uk-UA" sz="2800" dirty="0" smtClean="0"/>
              <a:t>)</a:t>
            </a:r>
            <a:r>
              <a:rPr lang="en-US" sz="2800" dirty="0" smtClean="0"/>
              <a:t> = -(24 </a:t>
            </a:r>
            <a:r>
              <a:rPr lang="uk-UA" sz="2800" b="1" baseline="30000" dirty="0" smtClean="0"/>
              <a:t>.</a:t>
            </a:r>
            <a:r>
              <a:rPr lang="en-US" sz="2800" b="1" baseline="30000" dirty="0" smtClean="0"/>
              <a:t>  </a:t>
            </a:r>
            <a:r>
              <a:rPr lang="en-US" sz="2800" b="1" dirty="0" smtClean="0"/>
              <a:t> </a:t>
            </a:r>
            <a:r>
              <a:rPr lang="en-US" sz="2800" dirty="0" smtClean="0"/>
              <a:t>3)  = - 72</a:t>
            </a:r>
            <a:endParaRPr lang="uk-UA" sz="2800" dirty="0" smtClean="0"/>
          </a:p>
        </p:txBody>
      </p:sp>
      <p:sp>
        <p:nvSpPr>
          <p:cNvPr id="17" name="Прямоугольник 16"/>
          <p:cNvSpPr/>
          <p:nvPr/>
        </p:nvSpPr>
        <p:spPr>
          <a:xfrm>
            <a:off x="1071506" y="3071810"/>
            <a:ext cx="8072494" cy="38266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smtClean="0"/>
              <a:t>Щоб помножити два числа з </a:t>
            </a:r>
            <a:r>
              <a:rPr lang="ru-RU" sz="2800" b="1" dirty="0" smtClean="0">
                <a:solidFill>
                  <a:srgbClr val="FF0000"/>
                </a:solidFill>
              </a:rPr>
              <a:t>однаковими </a:t>
            </a:r>
            <a:r>
              <a:rPr lang="ru-RU" sz="2800" dirty="0" smtClean="0"/>
              <a:t>знаками, треба помножити їх модулі (отримаємо число додатне).</a:t>
            </a:r>
          </a:p>
          <a:p>
            <a:r>
              <a:rPr lang="uk-UA" sz="2800" dirty="0" smtClean="0"/>
              <a:t> 13 </a:t>
            </a:r>
            <a:r>
              <a:rPr lang="uk-UA" sz="2800" b="1" baseline="30000" dirty="0" smtClean="0"/>
              <a:t>. </a:t>
            </a:r>
            <a:r>
              <a:rPr lang="uk-UA" sz="2800" b="1" dirty="0" smtClean="0"/>
              <a:t> </a:t>
            </a:r>
            <a:r>
              <a:rPr lang="uk-UA" sz="2800" dirty="0" smtClean="0"/>
              <a:t>2 = </a:t>
            </a:r>
            <a:r>
              <a:rPr lang="en-US" sz="2800" dirty="0" smtClean="0"/>
              <a:t>|</a:t>
            </a:r>
            <a:r>
              <a:rPr lang="uk-UA" sz="2800" dirty="0" smtClean="0"/>
              <a:t>+13</a:t>
            </a:r>
            <a:r>
              <a:rPr lang="en-US" sz="2800" dirty="0" smtClean="0"/>
              <a:t>|</a:t>
            </a:r>
            <a:r>
              <a:rPr lang="uk-UA" sz="2800" b="1" dirty="0" smtClean="0"/>
              <a:t> </a:t>
            </a:r>
            <a:r>
              <a:rPr lang="uk-UA" sz="2800" b="1" baseline="30000" dirty="0" smtClean="0"/>
              <a:t>.  </a:t>
            </a:r>
            <a:r>
              <a:rPr lang="en-US" sz="2800" dirty="0" smtClean="0"/>
              <a:t>|</a:t>
            </a:r>
            <a:r>
              <a:rPr lang="uk-UA" sz="2800" dirty="0" smtClean="0"/>
              <a:t>+2</a:t>
            </a:r>
            <a:r>
              <a:rPr lang="en-US" sz="2800" dirty="0" smtClean="0"/>
              <a:t>| </a:t>
            </a:r>
            <a:r>
              <a:rPr lang="uk-UA" sz="2800" dirty="0" smtClean="0"/>
              <a:t> = + (13 </a:t>
            </a:r>
            <a:r>
              <a:rPr lang="uk-UA" sz="2800" b="1" baseline="30000" dirty="0" smtClean="0"/>
              <a:t>. </a:t>
            </a:r>
            <a:r>
              <a:rPr lang="uk-UA" sz="2800" b="1" dirty="0" smtClean="0"/>
              <a:t> </a:t>
            </a:r>
            <a:r>
              <a:rPr lang="uk-UA" sz="2800" dirty="0" smtClean="0"/>
              <a:t>2)</a:t>
            </a:r>
            <a:r>
              <a:rPr lang="en-US" sz="2800" dirty="0" smtClean="0"/>
              <a:t> = </a:t>
            </a:r>
            <a:r>
              <a:rPr lang="uk-UA" sz="2800" dirty="0" smtClean="0"/>
              <a:t>+</a:t>
            </a:r>
            <a:r>
              <a:rPr lang="en-US" sz="2800" dirty="0" smtClean="0"/>
              <a:t> </a:t>
            </a:r>
            <a:r>
              <a:rPr lang="uk-UA" sz="2800" dirty="0" smtClean="0"/>
              <a:t>26 = 26</a:t>
            </a:r>
            <a:endParaRPr lang="en-US" sz="2800" dirty="0" smtClean="0"/>
          </a:p>
          <a:p>
            <a:pPr>
              <a:buFontTx/>
              <a:buChar char="-"/>
            </a:pPr>
            <a:r>
              <a:rPr lang="uk-UA" sz="2800" dirty="0" smtClean="0"/>
              <a:t> </a:t>
            </a:r>
            <a:r>
              <a:rPr lang="en-US" sz="2800" dirty="0" smtClean="0"/>
              <a:t>8 </a:t>
            </a:r>
            <a:r>
              <a:rPr lang="uk-UA" sz="2800" b="1" baseline="30000" dirty="0" smtClean="0"/>
              <a:t>.</a:t>
            </a:r>
            <a:r>
              <a:rPr lang="en-US" sz="2800" dirty="0" smtClean="0"/>
              <a:t> (-4) = |- 8|</a:t>
            </a:r>
            <a:r>
              <a:rPr lang="en-US" sz="2800" b="1" dirty="0" smtClean="0"/>
              <a:t> </a:t>
            </a:r>
            <a:r>
              <a:rPr lang="uk-UA" sz="2800" b="1" baseline="30000" dirty="0" smtClean="0"/>
              <a:t>.</a:t>
            </a:r>
            <a:r>
              <a:rPr lang="en-US" sz="2800" b="1" dirty="0" smtClean="0"/>
              <a:t>  </a:t>
            </a:r>
            <a:r>
              <a:rPr lang="en-US" sz="2800" dirty="0" smtClean="0"/>
              <a:t>|</a:t>
            </a:r>
            <a:r>
              <a:rPr lang="uk-UA" sz="2800" dirty="0" smtClean="0"/>
              <a:t> </a:t>
            </a:r>
            <a:r>
              <a:rPr lang="en-US" sz="2800" dirty="0" smtClean="0"/>
              <a:t>-4| = 8 </a:t>
            </a:r>
            <a:r>
              <a:rPr lang="uk-UA" sz="2800" b="1" baseline="30000" dirty="0" smtClean="0"/>
              <a:t>.</a:t>
            </a:r>
            <a:r>
              <a:rPr lang="en-US" sz="2800" b="1" baseline="30000" dirty="0" smtClean="0"/>
              <a:t> </a:t>
            </a:r>
            <a:r>
              <a:rPr lang="en-US" sz="2800" dirty="0" smtClean="0"/>
              <a:t>   4 = 32</a:t>
            </a:r>
            <a:r>
              <a:rPr lang="uk-UA" sz="2800" dirty="0" smtClean="0"/>
              <a:t> </a:t>
            </a:r>
            <a:endParaRPr lang="en-US" sz="2800" dirty="0" smtClean="0"/>
          </a:p>
          <a:p>
            <a:r>
              <a:rPr lang="uk-UA" sz="2800" baseline="30000" dirty="0" smtClean="0"/>
              <a:t> </a:t>
            </a:r>
            <a:endParaRPr lang="en-US" sz="2800" baseline="30000" dirty="0" smtClean="0"/>
          </a:p>
          <a:p>
            <a:r>
              <a:rPr lang="uk-UA" sz="2800" baseline="30000" dirty="0" smtClean="0"/>
              <a:t>  </a:t>
            </a:r>
            <a:endParaRPr lang="en-US" sz="2800" dirty="0" smtClean="0"/>
          </a:p>
          <a:p>
            <a:endParaRPr lang="ru-RU" sz="2800" dirty="0" smtClean="0"/>
          </a:p>
          <a:p>
            <a:r>
              <a:rPr lang="uk-UA" sz="2800" dirty="0" smtClean="0"/>
              <a:t> </a:t>
            </a:r>
            <a:endParaRPr lang="ru-RU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7429520" y="6143644"/>
            <a:ext cx="1477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/>
              <a:t>§ 28 стор.212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 rot="17753466">
            <a:off x="-5543" y="924800"/>
            <a:ext cx="7569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5 </a:t>
            </a:r>
            <a:r>
              <a:rPr lang="ru-RU" sz="2400" b="1" baseline="30000" dirty="0" smtClean="0">
                <a:solidFill>
                  <a:srgbClr val="C00000"/>
                </a:solidFill>
                <a:latin typeface="Bahnschrift" pitchFamily="34" charset="0"/>
              </a:rPr>
              <a:t>.</a:t>
            </a:r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 4 </a:t>
            </a:r>
            <a:endParaRPr lang="ru-RU" sz="2400" b="1" dirty="0">
              <a:solidFill>
                <a:srgbClr val="C00000"/>
              </a:solidFill>
              <a:latin typeface="Bahnschrif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7753466">
            <a:off x="-55209" y="2361438"/>
            <a:ext cx="933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- 5 </a:t>
            </a:r>
            <a:r>
              <a:rPr lang="ru-RU" sz="2400" b="1" baseline="30000" dirty="0" smtClean="0">
                <a:solidFill>
                  <a:srgbClr val="C00000"/>
                </a:solidFill>
                <a:latin typeface="Bahnschrift" pitchFamily="34" charset="0"/>
              </a:rPr>
              <a:t>.</a:t>
            </a:r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 4 </a:t>
            </a:r>
            <a:endParaRPr lang="ru-RU" sz="2400" b="1" dirty="0">
              <a:solidFill>
                <a:srgbClr val="C00000"/>
              </a:solidFill>
              <a:latin typeface="Bahnschrif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7753466">
            <a:off x="-99007" y="3788701"/>
            <a:ext cx="1088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5 </a:t>
            </a:r>
            <a:r>
              <a:rPr lang="ru-RU" sz="2400" b="1" baseline="30000" dirty="0" smtClean="0">
                <a:solidFill>
                  <a:srgbClr val="C00000"/>
                </a:solidFill>
                <a:latin typeface="Bahnschrift" pitchFamily="34" charset="0"/>
              </a:rPr>
              <a:t>.</a:t>
            </a:r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 (-4) </a:t>
            </a:r>
            <a:endParaRPr lang="ru-RU" sz="2400" b="1" dirty="0">
              <a:solidFill>
                <a:srgbClr val="C00000"/>
              </a:solidFill>
              <a:latin typeface="Bahnschrif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7753466">
            <a:off x="-309193" y="5324898"/>
            <a:ext cx="1327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- 5 </a:t>
            </a:r>
            <a:r>
              <a:rPr lang="ru-RU" sz="2400" b="1" baseline="30000" dirty="0" smtClean="0">
                <a:solidFill>
                  <a:srgbClr val="C00000"/>
                </a:solidFill>
                <a:latin typeface="Bahnschrift" pitchFamily="34" charset="0"/>
              </a:rPr>
              <a:t>.</a:t>
            </a:r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 (</a:t>
            </a:r>
            <a:r>
              <a:rPr lang="ru-RU" sz="2400" b="1" baseline="30000" dirty="0" smtClean="0">
                <a:solidFill>
                  <a:srgbClr val="C00000"/>
                </a:solidFill>
                <a:latin typeface="Bahnschrift" pitchFamily="34" charset="0"/>
              </a:rPr>
              <a:t> -</a:t>
            </a:r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 4) </a:t>
            </a:r>
            <a:endParaRPr lang="ru-RU" sz="2400" b="1" dirty="0">
              <a:solidFill>
                <a:srgbClr val="C00000"/>
              </a:solidFill>
              <a:latin typeface="Bahnschrift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928662" y="214290"/>
            <a:ext cx="501291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uk-UA" sz="2800" dirty="0" smtClean="0">
                <a:latin typeface="Arial Black" pitchFamily="34" charset="0"/>
              </a:rPr>
              <a:t>Визначте знак добутку:</a:t>
            </a:r>
            <a:endParaRPr lang="ru-RU" sz="2800" dirty="0">
              <a:latin typeface="Arial Black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714612" y="5643578"/>
            <a:ext cx="33933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>
                <a:hlinkClick r:id="rId2"/>
              </a:rPr>
              <a:t>https://learningapps.org/4443256</a:t>
            </a:r>
            <a:endParaRPr lang="ru-RU" dirty="0"/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3"/>
          <a:srcRect l="10981" t="14648" r="12701" b="9179"/>
          <a:stretch>
            <a:fillRect/>
          </a:stretch>
        </p:blipFill>
        <p:spPr bwMode="auto">
          <a:xfrm>
            <a:off x="2285984" y="1857364"/>
            <a:ext cx="6365310" cy="3571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 rot="17753466">
            <a:off x="-78166" y="1326528"/>
            <a:ext cx="101477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5 </a:t>
            </a:r>
            <a:r>
              <a:rPr lang="ru-RU" sz="2400" b="1" baseline="30000" dirty="0" smtClean="0">
                <a:solidFill>
                  <a:srgbClr val="C00000"/>
                </a:solidFill>
                <a:latin typeface="Bahnschrift" pitchFamily="34" charset="0"/>
              </a:rPr>
              <a:t>.</a:t>
            </a:r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 4 </a:t>
            </a:r>
            <a:endParaRPr lang="ru-RU" sz="2400" b="1" dirty="0">
              <a:solidFill>
                <a:srgbClr val="C00000"/>
              </a:solidFill>
              <a:latin typeface="Bahnschrift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 rot="17753466">
            <a:off x="-55209" y="2361438"/>
            <a:ext cx="93326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- 5 </a:t>
            </a:r>
            <a:r>
              <a:rPr lang="ru-RU" sz="2400" b="1" baseline="30000" dirty="0" smtClean="0">
                <a:solidFill>
                  <a:srgbClr val="C00000"/>
                </a:solidFill>
                <a:latin typeface="Bahnschrift" pitchFamily="34" charset="0"/>
              </a:rPr>
              <a:t>.</a:t>
            </a:r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 4 </a:t>
            </a:r>
            <a:endParaRPr lang="ru-RU" sz="2400" b="1" dirty="0">
              <a:solidFill>
                <a:srgbClr val="C00000"/>
              </a:solidFill>
              <a:latin typeface="Bahnschrift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 rot="17753466">
            <a:off x="-99007" y="3788701"/>
            <a:ext cx="10887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5 </a:t>
            </a:r>
            <a:r>
              <a:rPr lang="ru-RU" sz="2400" b="1" baseline="30000" dirty="0" smtClean="0">
                <a:solidFill>
                  <a:srgbClr val="C00000"/>
                </a:solidFill>
                <a:latin typeface="Bahnschrift" pitchFamily="34" charset="0"/>
              </a:rPr>
              <a:t>.</a:t>
            </a:r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 (-4) </a:t>
            </a:r>
            <a:endParaRPr lang="ru-RU" sz="2400" b="1" dirty="0">
              <a:solidFill>
                <a:srgbClr val="C00000"/>
              </a:solidFill>
              <a:latin typeface="Bahnschrift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 rot="17753466">
            <a:off x="-309193" y="5324898"/>
            <a:ext cx="1327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- 5 </a:t>
            </a:r>
            <a:r>
              <a:rPr lang="ru-RU" sz="2400" b="1" baseline="30000" dirty="0" smtClean="0">
                <a:solidFill>
                  <a:srgbClr val="C00000"/>
                </a:solidFill>
                <a:latin typeface="Bahnschrift" pitchFamily="34" charset="0"/>
              </a:rPr>
              <a:t>.</a:t>
            </a:r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 (</a:t>
            </a:r>
            <a:r>
              <a:rPr lang="ru-RU" sz="2400" b="1" baseline="30000" dirty="0" smtClean="0">
                <a:solidFill>
                  <a:srgbClr val="C00000"/>
                </a:solidFill>
                <a:latin typeface="Bahnschrift" pitchFamily="34" charset="0"/>
              </a:rPr>
              <a:t> -</a:t>
            </a:r>
            <a:r>
              <a:rPr lang="ru-RU" sz="2400" b="1" dirty="0" smtClean="0">
                <a:solidFill>
                  <a:srgbClr val="C00000"/>
                </a:solidFill>
                <a:latin typeface="Bahnschrift" pitchFamily="34" charset="0"/>
              </a:rPr>
              <a:t> 4) </a:t>
            </a:r>
            <a:endParaRPr lang="ru-RU" sz="2400" b="1" dirty="0">
              <a:solidFill>
                <a:srgbClr val="C00000"/>
              </a:solidFill>
              <a:latin typeface="Bahnschrift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1071538" y="285728"/>
            <a:ext cx="7529625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dirty="0" smtClean="0">
                <a:latin typeface="Arial Black" pitchFamily="34" charset="0"/>
              </a:rPr>
              <a:t>Множення раціональних чисел</a:t>
            </a:r>
            <a:endParaRPr lang="ru-RU" sz="3200" dirty="0">
              <a:latin typeface="Arial Black" pitchFamily="34" charset="0"/>
            </a:endParaRPr>
          </a:p>
        </p:txBody>
      </p:sp>
      <p:sp>
        <p:nvSpPr>
          <p:cNvPr id="11" name="Содержимое 2"/>
          <p:cNvSpPr txBox="1">
            <a:spLocks/>
          </p:cNvSpPr>
          <p:nvPr/>
        </p:nvSpPr>
        <p:spPr>
          <a:xfrm>
            <a:off x="714348" y="1071546"/>
            <a:ext cx="8229600" cy="3286148"/>
          </a:xfrm>
          <a:prstGeom prst="rect">
            <a:avLst/>
          </a:prstGeom>
        </p:spPr>
        <p:txBody>
          <a:bodyPr>
            <a:normAutofit fontScale="25000" lnSpcReduction="20000"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11200" dirty="0" smtClean="0"/>
              <a:t>Якщо кількість від</a:t>
            </a:r>
            <a:r>
              <a:rPr lang="en-US" sz="11200" dirty="0" smtClean="0"/>
              <a:t>’</a:t>
            </a:r>
            <a:r>
              <a:rPr lang="uk-UA" sz="11200" dirty="0" smtClean="0"/>
              <a:t>є</a:t>
            </a:r>
            <a:r>
              <a:rPr lang="ru-RU" sz="11200" dirty="0" smtClean="0"/>
              <a:t>мних множників </a:t>
            </a:r>
            <a:r>
              <a:rPr lang="ru-RU" sz="11200" b="1" dirty="0" smtClean="0">
                <a:solidFill>
                  <a:srgbClr val="FF0000"/>
                </a:solidFill>
              </a:rPr>
              <a:t>парне</a:t>
            </a:r>
            <a:r>
              <a:rPr lang="ru-RU" sz="11200" dirty="0" smtClean="0"/>
              <a:t>, то добуток - число </a:t>
            </a:r>
            <a:r>
              <a:rPr lang="ru-RU" sz="11200" b="1" dirty="0" smtClean="0">
                <a:solidFill>
                  <a:srgbClr val="FF0000"/>
                </a:solidFill>
              </a:rPr>
              <a:t>додатн</a:t>
            </a:r>
            <a:r>
              <a:rPr lang="uk-UA" sz="11200" b="1" dirty="0" smtClean="0">
                <a:solidFill>
                  <a:srgbClr val="FF0000"/>
                </a:solidFill>
              </a:rPr>
              <a:t>є</a:t>
            </a:r>
            <a:r>
              <a:rPr lang="ru-RU" sz="11200" dirty="0" smtClean="0"/>
              <a:t>.</a:t>
            </a:r>
            <a:endParaRPr lang="en-US" sz="1120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ru-RU" sz="11200" dirty="0" smtClean="0"/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ru-RU" sz="11200" dirty="0" smtClean="0"/>
              <a:t> -3 </a:t>
            </a:r>
            <a:r>
              <a:rPr lang="ru-RU" sz="11200" b="1" baseline="30000" dirty="0" smtClean="0"/>
              <a:t>.</a:t>
            </a:r>
            <a:r>
              <a:rPr lang="ru-RU" sz="11200" dirty="0" smtClean="0"/>
              <a:t> (-5) = 15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ru-RU" sz="11200" dirty="0" smtClean="0"/>
              <a:t>-7 </a:t>
            </a:r>
            <a:r>
              <a:rPr lang="ru-RU" sz="11200" b="1" baseline="30000" dirty="0" smtClean="0"/>
              <a:t>.</a:t>
            </a:r>
            <a:r>
              <a:rPr lang="ru-RU" sz="11200" dirty="0" smtClean="0"/>
              <a:t> (-9) = 63   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ru-RU" sz="11200" dirty="0" smtClean="0"/>
              <a:t> множників – 2,            15  </a:t>
            </a:r>
            <a:r>
              <a:rPr lang="en-US" sz="11200" dirty="0" smtClean="0"/>
              <a:t>&gt; 0</a:t>
            </a:r>
            <a:r>
              <a:rPr lang="uk-UA" sz="11200" dirty="0" smtClean="0"/>
              <a:t>,</a:t>
            </a:r>
            <a:r>
              <a:rPr lang="ru-RU" sz="11200" dirty="0" smtClean="0"/>
              <a:t>              63</a:t>
            </a:r>
            <a:r>
              <a:rPr lang="en-US" sz="11200" dirty="0" smtClean="0"/>
              <a:t> &gt;</a:t>
            </a:r>
            <a:r>
              <a:rPr lang="uk-UA" sz="11200" dirty="0" smtClean="0"/>
              <a:t> 0</a:t>
            </a:r>
            <a:endParaRPr lang="ru-RU" sz="11200" dirty="0" smtClean="0"/>
          </a:p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ru-RU" sz="11200" dirty="0" smtClean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r>
              <a:rPr lang="ru-RU" sz="11200" dirty="0" smtClean="0"/>
              <a:t>Якщо кількість від</a:t>
            </a:r>
            <a:r>
              <a:rPr lang="en-US" sz="11200" dirty="0" smtClean="0"/>
              <a:t>’</a:t>
            </a:r>
            <a:r>
              <a:rPr lang="uk-UA" sz="11200" dirty="0" smtClean="0"/>
              <a:t>ємних</a:t>
            </a:r>
            <a:r>
              <a:rPr lang="ru-RU" sz="11200" dirty="0" smtClean="0"/>
              <a:t> множників </a:t>
            </a:r>
            <a:r>
              <a:rPr lang="ru-RU" sz="11200" b="1" dirty="0" smtClean="0">
                <a:solidFill>
                  <a:srgbClr val="FF0000"/>
                </a:solidFill>
              </a:rPr>
              <a:t>непарне</a:t>
            </a:r>
            <a:r>
              <a:rPr lang="ru-RU" sz="11200" dirty="0" smtClean="0"/>
              <a:t>, то добуток - число </a:t>
            </a:r>
            <a:r>
              <a:rPr lang="ru-RU" sz="11200" b="1" dirty="0" smtClean="0">
                <a:solidFill>
                  <a:srgbClr val="FF0000"/>
                </a:solidFill>
              </a:rPr>
              <a:t>від</a:t>
            </a:r>
            <a:r>
              <a:rPr lang="en-US" sz="11200" b="1" dirty="0" smtClean="0">
                <a:solidFill>
                  <a:srgbClr val="FF0000"/>
                </a:solidFill>
              </a:rPr>
              <a:t>’</a:t>
            </a:r>
            <a:r>
              <a:rPr lang="uk-UA" sz="11200" b="1" dirty="0" smtClean="0">
                <a:solidFill>
                  <a:srgbClr val="FF0000"/>
                </a:solidFill>
              </a:rPr>
              <a:t>ємне</a:t>
            </a:r>
            <a:r>
              <a:rPr lang="ru-RU" sz="11200" dirty="0" smtClean="0"/>
              <a:t>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uk-UA" sz="11200" dirty="0" smtClean="0"/>
          </a:p>
          <a:p>
            <a:pPr marL="342900" lvl="0" indent="-342900" algn="ctr">
              <a:spcBef>
                <a:spcPct val="20000"/>
              </a:spcBef>
              <a:defRPr/>
            </a:pPr>
            <a:r>
              <a:rPr lang="ru-RU" sz="11200" dirty="0" smtClean="0"/>
              <a:t>-4 </a:t>
            </a:r>
            <a:r>
              <a:rPr lang="ru-RU" sz="11200" b="1" baseline="30000" dirty="0" smtClean="0"/>
              <a:t>.</a:t>
            </a:r>
            <a:r>
              <a:rPr lang="ru-RU" sz="11200" dirty="0" smtClean="0"/>
              <a:t> (-5) </a:t>
            </a:r>
            <a:r>
              <a:rPr lang="ru-RU" sz="11200" baseline="30000" dirty="0" smtClean="0"/>
              <a:t>. </a:t>
            </a:r>
            <a:r>
              <a:rPr lang="ru-RU" sz="11200" dirty="0" smtClean="0"/>
              <a:t>(-2)  =  - 40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ru-RU" sz="11200" dirty="0" smtClean="0"/>
              <a:t>-6 </a:t>
            </a:r>
            <a:r>
              <a:rPr lang="ru-RU" sz="11200" b="1" baseline="30000" dirty="0" smtClean="0"/>
              <a:t>.</a:t>
            </a:r>
            <a:r>
              <a:rPr lang="ru-RU" sz="11200" dirty="0" smtClean="0"/>
              <a:t> (-3) </a:t>
            </a:r>
            <a:r>
              <a:rPr lang="ru-RU" sz="11200" baseline="30000" dirty="0" smtClean="0"/>
              <a:t>. </a:t>
            </a:r>
            <a:r>
              <a:rPr lang="ru-RU" sz="11200" dirty="0" smtClean="0"/>
              <a:t>(-2)  =  - 36</a:t>
            </a:r>
          </a:p>
          <a:p>
            <a:pPr marL="342900" indent="-342900" algn="ctr">
              <a:spcBef>
                <a:spcPct val="20000"/>
              </a:spcBef>
              <a:defRPr/>
            </a:pPr>
            <a:r>
              <a:rPr lang="uk-UA" sz="11200" dirty="0" smtClean="0"/>
              <a:t>множників – 3,         - 40 </a:t>
            </a:r>
            <a:r>
              <a:rPr lang="en-US" sz="11200" dirty="0" smtClean="0"/>
              <a:t>&lt; 0,       -36 &lt; 0</a:t>
            </a:r>
            <a:endParaRPr lang="ru-RU" sz="11200" dirty="0" smtClean="0"/>
          </a:p>
          <a:p>
            <a:pPr marL="342900" lvl="0" indent="-342900" algn="ctr">
              <a:spcBef>
                <a:spcPct val="20000"/>
              </a:spcBef>
              <a:defRPr/>
            </a:pPr>
            <a:endParaRPr lang="ru-RU" sz="8600" dirty="0" smtClean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ru-RU" sz="3200" dirty="0" smtClean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uk-UA" sz="3200" dirty="0" smtClean="0"/>
          </a:p>
          <a:p>
            <a:pPr marL="342900" lvl="0" indent="-342900">
              <a:spcBef>
                <a:spcPct val="20000"/>
              </a:spcBef>
              <a:defRPr/>
            </a:pPr>
            <a:endParaRPr lang="ru-RU" sz="3200" dirty="0" smtClean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ru-RU" sz="3200" dirty="0" smtClean="0"/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  <a:defRPr/>
            </a:pPr>
            <a:endParaRPr lang="ru-RU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 smtClean="0"/>
              <a:t>           </a:t>
            </a:r>
            <a:r>
              <a:rPr lang="ru-RU" b="1" dirty="0" smtClean="0"/>
              <a:t>Перевір себе:</a:t>
            </a:r>
            <a:endParaRPr lang="ru-RU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85918" y="1600200"/>
            <a:ext cx="6900882" cy="4525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Обчислити: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/>
              <a:t>(-12) ∙ (-3)=   </a:t>
            </a:r>
            <a:endParaRPr lang="ru-RU" dirty="0" smtClean="0"/>
          </a:p>
          <a:p>
            <a:pPr>
              <a:buNone/>
            </a:pPr>
            <a:r>
              <a:rPr lang="ru-RU" dirty="0"/>
              <a:t>(-14) ∙ (+5)=</a:t>
            </a:r>
          </a:p>
          <a:p>
            <a:pPr>
              <a:buNone/>
            </a:pPr>
            <a:r>
              <a:rPr lang="ru-RU" dirty="0"/>
              <a:t>1,8  ∙ (- 4) =</a:t>
            </a:r>
          </a:p>
          <a:p>
            <a:pPr>
              <a:buNone/>
            </a:pPr>
            <a:r>
              <a:rPr lang="ru-RU" dirty="0"/>
              <a:t>(-7) ∙ (-5) ∙ 2=  </a:t>
            </a:r>
          </a:p>
          <a:p>
            <a:pPr>
              <a:buNone/>
            </a:pPr>
            <a:endParaRPr lang="ru-RU" dirty="0"/>
          </a:p>
          <a:p>
            <a:endParaRPr lang="ru-RU" dirty="0"/>
          </a:p>
        </p:txBody>
      </p:sp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5984" y="6000768"/>
            <a:ext cx="5067300" cy="33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714876" y="2071678"/>
            <a:ext cx="714348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36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572000" y="2643182"/>
            <a:ext cx="1000132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-70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429124" y="3214686"/>
            <a:ext cx="1000132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-7,2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572000" y="3857628"/>
            <a:ext cx="714348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70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1" name="Группа 10"/>
          <p:cNvGrpSpPr/>
          <p:nvPr/>
        </p:nvGrpSpPr>
        <p:grpSpPr>
          <a:xfrm>
            <a:off x="123778" y="777164"/>
            <a:ext cx="552427" cy="5442371"/>
            <a:chOff x="123778" y="777164"/>
            <a:chExt cx="552427" cy="5442371"/>
          </a:xfrm>
        </p:grpSpPr>
        <p:sp>
          <p:nvSpPr>
            <p:cNvPr id="12" name="TextBox 11"/>
            <p:cNvSpPr txBox="1"/>
            <p:nvPr/>
          </p:nvSpPr>
          <p:spPr>
            <a:xfrm rot="17753466">
              <a:off x="-5543" y="924800"/>
              <a:ext cx="7569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5 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.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4 </a:t>
              </a:r>
              <a:endParaRPr lang="ru-RU" sz="2400" b="1" dirty="0">
                <a:solidFill>
                  <a:srgbClr val="C00000"/>
                </a:solidFill>
                <a:latin typeface="Bahnschrift" pitchFamily="34" charset="0"/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 rot="17753466">
              <a:off x="-55209" y="2361438"/>
              <a:ext cx="9332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- 5 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.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4 </a:t>
              </a:r>
              <a:endParaRPr lang="ru-RU" sz="2400" b="1" dirty="0">
                <a:solidFill>
                  <a:srgbClr val="C00000"/>
                </a:solidFill>
                <a:latin typeface="Bahnschrift" pitchFamily="34" charset="0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 rot="17753466">
              <a:off x="-99007" y="3788701"/>
              <a:ext cx="10887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5 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.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(-4) </a:t>
              </a:r>
              <a:endParaRPr lang="ru-RU" sz="2400" b="1" dirty="0">
                <a:solidFill>
                  <a:srgbClr val="C00000"/>
                </a:solidFill>
                <a:latin typeface="Bahnschrift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 rot="17753466">
              <a:off x="-309193" y="5324898"/>
              <a:ext cx="13276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- 5 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.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(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 -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4) </a:t>
              </a:r>
              <a:endParaRPr lang="ru-RU" sz="2400" b="1" dirty="0">
                <a:solidFill>
                  <a:srgbClr val="C00000"/>
                </a:solidFill>
                <a:latin typeface="Bahnschrift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12" dur="5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1" grpId="0" animBg="1"/>
      <p:bldP spid="10241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35716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600" b="1" dirty="0" smtClean="0"/>
              <a:t>        </a:t>
            </a:r>
            <a:r>
              <a:rPr lang="en-US" sz="3600" b="1" dirty="0" smtClean="0"/>
              <a:t/>
            </a:r>
            <a:br>
              <a:rPr lang="en-US" sz="3600" b="1" dirty="0" smtClean="0"/>
            </a:br>
            <a:r>
              <a:rPr lang="uk-UA" sz="3600" b="1" dirty="0" smtClean="0"/>
              <a:t>Працюємо в парі</a:t>
            </a:r>
            <a:r>
              <a:rPr lang="ru-RU" sz="3600" b="1" cap="all" dirty="0" smtClean="0"/>
              <a:t>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28728" y="1600200"/>
            <a:ext cx="7258072" cy="4525963"/>
          </a:xfrm>
        </p:spPr>
        <p:txBody>
          <a:bodyPr/>
          <a:lstStyle/>
          <a:p>
            <a:pPr>
              <a:buNone/>
            </a:pPr>
            <a:r>
              <a:rPr lang="ru-RU" b="1" dirty="0"/>
              <a:t>1</a:t>
            </a:r>
            <a:r>
              <a:rPr lang="ru-RU" b="1" dirty="0" smtClean="0"/>
              <a:t>. </a:t>
            </a:r>
            <a:r>
              <a:rPr lang="ru-RU" b="1" dirty="0" err="1" smtClean="0"/>
              <a:t>Обчислити</a:t>
            </a:r>
            <a:r>
              <a:rPr lang="ru-RU" b="1" dirty="0" smtClean="0"/>
              <a:t> </a:t>
            </a:r>
            <a:r>
              <a:rPr lang="ru-RU" dirty="0" smtClean="0"/>
              <a:t>: </a:t>
            </a:r>
            <a:endParaRPr lang="ru-RU" dirty="0"/>
          </a:p>
          <a:p>
            <a:pPr>
              <a:buNone/>
            </a:pPr>
            <a:r>
              <a:rPr lang="ru-RU" dirty="0"/>
              <a:t>а) 0,7 ∙ (-8) =   	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б</a:t>
            </a:r>
            <a:r>
              <a:rPr lang="ru-RU" dirty="0"/>
              <a:t>) -0,6 ∙ (-0,9) =	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</a:t>
            </a:r>
            <a:r>
              <a:rPr lang="ru-RU" dirty="0"/>
              <a:t>) -0,5 ∙ 6 =	 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г</a:t>
            </a:r>
            <a:r>
              <a:rPr lang="ru-RU" dirty="0"/>
              <a:t>) -2,5 ∙ 0,4 =	      </a:t>
            </a:r>
            <a:endParaRPr lang="ru-RU" dirty="0" smtClean="0"/>
          </a:p>
          <a:p>
            <a:pPr>
              <a:buNone/>
            </a:pPr>
            <a:r>
              <a:rPr lang="ru-RU" dirty="0" err="1" smtClean="0"/>
              <a:t>д</a:t>
            </a:r>
            <a:r>
              <a:rPr lang="ru-RU" dirty="0"/>
              <a:t>) 12 ∙ (-0,2) =	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е</a:t>
            </a:r>
            <a:r>
              <a:rPr lang="ru-RU" dirty="0"/>
              <a:t>) 0 ∙ (-1,12) = </a:t>
            </a: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4572000" y="2071678"/>
            <a:ext cx="1143008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-5,6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4572000" y="2643182"/>
            <a:ext cx="1143008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0,54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572000" y="3286124"/>
            <a:ext cx="1143008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-3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4572000" y="3857628"/>
            <a:ext cx="1143008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-1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572000" y="4429132"/>
            <a:ext cx="1143008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-2,4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4572000" y="5072074"/>
            <a:ext cx="1143008" cy="707886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4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</a:t>
            </a:r>
            <a:endParaRPr kumimoji="0" lang="ru-RU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4" name="Группа 10"/>
          <p:cNvGrpSpPr/>
          <p:nvPr/>
        </p:nvGrpSpPr>
        <p:grpSpPr>
          <a:xfrm>
            <a:off x="123778" y="777164"/>
            <a:ext cx="552427" cy="5442371"/>
            <a:chOff x="123778" y="777164"/>
            <a:chExt cx="552427" cy="5442371"/>
          </a:xfrm>
        </p:grpSpPr>
        <p:sp>
          <p:nvSpPr>
            <p:cNvPr id="15" name="TextBox 14"/>
            <p:cNvSpPr txBox="1"/>
            <p:nvPr/>
          </p:nvSpPr>
          <p:spPr>
            <a:xfrm rot="17753466">
              <a:off x="-5543" y="924800"/>
              <a:ext cx="7569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5 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.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4 </a:t>
              </a:r>
              <a:endParaRPr lang="ru-RU" sz="2400" b="1" dirty="0">
                <a:solidFill>
                  <a:srgbClr val="C00000"/>
                </a:solidFill>
                <a:latin typeface="Bahnschrift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 rot="17753466">
              <a:off x="-55209" y="2361438"/>
              <a:ext cx="9332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- 5 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.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4 </a:t>
              </a:r>
              <a:endParaRPr lang="ru-RU" sz="2400" b="1" dirty="0">
                <a:solidFill>
                  <a:srgbClr val="C00000"/>
                </a:solidFill>
                <a:latin typeface="Bahnschrift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 rot="17753466">
              <a:off x="-99007" y="3788701"/>
              <a:ext cx="10887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5 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.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(-4) </a:t>
              </a:r>
              <a:endParaRPr lang="ru-RU" sz="2400" b="1" dirty="0">
                <a:solidFill>
                  <a:srgbClr val="C00000"/>
                </a:solidFill>
                <a:latin typeface="Bahnschrift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 rot="17753466">
              <a:off x="-309193" y="5324898"/>
              <a:ext cx="13276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- 5 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.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(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 -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4) </a:t>
              </a:r>
              <a:endParaRPr lang="ru-RU" sz="2400" b="1" dirty="0">
                <a:solidFill>
                  <a:srgbClr val="C00000"/>
                </a:solidFill>
                <a:latin typeface="Bahnschrift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оугольник 20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14480" y="285728"/>
            <a:ext cx="7158030" cy="6572272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ru-RU" b="1" dirty="0"/>
              <a:t>2</a:t>
            </a:r>
            <a:r>
              <a:rPr lang="ru-RU" dirty="0"/>
              <a:t>. </a:t>
            </a:r>
            <a:r>
              <a:rPr lang="ru-RU" b="1" dirty="0" err="1" smtClean="0"/>
              <a:t>Обчислити</a:t>
            </a:r>
            <a:r>
              <a:rPr lang="ru-RU" dirty="0" smtClean="0"/>
              <a:t> :</a:t>
            </a:r>
            <a:endParaRPr lang="ru-RU" dirty="0"/>
          </a:p>
          <a:p>
            <a:pPr>
              <a:buNone/>
            </a:pPr>
            <a:r>
              <a:rPr lang="ru-RU" dirty="0"/>
              <a:t>а) 6 ∙ 3 </a:t>
            </a:r>
            <a:r>
              <a:rPr lang="ru-RU" dirty="0" smtClean="0"/>
              <a:t>=</a:t>
            </a:r>
            <a:r>
              <a:rPr lang="ru-RU" dirty="0"/>
              <a:t>		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б</a:t>
            </a:r>
            <a:r>
              <a:rPr lang="ru-RU" dirty="0"/>
              <a:t>) 4 ∙ (-5</a:t>
            </a:r>
            <a:r>
              <a:rPr lang="ru-RU" dirty="0" smtClean="0"/>
              <a:t>) = </a:t>
            </a:r>
            <a:r>
              <a:rPr lang="ru-RU" dirty="0"/>
              <a:t>	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</a:t>
            </a:r>
            <a:r>
              <a:rPr lang="ru-RU" dirty="0"/>
              <a:t>) (-6) ∙ 4 </a:t>
            </a:r>
            <a:r>
              <a:rPr lang="ru-RU" dirty="0" smtClean="0"/>
              <a:t>=</a:t>
            </a:r>
            <a:r>
              <a:rPr lang="ru-RU" dirty="0"/>
              <a:t>	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г</a:t>
            </a:r>
            <a:r>
              <a:rPr lang="ru-RU" dirty="0"/>
              <a:t>) (-5) ∙ (-3</a:t>
            </a:r>
            <a:r>
              <a:rPr lang="ru-RU" dirty="0" smtClean="0"/>
              <a:t>) = </a:t>
            </a:r>
            <a:r>
              <a:rPr lang="ru-RU" dirty="0"/>
              <a:t>	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</a:t>
            </a:r>
            <a:r>
              <a:rPr lang="ru-RU" dirty="0"/>
              <a:t>) 4 ∙ (-1</a:t>
            </a:r>
            <a:r>
              <a:rPr lang="ru-RU" dirty="0" smtClean="0"/>
              <a:t>) = </a:t>
            </a:r>
            <a:r>
              <a:rPr lang="ru-RU" dirty="0"/>
              <a:t>	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е</a:t>
            </a:r>
            <a:r>
              <a:rPr lang="ru-RU" dirty="0"/>
              <a:t>) -5 ∙ </a:t>
            </a:r>
            <a:r>
              <a:rPr lang="ru-RU" dirty="0" smtClean="0"/>
              <a:t>0 = </a:t>
            </a:r>
            <a:r>
              <a:rPr lang="ru-RU" dirty="0"/>
              <a:t>		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ж</a:t>
            </a:r>
            <a:r>
              <a:rPr lang="ru-RU" dirty="0"/>
              <a:t>)   	</a:t>
            </a:r>
          </a:p>
          <a:p>
            <a:pPr>
              <a:buNone/>
            </a:pPr>
            <a:r>
              <a:rPr lang="ru-RU" dirty="0"/>
              <a:t>з) 0,2 ∙ (-4</a:t>
            </a:r>
            <a:r>
              <a:rPr lang="ru-RU" dirty="0" smtClean="0"/>
              <a:t>) =</a:t>
            </a:r>
            <a:r>
              <a:rPr lang="ru-RU" dirty="0"/>
              <a:t>	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и</a:t>
            </a:r>
            <a:r>
              <a:rPr lang="ru-RU" dirty="0"/>
              <a:t>) (-3) ∙ 1,2 </a:t>
            </a:r>
            <a:r>
              <a:rPr lang="ru-RU" dirty="0" smtClean="0"/>
              <a:t>=</a:t>
            </a:r>
            <a:r>
              <a:rPr lang="ru-RU" dirty="0"/>
              <a:t>	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   </a:t>
            </a:r>
            <a:endParaRPr lang="ru-RU" dirty="0"/>
          </a:p>
          <a:p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571736" y="4286256"/>
            <a:ext cx="1726419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7572396" y="785794"/>
            <a:ext cx="642910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18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Rectangle 1"/>
          <p:cNvSpPr>
            <a:spLocks noChangeArrowheads="1"/>
          </p:cNvSpPr>
          <p:nvPr/>
        </p:nvSpPr>
        <p:spPr bwMode="auto">
          <a:xfrm>
            <a:off x="7500958" y="5572140"/>
            <a:ext cx="857256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-20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Rectangle 1"/>
          <p:cNvSpPr>
            <a:spLocks noChangeArrowheads="1"/>
          </p:cNvSpPr>
          <p:nvPr/>
        </p:nvSpPr>
        <p:spPr bwMode="auto">
          <a:xfrm>
            <a:off x="7500958" y="2000240"/>
            <a:ext cx="857256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-24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7500958" y="3214686"/>
            <a:ext cx="642910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15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0" name="Rectangle 1"/>
          <p:cNvSpPr>
            <a:spLocks noChangeArrowheads="1"/>
          </p:cNvSpPr>
          <p:nvPr/>
        </p:nvSpPr>
        <p:spPr bwMode="auto">
          <a:xfrm>
            <a:off x="7500958" y="5000636"/>
            <a:ext cx="642910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-4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7500958" y="4429132"/>
            <a:ext cx="642910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0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7500958" y="3786190"/>
            <a:ext cx="642910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1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7500958" y="2643182"/>
            <a:ext cx="785818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-0,8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1"/>
          <p:cNvSpPr>
            <a:spLocks noChangeArrowheads="1"/>
          </p:cNvSpPr>
          <p:nvPr/>
        </p:nvSpPr>
        <p:spPr bwMode="auto">
          <a:xfrm>
            <a:off x="7500958" y="1428736"/>
            <a:ext cx="785818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-3,6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358082" y="785794"/>
            <a:ext cx="1143008" cy="535785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6" name="Группа 10"/>
          <p:cNvGrpSpPr/>
          <p:nvPr/>
        </p:nvGrpSpPr>
        <p:grpSpPr>
          <a:xfrm>
            <a:off x="123778" y="777164"/>
            <a:ext cx="552427" cy="5442371"/>
            <a:chOff x="123778" y="777164"/>
            <a:chExt cx="552427" cy="5442371"/>
          </a:xfrm>
        </p:grpSpPr>
        <p:sp>
          <p:nvSpPr>
            <p:cNvPr id="17" name="TextBox 16"/>
            <p:cNvSpPr txBox="1"/>
            <p:nvPr/>
          </p:nvSpPr>
          <p:spPr>
            <a:xfrm rot="17753466">
              <a:off x="-5543" y="924800"/>
              <a:ext cx="7569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5 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.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4 </a:t>
              </a:r>
              <a:endParaRPr lang="ru-RU" sz="2400" b="1" dirty="0">
                <a:solidFill>
                  <a:srgbClr val="C00000"/>
                </a:solidFill>
                <a:latin typeface="Bahnschrift" pitchFamily="34" charset="0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 rot="17753466">
              <a:off x="-55209" y="2361438"/>
              <a:ext cx="9332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- 5 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.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4 </a:t>
              </a:r>
              <a:endParaRPr lang="ru-RU" sz="2400" b="1" dirty="0">
                <a:solidFill>
                  <a:srgbClr val="C00000"/>
                </a:solidFill>
                <a:latin typeface="Bahnschrift" pitchFamily="34" charset="0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 rot="17753466">
              <a:off x="-99007" y="3788701"/>
              <a:ext cx="10887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5 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.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(-4) </a:t>
              </a:r>
              <a:endParaRPr lang="ru-RU" sz="2400" b="1" dirty="0">
                <a:solidFill>
                  <a:srgbClr val="C00000"/>
                </a:solidFill>
                <a:latin typeface="Bahnschrift" pitchFamily="34" charset="0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 rot="17753466">
              <a:off x="-309193" y="5324898"/>
              <a:ext cx="13276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- 5 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.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(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 -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4) </a:t>
              </a:r>
              <a:endParaRPr lang="ru-RU" sz="2400" b="1" dirty="0">
                <a:solidFill>
                  <a:srgbClr val="C00000"/>
                </a:solidFill>
                <a:latin typeface="Bahnschrift" pitchFamily="34" charset="0"/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-0.0224 0.00231 -0.04358 0.00856 -0.06598 0.01088 C -0.10243 0.02014 -0.13872 0.02593 -0.1757 0.03009 C -0.21927 0.0294 -0.26285 0.02986 -0.30643 0.02801 C -0.33125 0.02685 -0.35868 0.0206 -0.38386 0.01944 C -0.39393 0.0169 -0.39861 0.01505 -0.40955 0.01505 " pathEditMode="relative" ptsTypes="fffffA">
                                      <p:cBhvr>
                                        <p:cTn id="11" dur="2000" fill="hold"/>
                                        <p:tgtEl>
                                          <p:spTgt spid="614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44444E-6 C -0.00504 -0.00069 -0.01007 -0.00046 -0.01493 -0.00208 C -0.02379 -0.00486 -0.03177 -0.01643 -0.03906 -0.02361 C -0.04549 -0.03009 -0.0592 -0.04513 -0.06459 -0.0493 C -0.07049 -0.05347 -0.07431 -0.05601 -0.07969 -0.06226 C -0.08247 -0.0655 -0.08438 -0.0699 -0.08716 -0.07291 C -0.09306 -0.07916 -0.09966 -0.08379 -0.10521 -0.09027 C -0.11597 -0.10208 -0.1257 -0.11574 -0.13681 -0.12662 C -0.14097 -0.13078 -0.14618 -0.13287 -0.15035 -0.13726 C -0.15452 -0.14143 -0.15712 -0.14791 -0.16094 -0.15231 C -0.17344 -0.16689 -0.18594 -0.17824 -0.19705 -0.19537 C -0.20695 -0.21064 -0.21216 -0.23009 -0.22101 -0.24675 C -0.22257 -0.25902 -0.22413 -0.26597 -0.22865 -0.27685 C -0.23247 -0.29953 -0.24306 -0.3199 -0.24966 -0.3412 C -0.25434 -0.35601 -0.25608 -0.37291 -0.26302 -0.38634 C -0.27118 -0.40185 -0.28091 -0.41527 -0.28716 -0.43333 C -0.29393 -0.453 -0.30295 -0.46759 -0.31268 -0.48495 C -0.31875 -0.4956 -0.32292 -0.50925 -0.33073 -0.51713 C -0.33681 -0.53171 -0.3408 -0.53564 -0.34879 -0.54722 C -0.35018 -0.54907 -0.35035 -0.55185 -0.35174 -0.55347 C -0.36181 -0.5662 -0.37413 -0.5743 -0.3849 -0.58588 C -0.38663 -0.59097 -0.38802 -0.59884 -0.3908 -0.60277 " pathEditMode="relative" rAng="0" ptsTypes="fffffffffffffffffffffA">
                                      <p:cBhvr>
                                        <p:cTn id="1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9500" y="-301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-2.22222E-6 C -0.02812 0.00602 -0.04549 0.00533 -0.07899 0.00648 C -0.1493 0.01505 -0.19392 0.01389 -0.27743 0.01505 C -0.31719 0.02547 -0.28264 0.01713 -0.38229 0.01713 " pathEditMode="relative" ptsTypes="fffA">
                                      <p:cBhvr>
                                        <p:cTn id="19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4.44444E-6 C -0.01337 -0.00231 -0.02344 -0.00787 -0.03559 -0.01273 C -0.04201 -0.01875 -0.04791 -0.02106 -0.05573 -0.02361 C -0.07135 -0.03518 -0.09479 -0.03842 -0.11302 -0.0412 C -0.13229 -0.04791 -0.15069 -0.05532 -0.16979 -0.06296 C -0.17812 -0.0662 -0.18368 -0.07361 -0.19323 -0.07384 C -0.23125 -0.075 -0.26927 -0.075 -0.30729 -0.07546 C -0.32135 -0.08055 -0.32344 -0.08055 -0.33958 -0.08055 " pathEditMode="relative" rAng="0" ptsTypes="fffffffA">
                                      <p:cBhvr>
                                        <p:cTn id="2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7000" y="-40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94444E-6 -1.11111E-6 C -0.0033 -0.0169 -0.01788 -0.02083 -0.02882 -0.02801 C -0.05278 -0.04305 -0.03611 -0.03819 -0.05451 -0.0419 C -0.06371 -0.04977 -0.07083 -0.05648 -0.08177 -0.05972 C -0.0901 -0.06505 -0.10017 -0.06944 -0.10729 -0.07755 C -0.11007 -0.08079 -0.11232 -0.08472 -0.11528 -0.08773 C -0.1217 -0.09421 -0.12986 -0.09861 -0.13611 -0.10555 C -0.14514 -0.11528 -0.15434 -0.12523 -0.16337 -0.13518 C -0.1684 -0.14074 -0.17153 -0.1493 -0.1776 -0.15324 C -0.1842 -0.15741 -0.18785 -0.16204 -0.19357 -0.16713 C -0.20052 -0.17338 -0.20868 -0.17755 -0.21597 -0.18287 C -0.22951 -0.19282 -0.23507 -0.2 -0.25139 -0.20509 C -0.26632 -0.22361 -0.29288 -0.23264 -0.31371 -0.2368 C -0.321 -0.24143 -0.32882 -0.2456 -0.33611 -0.25069 C -0.33993 -0.25324 -0.34132 -0.25625 -0.34566 -0.25671 C -0.35156 -0.25694 -0.35746 -0.25671 -0.36319 -0.25671 " pathEditMode="relative" rAng="0" ptsTypes="fffffffffffffffA">
                                      <p:cBhvr>
                                        <p:cTn id="27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8200" y="-1280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-1.48148E-6 C -0.02205 -0.01181 -0.04323 -0.01644 -0.06615 -0.02361 C -0.07761 -0.02708 -0.08854 -0.03565 -0.1 -0.03866 C -0.125 -0.04537 -0.11684 -0.04005 -0.13073 -0.04514 C -0.14028 -0.04861 -0.14844 -0.05532 -0.15816 -0.0581 C -0.16719 -0.06574 -0.17535 -0.06782 -0.18559 -0.07107 C -0.19844 -0.075 -0.18143 -0.07083 -0.19514 -0.07732 C -0.19931 -0.0794 -0.20382 -0.08032 -0.20816 -0.08171 C -0.22657 -0.09838 -0.26667 -0.09954 -0.28716 -0.10116 C -0.32691 -0.11157 -0.34861 -0.10972 -0.39688 -0.10972 " pathEditMode="relative" ptsTypes="fffffffffA">
                                      <p:cBhvr>
                                        <p:cTn id="3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4.07407E-6 C -0.01406 0.00764 -0.03021 0.01019 -0.04514 0.01505 C -0.05347 0.02269 -0.06424 0.02963 -0.07413 0.03241 C -0.08368 0.03866 -0.09323 0.04236 -0.1033 0.04746 C -0.10764 0.04954 -0.11163 0.05347 -0.11615 0.05394 C -0.12413 0.05463 -0.13229 0.05533 -0.14028 0.05602 C -0.19271 0.07847 -0.29149 0.06412 -0.31771 0.06459 C -0.32361 0.06713 -0.32083 0.06667 -0.32587 0.06667 " pathEditMode="relative" ptsTypes="fffffffA">
                                      <p:cBhvr>
                                        <p:cTn id="35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5E-6 1.85185E-6 C -0.01059 0.00694 -0.00469 0.00185 -0.01615 0.01713 L -0.01615 0.01713 C -0.02448 0.02477 -0.03142 0.03356 -0.04028 0.04074 C -0.04809 0.05602 -0.03785 0.0375 -0.05 0.0537 C -0.05642 0.06227 -0.06059 0.07338 -0.06771 0.08171 C -0.08663 0.10393 -0.05573 0.06435 -0.07899 0.09028 C -0.09167 0.10463 -0.10295 0.1243 -0.11458 0.13981 C -0.11927 0.14606 -0.12569 0.14907 -0.13056 0.15486 C -0.14115 0.16713 -0.13247 0.16088 -0.14514 0.16759 C -0.14931 0.1787 -0.15295 0.1787 -0.15972 0.18704 C -0.16424 0.19259 -0.16823 0.19838 -0.17257 0.20417 C -0.18038 0.21458 -0.18819 0.21782 -0.1967 0.22569 C -0.20556 0.23403 -0.20677 0.23981 -0.21771 0.24305 C -0.22552 0.24977 -0.23247 0.25764 -0.24028 0.26435 C -0.24184 0.26805 -0.24306 0.27199 -0.24514 0.27523 C -0.24635 0.27731 -0.24879 0.27778 -0.25 0.27963 C -0.25486 0.28704 -0.25851 0.2956 -0.26285 0.30324 C -0.26615 0.30903 -0.27413 0.31157 -0.27899 0.31389 C -0.29184 0.32037 -0.29896 0.32268 -0.31285 0.32477 C -0.32205 0.3287 -0.32257 0.33935 -0.32899 0.3463 C -0.3349 0.35255 -0.35156 0.35046 -0.35156 0.35046 " pathEditMode="relative" ptsTypes="fFfffffffffffffffffffA">
                                      <p:cBhvr>
                                        <p:cTn id="39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8.61111E-6 -4.44444E-6 C -0.00208 0.00394 -0.0026 0.00926 -0.00486 0.01297 C -0.00798 0.01806 -0.01666 0.02523 -0.021 0.02801 C -0.02812 0.04398 -0.02361 0.03588 -0.03541 0.05162 C -0.04253 0.06111 -0.04513 0.0757 -0.05156 0.08611 C -0.05329 0.08912 -0.06128 0.10116 -0.06284 0.10556 C -0.07378 0.13542 -0.08211 0.16736 -0.09201 0.19792 C -0.09704 0.21343 -0.09583 0.21829 -0.10156 0.23241 C -0.1092 0.25139 -0.12291 0.26644 -0.13229 0.28403 C -0.14218 0.30278 -0.15051 0.32199 -0.16128 0.33982 C -0.16979 0.35394 -0.16631 0.34259 -0.17413 0.35926 C -0.17604 0.36343 -0.17742 0.36783 -0.17899 0.37222 C -0.1802 0.3757 -0.18072 0.37963 -0.18229 0.38287 C -0.18749 0.39445 -0.19322 0.40556 -0.19843 0.41736 C -0.20451 0.4463 -0.21406 0.47639 -0.22899 0.49908 C -0.23107 0.50209 -0.23298 0.50533 -0.23541 0.50764 C -0.23958 0.51158 -0.24479 0.51343 -0.24843 0.51829 C -0.26336 0.53843 -0.25555 0.53264 -0.26944 0.53982 C -0.27499 0.54722 -0.28142 0.55232 -0.28715 0.55926 C -0.29531 0.56898 -0.30295 0.57801 -0.31128 0.58727 C -0.32586 0.60347 -0.30798 0.58472 -0.31944 0.6 C -0.32413 0.60625 -0.3309 0.60695 -0.33715 0.6088 C -0.33923 0.60949 -0.34149 0.61019 -0.34357 0.61088 C -0.34513 0.61158 -0.34843 0.61297 -0.34843 0.61297 " pathEditMode="relative" ptsTypes="fffffffffffffffffffffffA">
                                      <p:cBhvr>
                                        <p:cTn id="4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5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1538" y="285728"/>
            <a:ext cx="7372344" cy="3929090"/>
          </a:xfrm>
        </p:spPr>
        <p:txBody>
          <a:bodyPr/>
          <a:lstStyle/>
          <a:p>
            <a:pPr>
              <a:buNone/>
            </a:pPr>
            <a:r>
              <a:rPr lang="ru-RU" b="1" dirty="0"/>
              <a:t>3. </a:t>
            </a:r>
            <a:r>
              <a:rPr lang="ru-RU" b="1" dirty="0" smtClean="0"/>
              <a:t>Знайди значення виразу:</a:t>
            </a:r>
            <a:endParaRPr lang="ru-RU" b="1" dirty="0"/>
          </a:p>
          <a:p>
            <a:pPr>
              <a:buNone/>
            </a:pPr>
            <a:r>
              <a:rPr lang="ru-RU" dirty="0" smtClean="0"/>
              <a:t>а</a:t>
            </a:r>
            <a:r>
              <a:rPr lang="ru-RU" dirty="0"/>
              <a:t>) -2,4 ∙ 2 ∙ (-0,5)=  	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б</a:t>
            </a:r>
            <a:r>
              <a:rPr lang="ru-RU" dirty="0"/>
              <a:t>) </a:t>
            </a:r>
            <a:r>
              <a:rPr lang="ru-RU" dirty="0" smtClean="0"/>
              <a:t> </a:t>
            </a:r>
            <a:r>
              <a:rPr lang="ru-RU" dirty="0"/>
              <a:t>-9 ∙ 2 ∙ (-3) </a:t>
            </a:r>
            <a:r>
              <a:rPr lang="ru-RU" dirty="0" smtClean="0"/>
              <a:t> = </a:t>
            </a:r>
            <a:r>
              <a:rPr lang="ru-RU" dirty="0"/>
              <a:t>	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в) </a:t>
            </a:r>
            <a:r>
              <a:rPr lang="ru-RU" dirty="0"/>
              <a:t>0,2 ∙ (-100) ∙ 3 ∙ </a:t>
            </a:r>
            <a:r>
              <a:rPr lang="ru-RU" dirty="0" smtClean="0"/>
              <a:t>   </a:t>
            </a:r>
            <a:r>
              <a:rPr lang="ru-RU" dirty="0"/>
              <a:t>=</a:t>
            </a:r>
          </a:p>
          <a:p>
            <a:pPr>
              <a:buNone/>
            </a:pPr>
            <a:r>
              <a:rPr lang="ru-RU" dirty="0" smtClean="0"/>
              <a:t>г) </a:t>
            </a:r>
            <a:r>
              <a:rPr lang="ru-RU" dirty="0"/>
              <a:t>2 ∙ (-3) ∙ 4 ∙ (-5) ∙ 6= 	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д) </a:t>
            </a:r>
            <a:r>
              <a:rPr lang="ru-RU" dirty="0"/>
              <a:t>-2,3 ∙ (-2) ∙ (-8) </a:t>
            </a:r>
            <a:r>
              <a:rPr lang="ru-RU" dirty="0" smtClean="0"/>
              <a:t>=</a:t>
            </a:r>
            <a:endParaRPr lang="ru-RU" dirty="0"/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4929190" y="928670"/>
            <a:ext cx="928662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2,4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4929190" y="1500174"/>
            <a:ext cx="928662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54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1" name="Rectangle 1"/>
          <p:cNvSpPr>
            <a:spLocks noChangeArrowheads="1"/>
          </p:cNvSpPr>
          <p:nvPr/>
        </p:nvSpPr>
        <p:spPr bwMode="auto">
          <a:xfrm>
            <a:off x="4929190" y="2071678"/>
            <a:ext cx="928662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-60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Rectangle 1"/>
          <p:cNvSpPr>
            <a:spLocks noChangeArrowheads="1"/>
          </p:cNvSpPr>
          <p:nvPr/>
        </p:nvSpPr>
        <p:spPr bwMode="auto">
          <a:xfrm>
            <a:off x="4929190" y="2643182"/>
            <a:ext cx="928662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720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Rectangle 1"/>
          <p:cNvSpPr>
            <a:spLocks noChangeArrowheads="1"/>
          </p:cNvSpPr>
          <p:nvPr/>
        </p:nvSpPr>
        <p:spPr bwMode="auto">
          <a:xfrm>
            <a:off x="4929190" y="3214686"/>
            <a:ext cx="928662" cy="523220"/>
          </a:xfrm>
          <a:prstGeom prst="rect">
            <a:avLst/>
          </a:prstGeom>
          <a:ln>
            <a:headEnd/>
            <a:tailEnd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ea typeface="Calibri" pitchFamily="34" charset="0"/>
                <a:cs typeface="Times New Roman" pitchFamily="18" charset="0"/>
              </a:rPr>
              <a:t>-36,8</a:t>
            </a: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0" y="0"/>
            <a:ext cx="714348" cy="6858000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10" name="Группа 10"/>
          <p:cNvGrpSpPr/>
          <p:nvPr/>
        </p:nvGrpSpPr>
        <p:grpSpPr>
          <a:xfrm>
            <a:off x="123778" y="777164"/>
            <a:ext cx="552427" cy="5442371"/>
            <a:chOff x="123778" y="777164"/>
            <a:chExt cx="552427" cy="5442371"/>
          </a:xfrm>
        </p:grpSpPr>
        <p:sp>
          <p:nvSpPr>
            <p:cNvPr id="14" name="TextBox 13"/>
            <p:cNvSpPr txBox="1"/>
            <p:nvPr/>
          </p:nvSpPr>
          <p:spPr>
            <a:xfrm rot="17753466">
              <a:off x="-5543" y="924800"/>
              <a:ext cx="75693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5 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.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4 </a:t>
              </a:r>
              <a:endParaRPr lang="ru-RU" sz="2400" b="1" dirty="0">
                <a:solidFill>
                  <a:srgbClr val="C00000"/>
                </a:solidFill>
                <a:latin typeface="Bahnschrift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 rot="17753466">
              <a:off x="-55209" y="2361438"/>
              <a:ext cx="93326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- 5 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.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4 </a:t>
              </a:r>
              <a:endParaRPr lang="ru-RU" sz="2400" b="1" dirty="0">
                <a:solidFill>
                  <a:srgbClr val="C00000"/>
                </a:solidFill>
                <a:latin typeface="Bahnschrift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 rot="17753466">
              <a:off x="-99007" y="3788701"/>
              <a:ext cx="108876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5 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.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(-4) </a:t>
              </a:r>
              <a:endParaRPr lang="ru-RU" sz="2400" b="1" dirty="0">
                <a:solidFill>
                  <a:srgbClr val="C00000"/>
                </a:solidFill>
                <a:latin typeface="Bahnschrift" pitchFamily="34" charset="0"/>
              </a:endParaRPr>
            </a:p>
          </p:txBody>
        </p:sp>
        <p:sp>
          <p:nvSpPr>
            <p:cNvPr id="17" name="TextBox 16"/>
            <p:cNvSpPr txBox="1"/>
            <p:nvPr/>
          </p:nvSpPr>
          <p:spPr>
            <a:xfrm rot="17753466">
              <a:off x="-309193" y="5324898"/>
              <a:ext cx="132760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- 5 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.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(</a:t>
              </a:r>
              <a:r>
                <a:rPr lang="ru-RU" sz="2400" b="1" baseline="30000" dirty="0" smtClean="0">
                  <a:solidFill>
                    <a:srgbClr val="C00000"/>
                  </a:solidFill>
                  <a:latin typeface="Bahnschrift" pitchFamily="34" charset="0"/>
                </a:rPr>
                <a:t> -</a:t>
              </a:r>
              <a:r>
                <a:rPr lang="ru-RU" sz="2400" b="1" dirty="0" smtClean="0">
                  <a:solidFill>
                    <a:srgbClr val="C00000"/>
                  </a:solidFill>
                  <a:latin typeface="Bahnschrift" pitchFamily="34" charset="0"/>
                </a:rPr>
                <a:t> 4) </a:t>
              </a:r>
              <a:endParaRPr lang="ru-RU" sz="2400" b="1" dirty="0">
                <a:solidFill>
                  <a:srgbClr val="C00000"/>
                </a:solidFill>
                <a:latin typeface="Bahnschrift" pitchFamily="34" charset="0"/>
              </a:endParaRPr>
            </a:p>
          </p:txBody>
        </p:sp>
      </p:grpSp>
      <p:sp>
        <p:nvSpPr>
          <p:cNvPr id="20" name="Прямоугольник 19"/>
          <p:cNvSpPr/>
          <p:nvPr/>
        </p:nvSpPr>
        <p:spPr>
          <a:xfrm>
            <a:off x="928662" y="4572008"/>
            <a:ext cx="4590744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200" b="1" dirty="0" smtClean="0"/>
              <a:t>4. Виконайте множення:</a:t>
            </a:r>
          </a:p>
          <a:p>
            <a:r>
              <a:rPr lang="ru-RU" sz="3200" b="1" dirty="0" smtClean="0"/>
              <a:t>№ 1245 </a:t>
            </a:r>
          </a:p>
          <a:p>
            <a:r>
              <a:rPr lang="ru-RU" sz="3200" b="1" dirty="0" smtClean="0"/>
              <a:t>№ 1248</a:t>
            </a:r>
            <a:endParaRPr lang="ru-RU" sz="32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0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97" grpId="0" animBg="1"/>
      <p:bldP spid="9" grpId="0" animBg="1"/>
      <p:bldP spid="11" grpId="0" animBg="1"/>
      <p:bldP spid="12" grpId="0" animBg="1"/>
      <p:bldP spid="13" grpId="0" animBg="1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705</Words>
  <PresentationFormat>Экран (4:3)</PresentationFormat>
  <Paragraphs>157</Paragraphs>
  <Slides>11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           Перевір себе:</vt:lpstr>
      <vt:lpstr>         Працюємо в парі: </vt:lpstr>
      <vt:lpstr>Слайд 8</vt:lpstr>
      <vt:lpstr>Слайд 9</vt:lpstr>
      <vt:lpstr>Слайд 10</vt:lpstr>
      <vt:lpstr>Слайд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Home</dc:creator>
  <cp:lastModifiedBy>123</cp:lastModifiedBy>
  <cp:revision>40</cp:revision>
  <dcterms:created xsi:type="dcterms:W3CDTF">2019-02-26T18:11:17Z</dcterms:created>
  <dcterms:modified xsi:type="dcterms:W3CDTF">2021-03-28T18:06:22Z</dcterms:modified>
</cp:coreProperties>
</file>