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2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1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 snapToGrid="0">
      <p:cViewPr varScale="1">
        <p:scale>
          <a:sx n="77" d="100"/>
          <a:sy n="77" d="100"/>
        </p:scale>
        <p:origin x="-84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notesMaster" Target="notesMasters/notesMaster1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1D5888-D47A-41D8-957A-0CB81EA1FC60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</dgm:pt>
    <dgm:pt modelId="{2C95CABB-E14B-440B-B833-1A6ED39FDDA8}">
      <dgm:prSet phldrT="[Текст]" phldr="0"/>
      <dgm:spPr/>
      <dgm:t>
        <a:bodyPr/>
        <a:lstStyle/>
        <a:p>
          <a:r>
            <a:rPr lang="uk-UA" dirty="0">
              <a:latin typeface="Calibri Light" panose="020F0302020204030204"/>
            </a:rPr>
            <a:t>Слідування</a:t>
          </a:r>
          <a:endParaRPr lang="uk-UA" b="0" i="0" u="none" strike="noStrike" cap="none" baseline="0" noProof="0" dirty="0">
            <a:latin typeface="Calibri Light" panose="020F0302020204030204"/>
            <a:cs typeface="Calibri Light" panose="020F0302020204030204"/>
          </a:endParaRPr>
        </a:p>
      </dgm:t>
    </dgm:pt>
    <dgm:pt modelId="{2F2E2902-07E9-421C-A3FD-475D9738D309}" type="parTrans" cxnId="{8B4149E0-B460-44EC-B201-8F9B641262AD}">
      <dgm:prSet/>
      <dgm:spPr/>
      <dgm:t>
        <a:bodyPr/>
        <a:lstStyle/>
        <a:p>
          <a:endParaRPr lang="ru-RU"/>
        </a:p>
      </dgm:t>
    </dgm:pt>
    <dgm:pt modelId="{181F7CCD-6985-4382-BA61-0FBB976192A0}" type="sibTrans" cxnId="{8B4149E0-B460-44EC-B201-8F9B641262AD}">
      <dgm:prSet/>
      <dgm:spPr/>
      <dgm:t>
        <a:bodyPr/>
        <a:lstStyle/>
        <a:p>
          <a:endParaRPr lang="ru-RU"/>
        </a:p>
      </dgm:t>
    </dgm:pt>
    <dgm:pt modelId="{5B958A37-A163-4712-87CF-78A461FFB7D5}">
      <dgm:prSet phldrT="[Текст]" phldr="0"/>
      <dgm:spPr/>
      <dgm:t>
        <a:bodyPr/>
        <a:lstStyle/>
        <a:p>
          <a:r>
            <a:rPr lang="ru-RU" dirty="0">
              <a:latin typeface="Calibri Light" panose="020F0302020204030204"/>
            </a:rPr>
            <a:t>Розгалуження</a:t>
          </a:r>
          <a:endParaRPr lang="ru-RU" dirty="0"/>
        </a:p>
      </dgm:t>
    </dgm:pt>
    <dgm:pt modelId="{CBAE7872-83E2-44C1-9661-84457701954D}" type="parTrans" cxnId="{5A60D707-1932-48E1-90B2-4D18276DD6D1}">
      <dgm:prSet/>
      <dgm:spPr/>
      <dgm:t>
        <a:bodyPr/>
        <a:lstStyle/>
        <a:p>
          <a:endParaRPr lang="ru-RU"/>
        </a:p>
      </dgm:t>
    </dgm:pt>
    <dgm:pt modelId="{47A6285D-8174-48C4-9240-24AC1C131C10}" type="sibTrans" cxnId="{5A60D707-1932-48E1-90B2-4D18276DD6D1}">
      <dgm:prSet/>
      <dgm:spPr/>
      <dgm:t>
        <a:bodyPr/>
        <a:lstStyle/>
        <a:p>
          <a:endParaRPr lang="ru-RU"/>
        </a:p>
      </dgm:t>
    </dgm:pt>
    <dgm:pt modelId="{4F49EB80-0B0B-449F-B335-842A51667EF3}">
      <dgm:prSet phldr="0"/>
      <dgm:spPr/>
      <dgm:t>
        <a:bodyPr/>
        <a:lstStyle/>
        <a:p>
          <a:r>
            <a:rPr lang="ru-RU" dirty="0">
              <a:latin typeface="Calibri Light" panose="020F0302020204030204"/>
            </a:rPr>
            <a:t>Повторення</a:t>
          </a:r>
        </a:p>
      </dgm:t>
    </dgm:pt>
    <dgm:pt modelId="{F383B49C-39C6-4782-A0E5-CEBE08F34014}" type="parTrans" cxnId="{8206644A-C8B9-4509-852E-A4FF59CE1568}">
      <dgm:prSet/>
      <dgm:spPr/>
      <dgm:t>
        <a:bodyPr/>
        <a:lstStyle/>
        <a:p>
          <a:endParaRPr lang="ru-RU"/>
        </a:p>
      </dgm:t>
    </dgm:pt>
    <dgm:pt modelId="{E6C80F9B-129D-471C-8B23-262DC9407320}" type="sibTrans" cxnId="{8206644A-C8B9-4509-852E-A4FF59CE1568}">
      <dgm:prSet/>
      <dgm:spPr/>
      <dgm:t>
        <a:bodyPr/>
        <a:lstStyle/>
        <a:p>
          <a:endParaRPr lang="ru-RU"/>
        </a:p>
      </dgm:t>
    </dgm:pt>
    <dgm:pt modelId="{BA841F00-67C7-4E2B-8187-845AC17CF990}" type="pres">
      <dgm:prSet presAssocID="{891D5888-D47A-41D8-957A-0CB81EA1FC60}" presName="Name0" presStyleCnt="0">
        <dgm:presLayoutVars>
          <dgm:dir/>
          <dgm:animLvl val="lvl"/>
          <dgm:resizeHandles val="exact"/>
        </dgm:presLayoutVars>
      </dgm:prSet>
      <dgm:spPr/>
    </dgm:pt>
    <dgm:pt modelId="{DEAF12B2-9B21-423F-984C-4D2E96D69F8B}" type="pres">
      <dgm:prSet presAssocID="{2C95CABB-E14B-440B-B833-1A6ED39FDDA8}" presName="composite" presStyleCnt="0"/>
      <dgm:spPr/>
    </dgm:pt>
    <dgm:pt modelId="{1C609639-60BE-4583-843E-85F590ED8D3A}" type="pres">
      <dgm:prSet presAssocID="{2C95CABB-E14B-440B-B833-1A6ED39FDDA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B3F1F160-E820-4188-A0F1-518E06196DE5}" type="pres">
      <dgm:prSet presAssocID="{2C95CABB-E14B-440B-B833-1A6ED39FDDA8}" presName="desTx" presStyleLbl="alignAccFollowNode1" presStyleIdx="0" presStyleCnt="3">
        <dgm:presLayoutVars>
          <dgm:bulletEnabled val="1"/>
        </dgm:presLayoutVars>
      </dgm:prSet>
      <dgm:spPr/>
    </dgm:pt>
    <dgm:pt modelId="{FB63A0AB-330B-4970-9341-6F59E3C815DE}" type="pres">
      <dgm:prSet presAssocID="{181F7CCD-6985-4382-BA61-0FBB976192A0}" presName="space" presStyleCnt="0"/>
      <dgm:spPr/>
    </dgm:pt>
    <dgm:pt modelId="{72D97777-68AF-4DD0-B5FF-44B3DFC4F88A}" type="pres">
      <dgm:prSet presAssocID="{5B958A37-A163-4712-87CF-78A461FFB7D5}" presName="composite" presStyleCnt="0"/>
      <dgm:spPr/>
    </dgm:pt>
    <dgm:pt modelId="{D3E4BFBC-9564-449F-A514-952D61B585EE}" type="pres">
      <dgm:prSet presAssocID="{5B958A37-A163-4712-87CF-78A461FFB7D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6F529E21-9106-44D4-A554-D51859DE22A7}" type="pres">
      <dgm:prSet presAssocID="{5B958A37-A163-4712-87CF-78A461FFB7D5}" presName="desTx" presStyleLbl="alignAccFollowNode1" presStyleIdx="1" presStyleCnt="3">
        <dgm:presLayoutVars>
          <dgm:bulletEnabled val="1"/>
        </dgm:presLayoutVars>
      </dgm:prSet>
      <dgm:spPr/>
    </dgm:pt>
    <dgm:pt modelId="{352C068C-C5DD-416D-BA36-CEECF0EDE0F1}" type="pres">
      <dgm:prSet presAssocID="{47A6285D-8174-48C4-9240-24AC1C131C10}" presName="space" presStyleCnt="0"/>
      <dgm:spPr/>
    </dgm:pt>
    <dgm:pt modelId="{D98844B4-DCA8-4BD2-BFF9-5CC8990C0632}" type="pres">
      <dgm:prSet presAssocID="{4F49EB80-0B0B-449F-B335-842A51667EF3}" presName="composite" presStyleCnt="0"/>
      <dgm:spPr/>
    </dgm:pt>
    <dgm:pt modelId="{AA55D6F9-DACF-4251-88AB-E3F40F8ED553}" type="pres">
      <dgm:prSet presAssocID="{4F49EB80-0B0B-449F-B335-842A51667EF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E30B0E19-07F3-49C6-9AAC-01E4EB90FD3B}" type="pres">
      <dgm:prSet presAssocID="{4F49EB80-0B0B-449F-B335-842A51667EF3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5A60D707-1932-48E1-90B2-4D18276DD6D1}" srcId="{891D5888-D47A-41D8-957A-0CB81EA1FC60}" destId="{5B958A37-A163-4712-87CF-78A461FFB7D5}" srcOrd="1" destOrd="0" parTransId="{CBAE7872-83E2-44C1-9661-84457701954D}" sibTransId="{47A6285D-8174-48C4-9240-24AC1C131C10}"/>
    <dgm:cxn modelId="{59B7BC0D-2690-4D65-907C-595E03D35040}" type="presOf" srcId="{4F49EB80-0B0B-449F-B335-842A51667EF3}" destId="{AA55D6F9-DACF-4251-88AB-E3F40F8ED553}" srcOrd="0" destOrd="0" presId="urn:microsoft.com/office/officeart/2005/8/layout/hList1"/>
    <dgm:cxn modelId="{8206644A-C8B9-4509-852E-A4FF59CE1568}" srcId="{891D5888-D47A-41D8-957A-0CB81EA1FC60}" destId="{4F49EB80-0B0B-449F-B335-842A51667EF3}" srcOrd="2" destOrd="0" parTransId="{F383B49C-39C6-4782-A0E5-CEBE08F34014}" sibTransId="{E6C80F9B-129D-471C-8B23-262DC9407320}"/>
    <dgm:cxn modelId="{9F13F04F-E91A-4ED4-BC13-372313A85988}" type="presOf" srcId="{5B958A37-A163-4712-87CF-78A461FFB7D5}" destId="{D3E4BFBC-9564-449F-A514-952D61B585EE}" srcOrd="0" destOrd="0" presId="urn:microsoft.com/office/officeart/2005/8/layout/hList1"/>
    <dgm:cxn modelId="{BAA03C88-B741-44CD-9118-2242AF3A61BA}" type="presOf" srcId="{891D5888-D47A-41D8-957A-0CB81EA1FC60}" destId="{BA841F00-67C7-4E2B-8187-845AC17CF990}" srcOrd="0" destOrd="0" presId="urn:microsoft.com/office/officeart/2005/8/layout/hList1"/>
    <dgm:cxn modelId="{4D97B2C4-2714-48EE-9CFA-C63FFB3829EB}" type="presOf" srcId="{2C95CABB-E14B-440B-B833-1A6ED39FDDA8}" destId="{1C609639-60BE-4583-843E-85F590ED8D3A}" srcOrd="0" destOrd="0" presId="urn:microsoft.com/office/officeart/2005/8/layout/hList1"/>
    <dgm:cxn modelId="{8B4149E0-B460-44EC-B201-8F9B641262AD}" srcId="{891D5888-D47A-41D8-957A-0CB81EA1FC60}" destId="{2C95CABB-E14B-440B-B833-1A6ED39FDDA8}" srcOrd="0" destOrd="0" parTransId="{2F2E2902-07E9-421C-A3FD-475D9738D309}" sibTransId="{181F7CCD-6985-4382-BA61-0FBB976192A0}"/>
    <dgm:cxn modelId="{926FDD1F-C475-4481-9CCC-C9AE47C2DCA1}" type="presParOf" srcId="{BA841F00-67C7-4E2B-8187-845AC17CF990}" destId="{DEAF12B2-9B21-423F-984C-4D2E96D69F8B}" srcOrd="0" destOrd="0" presId="urn:microsoft.com/office/officeart/2005/8/layout/hList1"/>
    <dgm:cxn modelId="{B104A58C-4E6E-45B4-A435-FDA46D4E1F1B}" type="presParOf" srcId="{DEAF12B2-9B21-423F-984C-4D2E96D69F8B}" destId="{1C609639-60BE-4583-843E-85F590ED8D3A}" srcOrd="0" destOrd="0" presId="urn:microsoft.com/office/officeart/2005/8/layout/hList1"/>
    <dgm:cxn modelId="{352684F7-1316-4A70-8A22-D3D8AD8C18D8}" type="presParOf" srcId="{DEAF12B2-9B21-423F-984C-4D2E96D69F8B}" destId="{B3F1F160-E820-4188-A0F1-518E06196DE5}" srcOrd="1" destOrd="0" presId="urn:microsoft.com/office/officeart/2005/8/layout/hList1"/>
    <dgm:cxn modelId="{40F7860E-1E0D-4D81-8D28-350B8496746A}" type="presParOf" srcId="{BA841F00-67C7-4E2B-8187-845AC17CF990}" destId="{FB63A0AB-330B-4970-9341-6F59E3C815DE}" srcOrd="1" destOrd="0" presId="urn:microsoft.com/office/officeart/2005/8/layout/hList1"/>
    <dgm:cxn modelId="{A9632052-4FA6-42E2-8A8C-FD50B6F083D0}" type="presParOf" srcId="{BA841F00-67C7-4E2B-8187-845AC17CF990}" destId="{72D97777-68AF-4DD0-B5FF-44B3DFC4F88A}" srcOrd="2" destOrd="0" presId="urn:microsoft.com/office/officeart/2005/8/layout/hList1"/>
    <dgm:cxn modelId="{73C4006E-E409-43CD-8E78-99E8C2351661}" type="presParOf" srcId="{72D97777-68AF-4DD0-B5FF-44B3DFC4F88A}" destId="{D3E4BFBC-9564-449F-A514-952D61B585EE}" srcOrd="0" destOrd="0" presId="urn:microsoft.com/office/officeart/2005/8/layout/hList1"/>
    <dgm:cxn modelId="{D4EC22DA-8CC6-4CB1-925E-78F9E70B4BDD}" type="presParOf" srcId="{72D97777-68AF-4DD0-B5FF-44B3DFC4F88A}" destId="{6F529E21-9106-44D4-A554-D51859DE22A7}" srcOrd="1" destOrd="0" presId="urn:microsoft.com/office/officeart/2005/8/layout/hList1"/>
    <dgm:cxn modelId="{42E47DCC-8E63-4011-9D96-5785472D6990}" type="presParOf" srcId="{BA841F00-67C7-4E2B-8187-845AC17CF990}" destId="{352C068C-C5DD-416D-BA36-CEECF0EDE0F1}" srcOrd="3" destOrd="0" presId="urn:microsoft.com/office/officeart/2005/8/layout/hList1"/>
    <dgm:cxn modelId="{5469E562-7E33-4AD2-B76E-C70315B8F93B}" type="presParOf" srcId="{BA841F00-67C7-4E2B-8187-845AC17CF990}" destId="{D98844B4-DCA8-4BD2-BFF9-5CC8990C0632}" srcOrd="4" destOrd="0" presId="urn:microsoft.com/office/officeart/2005/8/layout/hList1"/>
    <dgm:cxn modelId="{3619B88D-62A1-4319-82FD-2682165745EC}" type="presParOf" srcId="{D98844B4-DCA8-4BD2-BFF9-5CC8990C0632}" destId="{AA55D6F9-DACF-4251-88AB-E3F40F8ED553}" srcOrd="0" destOrd="0" presId="urn:microsoft.com/office/officeart/2005/8/layout/hList1"/>
    <dgm:cxn modelId="{B24BACB8-DB21-401B-9075-E88E49CFF661}" type="presParOf" srcId="{D98844B4-DCA8-4BD2-BFF9-5CC8990C0632}" destId="{E30B0E19-07F3-49C6-9AAC-01E4EB90FD3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609639-60BE-4583-843E-85F590ED8D3A}">
      <dsp:nvSpPr>
        <dsp:cNvPr id="0" name=""/>
        <dsp:cNvSpPr/>
      </dsp:nvSpPr>
      <dsp:spPr>
        <a:xfrm>
          <a:off x="3298" y="1446637"/>
          <a:ext cx="3216269" cy="10368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 dirty="0">
              <a:latin typeface="Calibri Light" panose="020F0302020204030204"/>
            </a:rPr>
            <a:t>Слідування</a:t>
          </a:r>
          <a:endParaRPr lang="uk-UA" sz="3600" b="0" i="0" u="none" strike="noStrike" kern="1200" cap="none" baseline="0" noProof="0" dirty="0">
            <a:latin typeface="Calibri Light" panose="020F0302020204030204"/>
            <a:cs typeface="Calibri Light" panose="020F0302020204030204"/>
          </a:endParaRPr>
        </a:p>
      </dsp:txBody>
      <dsp:txXfrm>
        <a:off x="3298" y="1446637"/>
        <a:ext cx="3216269" cy="1036800"/>
      </dsp:txXfrm>
    </dsp:sp>
    <dsp:sp modelId="{B3F1F160-E820-4188-A0F1-518E06196DE5}">
      <dsp:nvSpPr>
        <dsp:cNvPr id="0" name=""/>
        <dsp:cNvSpPr/>
      </dsp:nvSpPr>
      <dsp:spPr>
        <a:xfrm>
          <a:off x="3298" y="2483437"/>
          <a:ext cx="3216269" cy="158112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E4BFBC-9564-449F-A514-952D61B585EE}">
      <dsp:nvSpPr>
        <dsp:cNvPr id="0" name=""/>
        <dsp:cNvSpPr/>
      </dsp:nvSpPr>
      <dsp:spPr>
        <a:xfrm>
          <a:off x="3669846" y="1446637"/>
          <a:ext cx="3216269" cy="1036800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>
              <a:latin typeface="Calibri Light" panose="020F0302020204030204"/>
            </a:rPr>
            <a:t>Розгалуження</a:t>
          </a:r>
          <a:endParaRPr lang="ru-RU" sz="3600" kern="1200" dirty="0"/>
        </a:p>
      </dsp:txBody>
      <dsp:txXfrm>
        <a:off x="3669846" y="1446637"/>
        <a:ext cx="3216269" cy="1036800"/>
      </dsp:txXfrm>
    </dsp:sp>
    <dsp:sp modelId="{6F529E21-9106-44D4-A554-D51859DE22A7}">
      <dsp:nvSpPr>
        <dsp:cNvPr id="0" name=""/>
        <dsp:cNvSpPr/>
      </dsp:nvSpPr>
      <dsp:spPr>
        <a:xfrm>
          <a:off x="3669846" y="2483437"/>
          <a:ext cx="3216269" cy="1581120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55D6F9-DACF-4251-88AB-E3F40F8ED553}">
      <dsp:nvSpPr>
        <dsp:cNvPr id="0" name=""/>
        <dsp:cNvSpPr/>
      </dsp:nvSpPr>
      <dsp:spPr>
        <a:xfrm>
          <a:off x="7336393" y="1446637"/>
          <a:ext cx="3216269" cy="1036800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>
              <a:latin typeface="Calibri Light" panose="020F0302020204030204"/>
            </a:rPr>
            <a:t>Повторення</a:t>
          </a:r>
        </a:p>
      </dsp:txBody>
      <dsp:txXfrm>
        <a:off x="7336393" y="1446637"/>
        <a:ext cx="3216269" cy="1036800"/>
      </dsp:txXfrm>
    </dsp:sp>
    <dsp:sp modelId="{E30B0E19-07F3-49C6-9AAC-01E4EB90FD3B}">
      <dsp:nvSpPr>
        <dsp:cNvPr id="0" name=""/>
        <dsp:cNvSpPr/>
      </dsp:nvSpPr>
      <dsp:spPr>
        <a:xfrm>
          <a:off x="7336393" y="2483437"/>
          <a:ext cx="3216269" cy="1581120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3ADBE-A9FE-4639-B3C9-48D97CF26238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5E675-1EBA-45D1-88CD-5380901CB26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6ED1-AC7A-413D-A239-5184B75B0E93}" type="datetime1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Підготувала    Гасюк Світлана Степанівна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6FAF-81A1-4012-B8D7-5137E356A75B}" type="datetime1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Підготувала    Гасюк Світлана Степанівна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FC322-A87C-43CF-83D8-6B3A93D390B6}" type="datetime1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Підготувала    Гасюк Світлана Степанівна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39AFA-132E-407E-913E-0BB8F2BD6147}" type="datetime1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Підготувала    Гасюк Світлана Степанівна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45BCE-565A-4375-84CD-8B400E1A073F}" type="datetime1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Підготувала    Гасюк Світлана Степанівна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A497-A575-440C-B89E-7F59CBCD7157}" type="datetime1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Підготувала    Гасюк Світлана Степанівна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105A-888E-40D5-BC5F-D9FDC1718938}" type="datetime1">
              <a:rPr lang="ru-RU" smtClean="0"/>
              <a:t>30.03.2022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Підготувала    Гасюк Світлана Степанівна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25386-B5A1-4B1C-8015-37A4C8842EAA}" type="datetime1">
              <a:rPr lang="ru-RU" smtClean="0"/>
              <a:t>30.03.2022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Підготувала    Гасюк Світлана Степанівна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C521-F62B-4550-B5E9-291AD6AB40A0}" type="datetime1">
              <a:rPr lang="ru-RU" smtClean="0"/>
              <a:t>30.03.2022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Підготувала    Гасюк Світлана Степанівна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29A09-03F7-46AD-BDA0-EA7402D7551A}" type="datetime1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Підготувала    Гасюк Світлана Степанівна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53C1-A87E-4943-8F0A-71682F9DB887}" type="datetime1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Підготувала    Гасюк Світлана Степанівна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7CD5D-05D9-44D1-B068-DDD01845D21D}" type="datetime1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Підготувала    Гасюк Світлана Степанівна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4.jpeg" /><Relationship Id="rId4" Type="http://schemas.openxmlformats.org/officeDocument/2006/relationships/image" Target="../media/image3.jpe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3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 /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0.jpe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.jpeg" /><Relationship Id="rId4" Type="http://schemas.openxmlformats.org/officeDocument/2006/relationships/image" Target="../media/image1.jpe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9.jpe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.jpeg" /><Relationship Id="rId4" Type="http://schemas.openxmlformats.org/officeDocument/2006/relationships/image" Target="../media/image2.jpeg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 /><Relationship Id="rId3" Type="http://schemas.openxmlformats.org/officeDocument/2006/relationships/diagramLayout" Target="../diagrams/layout1.xml" /><Relationship Id="rId7" Type="http://schemas.openxmlformats.org/officeDocument/2006/relationships/image" Target="../media/image3.jpeg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Relationship Id="rId9" Type="http://schemas.openxmlformats.org/officeDocument/2006/relationships/image" Target="../media/image1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.jpeg" /><Relationship Id="rId4" Type="http://schemas.openxmlformats.org/officeDocument/2006/relationships/image" Target="../media/image11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.jpeg" /><Relationship Id="rId4" Type="http://schemas.openxmlformats.org/officeDocument/2006/relationships/image" Target="../media/image13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5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8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0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2.jpeg" /><Relationship Id="rId4" Type="http://schemas.openxmlformats.org/officeDocument/2006/relationships/image" Target="../media/image2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54294" y="4522156"/>
            <a:ext cx="7537686" cy="1555343"/>
          </a:xfrm>
        </p:spPr>
        <p:txBody>
          <a:bodyPr anchor="t">
            <a:normAutofit/>
          </a:bodyPr>
          <a:lstStyle/>
          <a:p>
            <a:pPr algn="l"/>
            <a:r>
              <a:rPr lang="uk-UA" sz="3000" b="1">
                <a:cs typeface="Calibri Light"/>
              </a:rPr>
              <a:t>Тема уроку : Вкладені алгоритмічні структури повторення та розгалуження.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54296" y="3945418"/>
            <a:ext cx="5609219" cy="5767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uk-UA" sz="1700" b="1">
                <a:ea typeface="+mn-lt"/>
                <a:cs typeface="+mn-lt"/>
              </a:rPr>
              <a:t>Інформатика   6 клас     30.03.22</a:t>
            </a:r>
            <a:br>
              <a:rPr lang="uk-UA" sz="1700" b="1">
                <a:ea typeface="+mn-lt"/>
                <a:cs typeface="+mn-lt"/>
              </a:rPr>
            </a:br>
            <a:endParaRPr lang="uk-UA" sz="1700">
              <a:ea typeface="+mn-lt"/>
              <a:cs typeface="+mn-lt"/>
            </a:endParaRPr>
          </a:p>
        </p:txBody>
      </p: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13091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Freeform: Shape 130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Рисунок 17" descr="Изображение выглядит как электроника, компьютер, сид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35586BA4-C851-439E-8599-A8357A319A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5" r="2703" b="4"/>
          <a:stretch/>
        </p:blipFill>
        <p:spPr>
          <a:xfrm>
            <a:off x="1246574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9" name="Рисунок 9" descr="Изображение выглядит как цепь, часы, компьютер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E2D2B0A3-4A0D-4A80-BE02-6EE9E2A5F1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12" r="38388"/>
          <a:stretch/>
        </p:blipFill>
        <p:spPr>
          <a:xfrm>
            <a:off x="20" y="2279205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sp>
        <p:nvSpPr>
          <p:cNvPr id="133" name="Oval 132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47279" y="615908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7" descr="Изображение выглядит как ед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DED6E802-6D7F-4346-B1B8-5F3590BFA4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" b="3"/>
          <a:stretch/>
        </p:blipFill>
        <p:spPr>
          <a:xfrm>
            <a:off x="5511871" y="780500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31103AB2-C090-458F-B752-294F23AFA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1"/>
            <a:ext cx="3439432" cy="3785157"/>
          </a:xfrm>
          <a:custGeom>
            <a:avLst/>
            <a:gdLst>
              <a:gd name="connsiteX0" fmla="*/ 198262 w 3439432"/>
              <a:gd name="connsiteY0" fmla="*/ 0 h 3785157"/>
              <a:gd name="connsiteX1" fmla="*/ 3439432 w 3439432"/>
              <a:gd name="connsiteY1" fmla="*/ 0 h 3785157"/>
              <a:gd name="connsiteX2" fmla="*/ 3439432 w 3439432"/>
              <a:gd name="connsiteY2" fmla="*/ 3697836 h 3785157"/>
              <a:gd name="connsiteX3" fmla="*/ 3318024 w 3439432"/>
              <a:gd name="connsiteY3" fmla="*/ 3729054 h 3785157"/>
              <a:gd name="connsiteX4" fmla="*/ 2761488 w 3439432"/>
              <a:gd name="connsiteY4" fmla="*/ 3785157 h 3785157"/>
              <a:gd name="connsiteX5" fmla="*/ 0 w 3439432"/>
              <a:gd name="connsiteY5" fmla="*/ 1023669 h 3785157"/>
              <a:gd name="connsiteX6" fmla="*/ 124151 w 3439432"/>
              <a:gd name="connsiteY6" fmla="*/ 202487 h 3785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785157">
                <a:moveTo>
                  <a:pt x="198262" y="0"/>
                </a:moveTo>
                <a:lnTo>
                  <a:pt x="3439432" y="0"/>
                </a:lnTo>
                <a:lnTo>
                  <a:pt x="3439432" y="3697836"/>
                </a:lnTo>
                <a:lnTo>
                  <a:pt x="3318024" y="3729054"/>
                </a:lnTo>
                <a:cubicBezTo>
                  <a:pt x="3138258" y="3765839"/>
                  <a:pt x="2952129" y="3785157"/>
                  <a:pt x="2761488" y="3785157"/>
                </a:cubicBezTo>
                <a:cubicBezTo>
                  <a:pt x="1236360" y="3785157"/>
                  <a:pt x="0" y="2548797"/>
                  <a:pt x="0" y="1023669"/>
                </a:cubicBezTo>
                <a:cubicBezTo>
                  <a:pt x="0" y="737708"/>
                  <a:pt x="43466" y="461898"/>
                  <a:pt x="124151" y="20248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7" descr="Изображение выглядит как человек, внутренний, мужчина, держ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9C90D21D-CBBC-4A7F-BE55-345CAC2874F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634" r="26434" b="-2"/>
          <a:stretch/>
        </p:blipFill>
        <p:spPr>
          <a:xfrm>
            <a:off x="8918761" y="-4331"/>
            <a:ext cx="3273238" cy="3618965"/>
          </a:xfrm>
          <a:custGeom>
            <a:avLst/>
            <a:gdLst/>
            <a:ahLst/>
            <a:cxnLst/>
            <a:rect l="l" t="t" r="r" b="b"/>
            <a:pathLst>
              <a:path w="3273238" h="3618965">
                <a:moveTo>
                  <a:pt x="210437" y="0"/>
                </a:moveTo>
                <a:lnTo>
                  <a:pt x="3273238" y="0"/>
                </a:lnTo>
                <a:lnTo>
                  <a:pt x="3273238" y="3526409"/>
                </a:lnTo>
                <a:lnTo>
                  <a:pt x="3118338" y="3566238"/>
                </a:lnTo>
                <a:cubicBezTo>
                  <a:pt x="2949390" y="3600810"/>
                  <a:pt x="2774463" y="3618965"/>
                  <a:pt x="2595295" y="3618965"/>
                </a:cubicBezTo>
                <a:cubicBezTo>
                  <a:pt x="1161953" y="3618965"/>
                  <a:pt x="0" y="2457012"/>
                  <a:pt x="0" y="1023670"/>
                </a:cubicBezTo>
                <a:cubicBezTo>
                  <a:pt x="0" y="665335"/>
                  <a:pt x="72622" y="323961"/>
                  <a:pt x="203951" y="1346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5165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E92F25-D9FB-41D7-9F44-54EF0E2C5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2464" y="486184"/>
            <a:ext cx="5886067" cy="1325563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002060"/>
                </a:solidFill>
                <a:cs typeface="Calibri Light"/>
              </a:rPr>
              <a:t>Алгоритми із вкладеними циклами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198">
            <a:off x="1539683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Блок-схема: узел 12">
            <a:extLst>
              <a:ext uri="{FF2B5EF4-FFF2-40B4-BE49-F238E27FC236}">
                <a16:creationId xmlns:a16="http://schemas.microsoft.com/office/drawing/2014/main" id="{C2747ABA-A1E5-47F1-99B6-FC5784AF47F8}"/>
              </a:ext>
            </a:extLst>
          </p:cNvPr>
          <p:cNvSpPr/>
          <p:nvPr/>
        </p:nvSpPr>
        <p:spPr>
          <a:xfrm>
            <a:off x="188340" y="3071003"/>
            <a:ext cx="2286000" cy="2242867"/>
          </a:xfrm>
          <a:prstGeom prst="flowChartConnector">
            <a:avLst/>
          </a:prstGeom>
          <a:solidFill>
            <a:srgbClr val="25A4A8"/>
          </a:solidFill>
          <a:ln>
            <a:solidFill>
              <a:srgbClr val="25A4A8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7" descr="Изображение выглядит как ед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BF095CC3-36BD-4967-A1AC-CE88453036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3"/>
          <a:stretch/>
        </p:blipFill>
        <p:spPr>
          <a:xfrm>
            <a:off x="1335712" y="571101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pic>
        <p:nvPicPr>
          <p:cNvPr id="15" name="Рисунок 17" descr="Изображение выглядит как электроника, компьютер, сид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D1BB6D45-42D4-41AB-86F9-15D780E64C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5" r="2703" b="4"/>
          <a:stretch/>
        </p:blipFill>
        <p:spPr>
          <a:xfrm>
            <a:off x="-4256" y="10"/>
            <a:ext cx="2087708" cy="1221300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DEF15AC4-EE0A-47E5-8F6F-C3D92C64D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7427" y="1946684"/>
            <a:ext cx="7278814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uk-UA" b="1" dirty="0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Під час розв'язування задач часто деякі дії, що повторюються, необхідно повторювати кілька разів. Один зі способів створення такого алгоритму — включити повторення в набір команд, що повторюються, всередині іншого циклу. </a:t>
            </a:r>
          </a:p>
          <a:p>
            <a:r>
              <a:rPr lang="uk-UA" b="1" dirty="0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Структура, що складається із циклу в циклі, називається </a:t>
            </a:r>
            <a:r>
              <a:rPr lang="uk-UA" b="1" u="sng" dirty="0">
                <a:solidFill>
                  <a:srgbClr val="C00000"/>
                </a:solidFill>
                <a:ea typeface="+mn-lt"/>
                <a:cs typeface="+mn-lt"/>
              </a:rPr>
              <a:t>вкладеними циклами.</a:t>
            </a:r>
            <a:r>
              <a:rPr lang="uk-UA" b="1" dirty="0">
                <a:solidFill>
                  <a:srgbClr val="C00000"/>
                </a:solidFill>
                <a:ea typeface="+mn-lt"/>
                <a:cs typeface="+mn-lt"/>
              </a:rPr>
              <a:t> </a:t>
            </a:r>
            <a:endParaRPr lang="uk-UA" b="1">
              <a:solidFill>
                <a:srgbClr val="C00000"/>
              </a:solidFill>
              <a:cs typeface="Calibri" panose="020F0502020204030204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EF49A1B-F82A-4AD2-A209-80ABA0B80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7769" y="5115458"/>
            <a:ext cx="1590756" cy="159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78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узел 10">
            <a:extLst>
              <a:ext uri="{FF2B5EF4-FFF2-40B4-BE49-F238E27FC236}">
                <a16:creationId xmlns:a16="http://schemas.microsoft.com/office/drawing/2014/main" id="{5A2584CA-1BC9-4377-8EE2-F627F3F0B628}"/>
              </a:ext>
            </a:extLst>
          </p:cNvPr>
          <p:cNvSpPr/>
          <p:nvPr/>
        </p:nvSpPr>
        <p:spPr>
          <a:xfrm>
            <a:off x="10772394" y="1646718"/>
            <a:ext cx="1421272" cy="1404806"/>
          </a:xfrm>
          <a:prstGeom prst="flowChartConnector">
            <a:avLst/>
          </a:prstGeom>
          <a:solidFill>
            <a:srgbClr val="25A4A8"/>
          </a:solidFill>
          <a:ln>
            <a:solidFill>
              <a:srgbClr val="25A4A8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Изображение выглядит как рису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24839F16-B13E-47F7-9A69-ECA2860E9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1" y="5129835"/>
            <a:ext cx="1590756" cy="159075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FDBF0E-BD45-48FF-A19F-50DBAFCF0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002060"/>
                </a:solidFill>
                <a:ea typeface="+mj-lt"/>
                <a:cs typeface="+mj-lt"/>
              </a:rPr>
              <a:t>Алгоритми із вкладеними циклами</a:t>
            </a:r>
            <a:endParaRPr lang="en-US" dirty="0">
              <a:ea typeface="+mj-lt"/>
              <a:cs typeface="+mj-lt"/>
            </a:endParaRPr>
          </a:p>
          <a:p>
            <a:endParaRPr lang="ru-RU" dirty="0"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AF32C4-7AD5-48F8-957B-6F2980541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370" y="1710606"/>
            <a:ext cx="4922809" cy="40781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uk" b="1" dirty="0">
                <a:solidFill>
                  <a:schemeClr val="accent6">
                    <a:lumMod val="75000"/>
                  </a:schemeClr>
                </a:solidFill>
                <a:ea typeface="+mn-lt"/>
                <a:cs typeface="+mn-lt"/>
              </a:rPr>
              <a:t>Наприклад, побудуємо зображення, яке складається з 15 різнокольорових квадратів, розміщення та колір яких задається випадковим чином з деякого діапазону. Алгоритм, який реалізує дану задачу, можна подати графічно: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endParaRPr lang="ru-RU" b="1">
              <a:solidFill>
                <a:schemeClr val="accent6">
                  <a:lumMod val="75000"/>
                </a:schemeClr>
              </a:solidFill>
              <a:cs typeface="Calibri"/>
            </a:endParaRPr>
          </a:p>
        </p:txBody>
      </p:sp>
      <p:pic>
        <p:nvPicPr>
          <p:cNvPr id="6" name="Рисунок 6" descr="Изображение выглядит как текст,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CB96FF86-1571-453D-B168-A88D70394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495" y="1219208"/>
            <a:ext cx="3879010" cy="5354111"/>
          </a:xfrm>
          <a:prstGeom prst="rect">
            <a:avLst/>
          </a:prstGeom>
        </p:spPr>
      </p:pic>
      <p:pic>
        <p:nvPicPr>
          <p:cNvPr id="9" name="Рисунок 6" descr="Изображение выглядит как человек, внутренний, стол, компьютер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4E9820DC-4231-487A-9E18-3E33D11FB0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1897" r="24751" b="4"/>
          <a:stretch/>
        </p:blipFill>
        <p:spPr>
          <a:xfrm>
            <a:off x="11284934" y="84670"/>
            <a:ext cx="907068" cy="1369310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99799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0" descr="Изображение выглядит как рису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89E4C9B6-28B3-451C-BD89-896445D90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218" y="1799944"/>
            <a:ext cx="2743200" cy="1625252"/>
          </a:xfrm>
          <a:prstGeom prst="rect">
            <a:avLst/>
          </a:prstGeom>
        </p:spPr>
      </p:pic>
      <p:pic>
        <p:nvPicPr>
          <p:cNvPr id="9" name="Рисунок 9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A7D8CEFB-BE81-4C8E-A777-D98D25D2F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1173" y="2358702"/>
            <a:ext cx="8003456" cy="398414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68A372-63F7-4E98-8DB5-D24353440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002060"/>
                </a:solidFill>
                <a:ea typeface="+mj-lt"/>
                <a:cs typeface="+mj-lt"/>
              </a:rPr>
              <a:t>Алгоритми із вкладеними циклами</a:t>
            </a:r>
            <a:endParaRPr lang="en-US" dirty="0">
              <a:ea typeface="+mj-lt"/>
              <a:cs typeface="+mj-lt"/>
            </a:endParaRPr>
          </a:p>
          <a:p>
            <a:endParaRPr lang="ru-RU" dirty="0"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D7415-12AB-481B-A2FA-7D05952F3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975" y="3461165"/>
            <a:ext cx="3399502" cy="274107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uk" b="1" dirty="0">
                <a:solidFill>
                  <a:schemeClr val="accent6">
                    <a:lumMod val="75000"/>
                  </a:schemeClr>
                </a:solidFill>
                <a:ea typeface="+mn-lt"/>
                <a:cs typeface="+mn-lt"/>
              </a:rPr>
              <a:t>Алгоритм, який реалізує дану задачу, можна подати за допомогою команд у середовищі </a:t>
            </a:r>
            <a:r>
              <a:rPr lang="uk" b="1" dirty="0" err="1">
                <a:solidFill>
                  <a:schemeClr val="accent6">
                    <a:lumMod val="75000"/>
                  </a:schemeClr>
                </a:solidFill>
                <a:ea typeface="+mn-lt"/>
                <a:cs typeface="+mn-lt"/>
              </a:rPr>
              <a:t>Скретч</a:t>
            </a:r>
            <a:r>
              <a:rPr lang="uk" b="1" dirty="0">
                <a:solidFill>
                  <a:schemeClr val="accent6">
                    <a:lumMod val="75000"/>
                  </a:schemeClr>
                </a:solidFill>
                <a:ea typeface="+mn-lt"/>
                <a:cs typeface="+mn-lt"/>
              </a:rPr>
              <a:t>.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endParaRPr lang="ru-RU" b="1">
              <a:solidFill>
                <a:schemeClr val="accent6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C395DD2-8CB1-4667-BC55-95CEA6A60D8B}"/>
              </a:ext>
            </a:extLst>
          </p:cNvPr>
          <p:cNvSpPr/>
          <p:nvPr/>
        </p:nvSpPr>
        <p:spPr>
          <a:xfrm>
            <a:off x="4026681" y="3880124"/>
            <a:ext cx="2984923" cy="119053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Выноска: линия 11">
            <a:extLst>
              <a:ext uri="{FF2B5EF4-FFF2-40B4-BE49-F238E27FC236}">
                <a16:creationId xmlns:a16="http://schemas.microsoft.com/office/drawing/2014/main" id="{79493EB3-4F47-4C14-A6E2-A80FAF41FF42}"/>
              </a:ext>
            </a:extLst>
          </p:cNvPr>
          <p:cNvSpPr/>
          <p:nvPr/>
        </p:nvSpPr>
        <p:spPr>
          <a:xfrm>
            <a:off x="7937090" y="3958418"/>
            <a:ext cx="2384321" cy="614516"/>
          </a:xfrm>
          <a:prstGeom prst="borderCallout1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" dirty="0">
                <a:solidFill>
                  <a:schemeClr val="tx1"/>
                </a:solidFill>
                <a:ea typeface="+mn-lt"/>
                <a:cs typeface="+mn-lt"/>
              </a:rPr>
              <a:t>Забезпечує побудову сторін квадрата </a:t>
            </a:r>
            <a:endParaRPr lang="ru-RU">
              <a:solidFill>
                <a:schemeClr val="tx1"/>
              </a:solidFill>
              <a:cs typeface="Calibri"/>
            </a:endParaRPr>
          </a:p>
        </p:txBody>
      </p:sp>
      <p:sp>
        <p:nvSpPr>
          <p:cNvPr id="13" name="Выноска: линия 12">
            <a:extLst>
              <a:ext uri="{FF2B5EF4-FFF2-40B4-BE49-F238E27FC236}">
                <a16:creationId xmlns:a16="http://schemas.microsoft.com/office/drawing/2014/main" id="{38744375-135B-4A0F-A569-A25C59C10E18}"/>
              </a:ext>
            </a:extLst>
          </p:cNvPr>
          <p:cNvSpPr/>
          <p:nvPr/>
        </p:nvSpPr>
        <p:spPr>
          <a:xfrm>
            <a:off x="6781798" y="1832194"/>
            <a:ext cx="4424515" cy="651386"/>
          </a:xfrm>
          <a:prstGeom prst="borderCallout1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" dirty="0">
                <a:solidFill>
                  <a:schemeClr val="tx1"/>
                </a:solidFill>
                <a:ea typeface="+mn-lt"/>
                <a:cs typeface="+mn-lt"/>
              </a:rPr>
              <a:t>15 разів забезпечує побудову об'єкта різними кольорами в деякому місці </a:t>
            </a:r>
            <a:endParaRPr lang="uk" dirty="0">
              <a:solidFill>
                <a:schemeClr val="tx1"/>
              </a:solidFill>
              <a:cs typeface="Calibri"/>
            </a:endParaRPr>
          </a:p>
        </p:txBody>
      </p:sp>
      <p:pic>
        <p:nvPicPr>
          <p:cNvPr id="17" name="Рисунок 17" descr="Изображение выглядит как электроника, компьютер, сид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001EF894-761E-4759-B169-D21BEB6EC4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5" r="2703" b="4"/>
          <a:stretch/>
        </p:blipFill>
        <p:spPr>
          <a:xfrm>
            <a:off x="240623" y="1044687"/>
            <a:ext cx="2260236" cy="1336319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19" name="Рисунок 9" descr="Изображение выглядит как цепь, часы, компьютер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EE669C54-9074-43B7-8009-0BCFDC0AB7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412" r="31388"/>
          <a:stretch/>
        </p:blipFill>
        <p:spPr>
          <a:xfrm>
            <a:off x="10776730" y="5488181"/>
            <a:ext cx="1415271" cy="1369819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79512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8" descr="Изображение выглядит как ед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CBF9A760-FFF3-4DE2-8024-E8FA92E4D1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05" r="-2" b="22018"/>
          <a:stretch/>
        </p:blipFill>
        <p:spPr>
          <a:xfrm>
            <a:off x="9511111" y="3"/>
            <a:ext cx="2417335" cy="1128878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</p:spPr>
      </p:pic>
      <p:sp>
        <p:nvSpPr>
          <p:cNvPr id="21" name="Блок-схема: узел 20">
            <a:extLst>
              <a:ext uri="{FF2B5EF4-FFF2-40B4-BE49-F238E27FC236}">
                <a16:creationId xmlns:a16="http://schemas.microsoft.com/office/drawing/2014/main" id="{075E7932-41A2-4B1A-92DA-FAD4B4270BDA}"/>
              </a:ext>
            </a:extLst>
          </p:cNvPr>
          <p:cNvSpPr/>
          <p:nvPr/>
        </p:nvSpPr>
        <p:spPr>
          <a:xfrm>
            <a:off x="61262" y="79586"/>
            <a:ext cx="1175466" cy="1146710"/>
          </a:xfrm>
          <a:prstGeom prst="flowChartConnector">
            <a:avLst/>
          </a:prstGeom>
          <a:solidFill>
            <a:srgbClr val="25A4A8"/>
          </a:solidFill>
          <a:ln>
            <a:solidFill>
              <a:srgbClr val="25A4A8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5074A-E410-4A1F-BFA5-C633DAEC7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135" y="365125"/>
            <a:ext cx="10306665" cy="1350143"/>
          </a:xfrm>
        </p:spPr>
        <p:txBody>
          <a:bodyPr/>
          <a:lstStyle/>
          <a:p>
            <a:r>
              <a:rPr lang="uk-UA" b="1" dirty="0">
                <a:solidFill>
                  <a:srgbClr val="002060"/>
                </a:solidFill>
                <a:ea typeface="+mj-lt"/>
                <a:cs typeface="+mj-lt"/>
              </a:rPr>
              <a:t>Алгоритми із вкладеними циклами</a:t>
            </a:r>
            <a:endParaRPr lang="en-US" dirty="0">
              <a:ea typeface="+mj-lt"/>
              <a:cs typeface="+mj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F4E1A6-1FF2-4C74-8C41-F77B6EAD6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48" y="1868758"/>
            <a:ext cx="4563374" cy="491205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uk" b="1" dirty="0">
                <a:solidFill>
                  <a:srgbClr val="00B050"/>
                </a:solidFill>
                <a:ea typeface="+mn-lt"/>
                <a:cs typeface="+mn-lt"/>
              </a:rPr>
              <a:t>У програмі, що містить вкладені цикли, обов'язково спочатку виконується </a:t>
            </a:r>
            <a:r>
              <a:rPr lang="uk" b="1" dirty="0">
                <a:solidFill>
                  <a:srgbClr val="C00000"/>
                </a:solidFill>
                <a:ea typeface="+mn-lt"/>
                <a:cs typeface="+mn-lt"/>
              </a:rPr>
              <a:t>«внутрішній»</a:t>
            </a:r>
            <a:r>
              <a:rPr lang="uk" b="1" dirty="0">
                <a:solidFill>
                  <a:srgbClr val="00B050"/>
                </a:solidFill>
                <a:ea typeface="+mn-lt"/>
                <a:cs typeface="+mn-lt"/>
              </a:rPr>
              <a:t> </a:t>
            </a:r>
            <a:r>
              <a:rPr lang="uk" b="1" dirty="0">
                <a:solidFill>
                  <a:srgbClr val="C00000"/>
                </a:solidFill>
                <a:ea typeface="+mn-lt"/>
                <a:cs typeface="+mn-lt"/>
              </a:rPr>
              <a:t>цикл</a:t>
            </a:r>
            <a:r>
              <a:rPr lang="uk" b="1" dirty="0">
                <a:solidFill>
                  <a:srgbClr val="00B050"/>
                </a:solidFill>
                <a:ea typeface="+mn-lt"/>
                <a:cs typeface="+mn-lt"/>
              </a:rPr>
              <a:t>, а потім — </a:t>
            </a:r>
            <a:r>
              <a:rPr lang="uk" b="1" dirty="0">
                <a:solidFill>
                  <a:srgbClr val="C00000"/>
                </a:solidFill>
                <a:ea typeface="+mn-lt"/>
                <a:cs typeface="+mn-lt"/>
              </a:rPr>
              <a:t>«зовнішній»</a:t>
            </a:r>
            <a:r>
              <a:rPr lang="uk" b="1" dirty="0">
                <a:solidFill>
                  <a:srgbClr val="00B050"/>
                </a:solidFill>
                <a:ea typeface="+mn-lt"/>
                <a:cs typeface="+mn-lt"/>
              </a:rPr>
              <a:t>.</a:t>
            </a:r>
            <a:r>
              <a:rPr lang="ru-RU" b="1" dirty="0">
                <a:solidFill>
                  <a:srgbClr val="00B050"/>
                </a:solidFill>
                <a:ea typeface="+mn-lt"/>
                <a:cs typeface="+mn-lt"/>
              </a:rPr>
              <a:t> </a:t>
            </a:r>
          </a:p>
          <a:p>
            <a:r>
              <a:rPr lang="uk" b="1" dirty="0">
                <a:solidFill>
                  <a:srgbClr val="0070C0"/>
                </a:solidFill>
                <a:ea typeface="+mn-lt"/>
                <a:cs typeface="+mn-lt"/>
              </a:rPr>
              <a:t>Цикл, у тілі якого розміщено інший цикл, називають </a:t>
            </a:r>
            <a:r>
              <a:rPr lang="uk" b="1" dirty="0">
                <a:solidFill>
                  <a:srgbClr val="C00000"/>
                </a:solidFill>
                <a:ea typeface="+mn-lt"/>
                <a:cs typeface="+mn-lt"/>
              </a:rPr>
              <a:t>зовнішнім.</a:t>
            </a:r>
            <a:r>
              <a:rPr lang="ru-RU" b="1" dirty="0">
                <a:solidFill>
                  <a:srgbClr val="C00000"/>
                </a:solidFill>
                <a:ea typeface="+mn-lt"/>
                <a:cs typeface="+mn-lt"/>
              </a:rPr>
              <a:t> </a:t>
            </a:r>
          </a:p>
          <a:p>
            <a:r>
              <a:rPr lang="uk" b="1" dirty="0">
                <a:solidFill>
                  <a:srgbClr val="0070C0"/>
                </a:solidFill>
                <a:ea typeface="+mn-lt"/>
                <a:cs typeface="+mn-lt"/>
              </a:rPr>
              <a:t>Цикл, який міститься в тілі іншого циклу, називають </a:t>
            </a:r>
            <a:r>
              <a:rPr lang="uk" b="1" dirty="0">
                <a:solidFill>
                  <a:srgbClr val="C00000"/>
                </a:solidFill>
                <a:ea typeface="+mn-lt"/>
                <a:cs typeface="+mn-lt"/>
              </a:rPr>
              <a:t>внутрішнім.</a:t>
            </a:r>
            <a:r>
              <a:rPr lang="ru-RU" b="1" dirty="0">
                <a:solidFill>
                  <a:srgbClr val="C00000"/>
                </a:solidFill>
                <a:ea typeface="+mn-lt"/>
                <a:cs typeface="+mn-lt"/>
              </a:rPr>
              <a:t> </a:t>
            </a:r>
            <a:endParaRPr lang="ru-RU" b="1">
              <a:solidFill>
                <a:srgbClr val="C00000"/>
              </a:solidFill>
              <a:cs typeface="Calibri" panose="020F0502020204030204"/>
            </a:endParaRPr>
          </a:p>
        </p:txBody>
      </p:sp>
      <p:pic>
        <p:nvPicPr>
          <p:cNvPr id="7" name="Рисунок 9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E59883A1-BC0E-4452-A415-C5426F8F0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049" y="2420154"/>
            <a:ext cx="8003456" cy="3984143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D9DB760-62F6-4601-A6D5-C8877339FC01}"/>
              </a:ext>
            </a:extLst>
          </p:cNvPr>
          <p:cNvSpPr/>
          <p:nvPr/>
        </p:nvSpPr>
        <p:spPr>
          <a:xfrm>
            <a:off x="5248524" y="3990737"/>
            <a:ext cx="2984923" cy="119053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носка: линия 10">
            <a:extLst>
              <a:ext uri="{FF2B5EF4-FFF2-40B4-BE49-F238E27FC236}">
                <a16:creationId xmlns:a16="http://schemas.microsoft.com/office/drawing/2014/main" id="{DC447BFF-D3F5-441E-9238-2897D5E89A86}"/>
              </a:ext>
            </a:extLst>
          </p:cNvPr>
          <p:cNvSpPr/>
          <p:nvPr/>
        </p:nvSpPr>
        <p:spPr>
          <a:xfrm>
            <a:off x="8999159" y="4179644"/>
            <a:ext cx="2003322" cy="454742"/>
          </a:xfrm>
          <a:prstGeom prst="borderCallout1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" dirty="0">
                <a:solidFill>
                  <a:schemeClr val="tx1"/>
                </a:solidFill>
                <a:ea typeface="+mn-lt"/>
                <a:cs typeface="+mn-lt"/>
              </a:rPr>
              <a:t>Внутрішній цикл</a:t>
            </a:r>
            <a:endParaRPr lang="ru-RU" dirty="0"/>
          </a:p>
        </p:txBody>
      </p:sp>
      <p:sp>
        <p:nvSpPr>
          <p:cNvPr id="13" name="Выноска: линия 12">
            <a:extLst>
              <a:ext uri="{FF2B5EF4-FFF2-40B4-BE49-F238E27FC236}">
                <a16:creationId xmlns:a16="http://schemas.microsoft.com/office/drawing/2014/main" id="{C67D9D4F-05DE-488E-9BA2-F36C9459F83B}"/>
              </a:ext>
            </a:extLst>
          </p:cNvPr>
          <p:cNvSpPr/>
          <p:nvPr/>
        </p:nvSpPr>
        <p:spPr>
          <a:xfrm>
            <a:off x="7081868" y="2139453"/>
            <a:ext cx="1769806" cy="380999"/>
          </a:xfrm>
          <a:prstGeom prst="borderCallout1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" dirty="0">
                <a:solidFill>
                  <a:schemeClr val="tx1"/>
                </a:solidFill>
                <a:ea typeface="+mn-lt"/>
                <a:cs typeface="+mn-lt"/>
              </a:rPr>
              <a:t>Зовнішній цикл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9" name="Рисунок 6" descr="Изображение выглядит как человек, женщина, фотография, часы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A9B89A0C-0D90-4A21-BA55-E4433A36C5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5196" r="2076" b="-2"/>
          <a:stretch/>
        </p:blipFill>
        <p:spPr>
          <a:xfrm>
            <a:off x="10123567" y="5310142"/>
            <a:ext cx="2068435" cy="1547856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91847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>
            <a:extLst>
              <a:ext uri="{FF2B5EF4-FFF2-40B4-BE49-F238E27FC236}">
                <a16:creationId xmlns:a16="http://schemas.microsoft.com/office/drawing/2014/main" id="{BBD652A8-67C1-47B6-A6F8-21CD8AC5ACD5}"/>
              </a:ext>
            </a:extLst>
          </p:cNvPr>
          <p:cNvSpPr/>
          <p:nvPr/>
        </p:nvSpPr>
        <p:spPr>
          <a:xfrm>
            <a:off x="3908133" y="5892908"/>
            <a:ext cx="917370" cy="888614"/>
          </a:xfrm>
          <a:prstGeom prst="flowChartConnector">
            <a:avLst/>
          </a:prstGeom>
          <a:solidFill>
            <a:srgbClr val="25A4A8"/>
          </a:solidFill>
          <a:ln>
            <a:solidFill>
              <a:srgbClr val="25A4A8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480187-1574-4103-934D-57141C25D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4899"/>
            <a:ext cx="10515600" cy="1190369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002060"/>
                </a:solidFill>
                <a:ea typeface="+mj-lt"/>
                <a:cs typeface="+mj-lt"/>
              </a:rPr>
              <a:t>Алгоритми із вкладеними розгалуженнями і циклами</a:t>
            </a:r>
            <a:endParaRPr lang="en-US" dirty="0">
              <a:ea typeface="+mj-lt"/>
              <a:cs typeface="+mj-lt"/>
            </a:endParaRPr>
          </a:p>
          <a:p>
            <a:endParaRPr lang="ru-RU" dirty="0"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9ABB21-08DC-4AC7-9B27-DF194DC16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781" y="1604399"/>
            <a:ext cx="6084591" cy="473952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uk" b="1" dirty="0">
                <a:solidFill>
                  <a:schemeClr val="accent6">
                    <a:lumMod val="75000"/>
                  </a:schemeClr>
                </a:solidFill>
                <a:ea typeface="+mn-lt"/>
                <a:cs typeface="+mn-lt"/>
              </a:rPr>
              <a:t>  Н</a:t>
            </a:r>
            <a:r>
              <a:rPr lang="uk-UA" b="1" dirty="0">
                <a:solidFill>
                  <a:schemeClr val="accent6">
                    <a:lumMod val="75000"/>
                  </a:schemeClr>
                </a:solidFill>
                <a:ea typeface="+mn-lt"/>
                <a:cs typeface="+mn-lt"/>
              </a:rPr>
              <a:t>е тільки розгалуження або цикли можуть бути вкладеними. Проекти, які реалізують складну поведінку виконавців, передбачають вкладення одних структур в інші. </a:t>
            </a:r>
          </a:p>
          <a:p>
            <a:pPr marL="0" indent="0">
              <a:buNone/>
            </a:pPr>
            <a:r>
              <a:rPr lang="uk-UA" b="1" dirty="0">
                <a:solidFill>
                  <a:schemeClr val="accent6">
                    <a:lumMod val="75000"/>
                  </a:schemeClr>
                </a:solidFill>
                <a:cs typeface="Calibri"/>
              </a:rPr>
              <a:t>  У наведеній програмі, після запуску на виконання звучатиме мелодія із 4 нот, а якщо буде натиснута стрілка вгору, - то мелодія із 6 нот. </a:t>
            </a:r>
          </a:p>
          <a:p>
            <a:pPr marL="0" indent="0">
              <a:buNone/>
            </a:pPr>
            <a:r>
              <a:rPr lang="uk-UA" b="1" dirty="0">
                <a:solidFill>
                  <a:schemeClr val="accent6">
                    <a:lumMod val="75000"/>
                  </a:schemeClr>
                </a:solidFill>
                <a:cs typeface="Calibri"/>
              </a:rPr>
              <a:t>  </a:t>
            </a:r>
            <a:r>
              <a:rPr lang="uk-UA" b="1" dirty="0">
                <a:solidFill>
                  <a:schemeClr val="accent6">
                    <a:lumMod val="75000"/>
                  </a:schemeClr>
                </a:solidFill>
                <a:ea typeface="+mn-lt"/>
                <a:cs typeface="+mn-lt"/>
              </a:rPr>
              <a:t>У програмі при цьому використано в загальному циклі два вкладених повторення в повну форму розгалуження. 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cs typeface="Calibri"/>
              </a:rPr>
              <a:t>  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5C303FE-C63B-4B54-AC54-09B2A127C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242" y="1396314"/>
            <a:ext cx="4480196" cy="5037750"/>
          </a:xfrm>
          <a:prstGeom prst="rect">
            <a:avLst/>
          </a:prstGeom>
        </p:spPr>
      </p:pic>
      <p:pic>
        <p:nvPicPr>
          <p:cNvPr id="9" name="Рисунок 7" descr="Изображение выглядит как ед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11813761-517D-464E-82F5-813EA30DD7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" b="3"/>
          <a:stretch/>
        </p:blipFill>
        <p:spPr>
          <a:xfrm>
            <a:off x="9988099" y="878359"/>
            <a:ext cx="1242897" cy="1267477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pic>
        <p:nvPicPr>
          <p:cNvPr id="13" name="Рисунок 9" descr="Изображение выглядит как цепь, часы, компьютер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676F5AD6-3578-43F8-B7EE-F62A4CA09E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412" r="38388"/>
          <a:stretch/>
        </p:blipFill>
        <p:spPr>
          <a:xfrm>
            <a:off x="20" y="5548430"/>
            <a:ext cx="1020522" cy="1312733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pic>
        <p:nvPicPr>
          <p:cNvPr id="15" name="Рисунок 17" descr="Изображение выглядит как электроника, компьютер, сид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DBDC23DC-D7CC-4A32-BEB4-596C96FD27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75" r="2703" b="4"/>
          <a:stretch/>
        </p:blipFill>
        <p:spPr>
          <a:xfrm>
            <a:off x="4682763" y="5334010"/>
            <a:ext cx="2058953" cy="1178168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57623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4">
            <a:extLst>
              <a:ext uri="{FF2B5EF4-FFF2-40B4-BE49-F238E27FC236}">
                <a16:creationId xmlns:a16="http://schemas.microsoft.com/office/drawing/2014/main" id="{160ECF52-3B04-4D09-AA95-188A2A4F15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0080148"/>
              </p:ext>
            </p:extLst>
          </p:nvPr>
        </p:nvGraphicFramePr>
        <p:xfrm>
          <a:off x="991226" y="1328113"/>
          <a:ext cx="10555962" cy="5511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1" name="Рисунок 7" descr="Изображение выглядит как ед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22DBB72F-694F-492C-9A4C-BECF35ACB25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" b="3"/>
          <a:stretch/>
        </p:blipFill>
        <p:spPr>
          <a:xfrm>
            <a:off x="48473" y="90387"/>
            <a:ext cx="1530212" cy="1458325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112" name="Блок-схема: узел 111">
            <a:extLst>
              <a:ext uri="{FF2B5EF4-FFF2-40B4-BE49-F238E27FC236}">
                <a16:creationId xmlns:a16="http://schemas.microsoft.com/office/drawing/2014/main" id="{3B1E1BFB-8E72-47CD-B210-A30A143B46C5}"/>
              </a:ext>
            </a:extLst>
          </p:cNvPr>
          <p:cNvSpPr/>
          <p:nvPr/>
        </p:nvSpPr>
        <p:spPr>
          <a:xfrm>
            <a:off x="10151850" y="-322053"/>
            <a:ext cx="2932981" cy="2904225"/>
          </a:xfrm>
          <a:prstGeom prst="flowChartConnector">
            <a:avLst/>
          </a:prstGeom>
          <a:solidFill>
            <a:srgbClr val="25A4A8"/>
          </a:solidFill>
          <a:ln>
            <a:solidFill>
              <a:srgbClr val="25A4A8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3" name="Рисунок 9" descr="Изображение выглядит как цепь, часы, компьютер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D587493F-9B26-4ACF-92C2-5F23ACF04AE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9412" r="38388"/>
          <a:stretch/>
        </p:blipFill>
        <p:spPr>
          <a:xfrm>
            <a:off x="20" y="5470980"/>
            <a:ext cx="991071" cy="1392272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B582E1-91C1-45A7-BE66-1F6261312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822" y="365125"/>
            <a:ext cx="9767978" cy="1339940"/>
          </a:xfrm>
        </p:spPr>
        <p:txBody>
          <a:bodyPr/>
          <a:lstStyle/>
          <a:p>
            <a:r>
              <a:rPr lang="uk-UA" b="1" dirty="0">
                <a:solidFill>
                  <a:srgbClr val="002060"/>
                </a:solidFill>
                <a:cs typeface="Calibri Light"/>
              </a:rPr>
              <a:t>Базові алгоритмічні структури</a:t>
            </a:r>
            <a:endParaRPr lang="ru-RU" b="1">
              <a:solidFill>
                <a:srgbClr val="002060"/>
              </a:solidFill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0EBA71-C3E9-4F36-881C-613B8947D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92" y="1552455"/>
            <a:ext cx="10515600" cy="7426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uk-UA" b="1" dirty="0">
                <a:solidFill>
                  <a:schemeClr val="accent6">
                    <a:lumMod val="75000"/>
                  </a:schemeClr>
                </a:solidFill>
                <a:cs typeface="Calibri"/>
              </a:rPr>
              <a:t>Алгоритми можуть складатись із трьох базових структур: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3D19B18C-5839-4112-BD5F-18F6046ACDB0}"/>
              </a:ext>
            </a:extLst>
          </p:cNvPr>
          <p:cNvSpPr/>
          <p:nvPr/>
        </p:nvSpPr>
        <p:spPr>
          <a:xfrm>
            <a:off x="2131449" y="3950417"/>
            <a:ext cx="920150" cy="268763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id="{C21D9A4A-2B99-4F43-A8B3-74AD57B26635}"/>
              </a:ext>
            </a:extLst>
          </p:cNvPr>
          <p:cNvSpPr/>
          <p:nvPr/>
        </p:nvSpPr>
        <p:spPr>
          <a:xfrm>
            <a:off x="2526079" y="4270222"/>
            <a:ext cx="172063" cy="159774"/>
          </a:xfrm>
          <a:prstGeom prst="down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2C0CA04-A227-4964-AF9C-243B00908B67}"/>
              </a:ext>
            </a:extLst>
          </p:cNvPr>
          <p:cNvSpPr/>
          <p:nvPr/>
        </p:nvSpPr>
        <p:spPr>
          <a:xfrm>
            <a:off x="2134520" y="4432811"/>
            <a:ext cx="884903" cy="29496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CCD9472-977E-4ADD-9A65-26E10EF40A8A}"/>
              </a:ext>
            </a:extLst>
          </p:cNvPr>
          <p:cNvSpPr/>
          <p:nvPr/>
        </p:nvSpPr>
        <p:spPr>
          <a:xfrm>
            <a:off x="2134519" y="4961294"/>
            <a:ext cx="884903" cy="29496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: вниз 23">
            <a:extLst>
              <a:ext uri="{FF2B5EF4-FFF2-40B4-BE49-F238E27FC236}">
                <a16:creationId xmlns:a16="http://schemas.microsoft.com/office/drawing/2014/main" id="{0D313E1F-448B-4F36-8348-6A86D39B5098}"/>
              </a:ext>
            </a:extLst>
          </p:cNvPr>
          <p:cNvSpPr/>
          <p:nvPr/>
        </p:nvSpPr>
        <p:spPr>
          <a:xfrm>
            <a:off x="2489207" y="4761834"/>
            <a:ext cx="172063" cy="159774"/>
          </a:xfrm>
          <a:prstGeom prst="down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: вниз 31">
            <a:extLst>
              <a:ext uri="{FF2B5EF4-FFF2-40B4-BE49-F238E27FC236}">
                <a16:creationId xmlns:a16="http://schemas.microsoft.com/office/drawing/2014/main" id="{56BB1041-C50E-41F3-9946-DB5B4C6AAFAC}"/>
              </a:ext>
            </a:extLst>
          </p:cNvPr>
          <p:cNvSpPr/>
          <p:nvPr/>
        </p:nvSpPr>
        <p:spPr>
          <a:xfrm>
            <a:off x="6188593" y="3889221"/>
            <a:ext cx="172063" cy="159774"/>
          </a:xfrm>
          <a:prstGeom prst="down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омб 32">
            <a:extLst>
              <a:ext uri="{FF2B5EF4-FFF2-40B4-BE49-F238E27FC236}">
                <a16:creationId xmlns:a16="http://schemas.microsoft.com/office/drawing/2014/main" id="{775A0776-0321-4D96-826E-146FA1B7B30F}"/>
              </a:ext>
            </a:extLst>
          </p:cNvPr>
          <p:cNvSpPr/>
          <p:nvPr/>
        </p:nvSpPr>
        <p:spPr>
          <a:xfrm>
            <a:off x="5952202" y="4084073"/>
            <a:ext cx="639096" cy="479323"/>
          </a:xfrm>
          <a:prstGeom prst="diamon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: вниз 33">
            <a:extLst>
              <a:ext uri="{FF2B5EF4-FFF2-40B4-BE49-F238E27FC236}">
                <a16:creationId xmlns:a16="http://schemas.microsoft.com/office/drawing/2014/main" id="{51A6E17C-4AE6-41B5-BC09-6ADD9D555974}"/>
              </a:ext>
            </a:extLst>
          </p:cNvPr>
          <p:cNvSpPr/>
          <p:nvPr/>
        </p:nvSpPr>
        <p:spPr>
          <a:xfrm>
            <a:off x="5537206" y="4761833"/>
            <a:ext cx="172063" cy="159774"/>
          </a:xfrm>
          <a:prstGeom prst="down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90226D97-A82A-4AF0-9783-CC6C076047C4}"/>
              </a:ext>
            </a:extLst>
          </p:cNvPr>
          <p:cNvSpPr/>
          <p:nvPr/>
        </p:nvSpPr>
        <p:spPr>
          <a:xfrm>
            <a:off x="5145647" y="4924422"/>
            <a:ext cx="884903" cy="294967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D071DCD1-A5D8-47D0-BDF7-B7129E439F35}"/>
              </a:ext>
            </a:extLst>
          </p:cNvPr>
          <p:cNvSpPr/>
          <p:nvPr/>
        </p:nvSpPr>
        <p:spPr>
          <a:xfrm>
            <a:off x="6423840" y="4924421"/>
            <a:ext cx="884903" cy="294967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: вниз 36">
            <a:extLst>
              <a:ext uri="{FF2B5EF4-FFF2-40B4-BE49-F238E27FC236}">
                <a16:creationId xmlns:a16="http://schemas.microsoft.com/office/drawing/2014/main" id="{0DFCDA47-F660-4D4E-A0C9-4CC526DD5FC9}"/>
              </a:ext>
            </a:extLst>
          </p:cNvPr>
          <p:cNvSpPr/>
          <p:nvPr/>
        </p:nvSpPr>
        <p:spPr>
          <a:xfrm>
            <a:off x="6827690" y="4724962"/>
            <a:ext cx="172063" cy="159774"/>
          </a:xfrm>
          <a:prstGeom prst="down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21761354-6EFC-481A-ADD6-FA60BCF5CB7E}"/>
              </a:ext>
            </a:extLst>
          </p:cNvPr>
          <p:cNvCxnSpPr/>
          <p:nvPr/>
        </p:nvCxnSpPr>
        <p:spPr>
          <a:xfrm flipV="1">
            <a:off x="5596360" y="4712855"/>
            <a:ext cx="1376516" cy="36871"/>
          </a:xfrm>
          <a:prstGeom prst="straightConnector1">
            <a:avLst/>
          </a:prstGeom>
          <a:ln w="571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9" name="Стрелка: вниз 38">
            <a:extLst>
              <a:ext uri="{FF2B5EF4-FFF2-40B4-BE49-F238E27FC236}">
                <a16:creationId xmlns:a16="http://schemas.microsoft.com/office/drawing/2014/main" id="{73D0FF93-FCB5-4036-8985-59CE81E1AFA4}"/>
              </a:ext>
            </a:extLst>
          </p:cNvPr>
          <p:cNvSpPr/>
          <p:nvPr/>
        </p:nvSpPr>
        <p:spPr>
          <a:xfrm>
            <a:off x="6188592" y="4565187"/>
            <a:ext cx="172063" cy="159774"/>
          </a:xfrm>
          <a:prstGeom prst="down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: вниз 46">
            <a:extLst>
              <a:ext uri="{FF2B5EF4-FFF2-40B4-BE49-F238E27FC236}">
                <a16:creationId xmlns:a16="http://schemas.microsoft.com/office/drawing/2014/main" id="{0649724A-2554-4910-AB87-72B41C2D4859}"/>
              </a:ext>
            </a:extLst>
          </p:cNvPr>
          <p:cNvSpPr/>
          <p:nvPr/>
        </p:nvSpPr>
        <p:spPr>
          <a:xfrm>
            <a:off x="9838819" y="3876930"/>
            <a:ext cx="172063" cy="159774"/>
          </a:xfrm>
          <a:prstGeom prst="down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0CEEB825-AADC-41FE-8C62-8EBDFCC1D283}"/>
              </a:ext>
            </a:extLst>
          </p:cNvPr>
          <p:cNvSpPr/>
          <p:nvPr/>
        </p:nvSpPr>
        <p:spPr>
          <a:xfrm>
            <a:off x="9496422" y="4088681"/>
            <a:ext cx="884903" cy="294967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: вниз 48">
            <a:extLst>
              <a:ext uri="{FF2B5EF4-FFF2-40B4-BE49-F238E27FC236}">
                <a16:creationId xmlns:a16="http://schemas.microsoft.com/office/drawing/2014/main" id="{6AB33463-F432-450D-97F7-D2764CE71FBE}"/>
              </a:ext>
            </a:extLst>
          </p:cNvPr>
          <p:cNvSpPr/>
          <p:nvPr/>
        </p:nvSpPr>
        <p:spPr>
          <a:xfrm>
            <a:off x="9875689" y="4429994"/>
            <a:ext cx="172063" cy="159774"/>
          </a:xfrm>
          <a:prstGeom prst="down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Ромб 49">
            <a:extLst>
              <a:ext uri="{FF2B5EF4-FFF2-40B4-BE49-F238E27FC236}">
                <a16:creationId xmlns:a16="http://schemas.microsoft.com/office/drawing/2014/main" id="{82508FF9-F888-4C6B-9D6A-E4EC21E30045}"/>
              </a:ext>
            </a:extLst>
          </p:cNvPr>
          <p:cNvSpPr/>
          <p:nvPr/>
        </p:nvSpPr>
        <p:spPr>
          <a:xfrm>
            <a:off x="9639298" y="4600266"/>
            <a:ext cx="639096" cy="479323"/>
          </a:xfrm>
          <a:prstGeom prst="diamo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1F69757B-86F8-4489-AD3B-FE17B85BE5E0}"/>
              </a:ext>
            </a:extLst>
          </p:cNvPr>
          <p:cNvCxnSpPr>
            <a:cxnSpLocks/>
          </p:cNvCxnSpPr>
          <p:nvPr/>
        </p:nvCxnSpPr>
        <p:spPr>
          <a:xfrm flipV="1">
            <a:off x="9222004" y="4860338"/>
            <a:ext cx="467033" cy="1"/>
          </a:xfrm>
          <a:prstGeom prst="straightConnector1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0BA7EFBA-DE3B-4BF2-A294-D52A70748B30}"/>
              </a:ext>
            </a:extLst>
          </p:cNvPr>
          <p:cNvCxnSpPr>
            <a:cxnSpLocks/>
          </p:cNvCxnSpPr>
          <p:nvPr/>
        </p:nvCxnSpPr>
        <p:spPr>
          <a:xfrm flipH="1" flipV="1">
            <a:off x="9222184" y="4287407"/>
            <a:ext cx="12286" cy="577644"/>
          </a:xfrm>
          <a:prstGeom prst="straightConnector1">
            <a:avLst/>
          </a:prstGeom>
          <a:ln w="57150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3" name="Стрелка: вниз 52">
            <a:extLst>
              <a:ext uri="{FF2B5EF4-FFF2-40B4-BE49-F238E27FC236}">
                <a16:creationId xmlns:a16="http://schemas.microsoft.com/office/drawing/2014/main" id="{C547B6C7-72A6-4875-B105-47CB17A4CD04}"/>
              </a:ext>
            </a:extLst>
          </p:cNvPr>
          <p:cNvSpPr/>
          <p:nvPr/>
        </p:nvSpPr>
        <p:spPr>
          <a:xfrm rot="-5580000">
            <a:off x="9273432" y="4114178"/>
            <a:ext cx="86033" cy="258096"/>
          </a:xfrm>
          <a:prstGeom prst="down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" name="Рисунок 17" descr="Изображение выглядит как электроника, компьютер, сид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9DC30127-B860-4640-9CC8-27F083B7797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075" r="2703" b="4"/>
          <a:stretch/>
        </p:blipFill>
        <p:spPr>
          <a:xfrm>
            <a:off x="9341027" y="10"/>
            <a:ext cx="2202727" cy="1336319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8031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9C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3959AE-6AD4-4BC7-9C9D-29CF97208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4624342" cy="1325563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002060"/>
                </a:solidFill>
                <a:cs typeface="Calibri Light"/>
              </a:rPr>
              <a:t>Пригадай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4A709FC-1ADC-45CD-856D-3B1A50C58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495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AE67272E-0E66-4396-9C0C-4E154CCE2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0087" y="361702"/>
            <a:ext cx="1691640" cy="1691640"/>
          </a:xfrm>
          <a:custGeom>
            <a:avLst/>
            <a:gdLst>
              <a:gd name="connsiteX0" fmla="*/ 845820 w 1691640"/>
              <a:gd name="connsiteY0" fmla="*/ 0 h 1691640"/>
              <a:gd name="connsiteX1" fmla="*/ 1691640 w 1691640"/>
              <a:gd name="connsiteY1" fmla="*/ 845820 h 1691640"/>
              <a:gd name="connsiteX2" fmla="*/ 845820 w 1691640"/>
              <a:gd name="connsiteY2" fmla="*/ 1691640 h 1691640"/>
              <a:gd name="connsiteX3" fmla="*/ 0 w 1691640"/>
              <a:gd name="connsiteY3" fmla="*/ 845820 h 1691640"/>
              <a:gd name="connsiteX4" fmla="*/ 845820 w 1691640"/>
              <a:gd name="connsiteY4" fmla="*/ 0 h 169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1640" h="1691640">
                <a:moveTo>
                  <a:pt x="845820" y="0"/>
                </a:moveTo>
                <a:cubicBezTo>
                  <a:pt x="1312954" y="0"/>
                  <a:pt x="1691640" y="378686"/>
                  <a:pt x="1691640" y="845820"/>
                </a:cubicBezTo>
                <a:cubicBezTo>
                  <a:pt x="1691640" y="1312954"/>
                  <a:pt x="1312954" y="1691640"/>
                  <a:pt x="845820" y="1691640"/>
                </a:cubicBezTo>
                <a:cubicBezTo>
                  <a:pt x="378687" y="1691640"/>
                  <a:pt x="0" y="1312954"/>
                  <a:pt x="0" y="845820"/>
                </a:cubicBezTo>
                <a:cubicBezTo>
                  <a:pt x="0" y="378686"/>
                  <a:pt x="378687" y="0"/>
                  <a:pt x="84582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4" descr="Изображение выглядит как снимок экрана, рису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9E8D4324-6318-47A4-A479-0F6855CB6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1954" y="961906"/>
            <a:ext cx="1546056" cy="678136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40484BA5-05A4-436D-9457-A4541B8E7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871982"/>
            <a:ext cx="4558309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" b="1" dirty="0">
                <a:ea typeface="+mn-lt"/>
                <a:cs typeface="+mn-lt"/>
              </a:rPr>
              <a:t>Як у середовищі </a:t>
            </a:r>
            <a:r>
              <a:rPr lang="uk" b="1" dirty="0" err="1">
                <a:ea typeface="+mn-lt"/>
                <a:cs typeface="+mn-lt"/>
              </a:rPr>
              <a:t>Скретч</a:t>
            </a:r>
            <a:r>
              <a:rPr lang="uk" b="1" dirty="0">
                <a:ea typeface="+mn-lt"/>
                <a:cs typeface="+mn-lt"/>
              </a:rPr>
              <a:t> описують циклічні алгоритми? </a:t>
            </a:r>
            <a:endParaRPr lang="ru-RU" b="1">
              <a:ea typeface="+mn-lt"/>
              <a:cs typeface="+mn-lt"/>
            </a:endParaRPr>
          </a:p>
          <a:p>
            <a:r>
              <a:rPr lang="uk" b="1" dirty="0">
                <a:ea typeface="+mn-lt"/>
                <a:cs typeface="+mn-lt"/>
              </a:rPr>
              <a:t>Як у середовищі </a:t>
            </a:r>
            <a:r>
              <a:rPr lang="uk" b="1" err="1">
                <a:ea typeface="+mn-lt"/>
                <a:cs typeface="+mn-lt"/>
              </a:rPr>
              <a:t>Скретч</a:t>
            </a:r>
            <a:r>
              <a:rPr lang="uk" b="1" dirty="0">
                <a:ea typeface="+mn-lt"/>
                <a:cs typeface="+mn-lt"/>
              </a:rPr>
              <a:t> описують алгоритми з розгалуженням?</a:t>
            </a:r>
            <a:endParaRPr lang="ru-RU" b="1">
              <a:cs typeface="Calibri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CB8E572-32F0-4C78-B268-2702C859F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3660" y="2557569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BFC6224A-7B8A-4699-99DC-A6C9CD617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0611C424-EB44-492D-9C48-78BB0D5DC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38252" y="2722161"/>
            <a:ext cx="2743200" cy="2743200"/>
          </a:xfrm>
          <a:custGeom>
            <a:avLst/>
            <a:gdLst>
              <a:gd name="connsiteX0" fmla="*/ 1371600 w 2743200"/>
              <a:gd name="connsiteY0" fmla="*/ 0 h 2743200"/>
              <a:gd name="connsiteX1" fmla="*/ 2743200 w 2743200"/>
              <a:gd name="connsiteY1" fmla="*/ 1371600 h 2743200"/>
              <a:gd name="connsiteX2" fmla="*/ 1371600 w 2743200"/>
              <a:gd name="connsiteY2" fmla="*/ 2743200 h 2743200"/>
              <a:gd name="connsiteX3" fmla="*/ 0 w 2743200"/>
              <a:gd name="connsiteY3" fmla="*/ 1371600 h 2743200"/>
              <a:gd name="connsiteX4" fmla="*/ 1371600 w 2743200"/>
              <a:gd name="connsiteY4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0" h="2743200">
                <a:moveTo>
                  <a:pt x="1371600" y="0"/>
                </a:moveTo>
                <a:cubicBezTo>
                  <a:pt x="2129114" y="0"/>
                  <a:pt x="2743200" y="614087"/>
                  <a:pt x="2743200" y="1371600"/>
                </a:cubicBezTo>
                <a:cubicBezTo>
                  <a:pt x="2743200" y="2129114"/>
                  <a:pt x="2129114" y="2743200"/>
                  <a:pt x="1371600" y="2743200"/>
                </a:cubicBezTo>
                <a:cubicBezTo>
                  <a:pt x="614087" y="2743200"/>
                  <a:pt x="0" y="2129114"/>
                  <a:pt x="0" y="1371600"/>
                </a:cubicBezTo>
                <a:cubicBezTo>
                  <a:pt x="0" y="614087"/>
                  <a:pt x="614087" y="0"/>
                  <a:pt x="13716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59156A24-128C-4054-AAFF-F8CA5BA0E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8624" y="3"/>
            <a:ext cx="3913376" cy="3281569"/>
          </a:xfrm>
          <a:custGeom>
            <a:avLst/>
            <a:gdLst>
              <a:gd name="connsiteX0" fmla="*/ 267865 w 3913376"/>
              <a:gd name="connsiteY0" fmla="*/ 0 h 3281569"/>
              <a:gd name="connsiteX1" fmla="*/ 3913376 w 3913376"/>
              <a:gd name="connsiteY1" fmla="*/ 0 h 3281569"/>
              <a:gd name="connsiteX2" fmla="*/ 3913376 w 3913376"/>
              <a:gd name="connsiteY2" fmla="*/ 2499938 h 3281569"/>
              <a:gd name="connsiteX3" fmla="*/ 3794714 w 3913376"/>
              <a:gd name="connsiteY3" fmla="*/ 2630499 h 3281569"/>
              <a:gd name="connsiteX4" fmla="*/ 2222892 w 3913376"/>
              <a:gd name="connsiteY4" fmla="*/ 3281569 h 3281569"/>
              <a:gd name="connsiteX5" fmla="*/ 0 w 3913376"/>
              <a:gd name="connsiteY5" fmla="*/ 1058677 h 3281569"/>
              <a:gd name="connsiteX6" fmla="*/ 174686 w 3913376"/>
              <a:gd name="connsiteY6" fmla="*/ 193427 h 328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8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900B5633-0AE8-474D-B497-285158145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1015" y="813072"/>
            <a:ext cx="2730354" cy="1176152"/>
          </a:xfrm>
          <a:prstGeom prst="rect">
            <a:avLst/>
          </a:prstGeom>
        </p:spPr>
      </p:pic>
      <p:pic>
        <p:nvPicPr>
          <p:cNvPr id="6" name="Рисунок 6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80080DF9-46F1-43DD-879F-835CEEBE8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043" y="3459260"/>
            <a:ext cx="1789619" cy="1269002"/>
          </a:xfrm>
          <a:prstGeom prst="rect">
            <a:avLst/>
          </a:prstGeom>
        </p:spPr>
      </p:pic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646E8F12-06B4-4D6B-866C-1743B253C8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3CC324B9-DFFF-42F1-8D81-AAD42554B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09416" y="4131546"/>
            <a:ext cx="3178912" cy="2726454"/>
          </a:xfrm>
          <a:custGeom>
            <a:avLst/>
            <a:gdLst>
              <a:gd name="connsiteX0" fmla="*/ 1837818 w 3178912"/>
              <a:gd name="connsiteY0" fmla="*/ 0 h 2726454"/>
              <a:gd name="connsiteX1" fmla="*/ 3137352 w 3178912"/>
              <a:gd name="connsiteY1" fmla="*/ 538285 h 2726454"/>
              <a:gd name="connsiteX2" fmla="*/ 3178912 w 3178912"/>
              <a:gd name="connsiteY2" fmla="*/ 584013 h 2726454"/>
              <a:gd name="connsiteX3" fmla="*/ 3178912 w 3178912"/>
              <a:gd name="connsiteY3" fmla="*/ 2726454 h 2726454"/>
              <a:gd name="connsiteX4" fmla="*/ 229483 w 3178912"/>
              <a:gd name="connsiteY4" fmla="*/ 2726454 h 2726454"/>
              <a:gd name="connsiteX5" fmla="*/ 221815 w 3178912"/>
              <a:gd name="connsiteY5" fmla="*/ 2713832 h 2726454"/>
              <a:gd name="connsiteX6" fmla="*/ 0 w 3178912"/>
              <a:gd name="connsiteY6" fmla="*/ 1837818 h 2726454"/>
              <a:gd name="connsiteX7" fmla="*/ 1837818 w 3178912"/>
              <a:gd name="connsiteY7" fmla="*/ 0 h 272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10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2796E308-B502-4F46-98FC-C24C4EDC5A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4797" y="5165676"/>
            <a:ext cx="2998983" cy="108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506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6541C6-61B1-4DAA-B57A-EAF3F24F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33310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1750011-2006-46BB-AFDE-C6E461752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93989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Рисунок 6" descr="Изображение выглядит как человек, женщина, фотография, часы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0B506438-35FF-41C9-B865-B1E0CA878C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5196" r="2076" b="-2"/>
          <a:stretch/>
        </p:blipFill>
        <p:spPr>
          <a:xfrm>
            <a:off x="10123567" y="5310142"/>
            <a:ext cx="2068435" cy="1547856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</p:spPr>
      </p:pic>
      <p:pic>
        <p:nvPicPr>
          <p:cNvPr id="10" name="Рисунок 10" descr="Изображение выглядит как текст, карт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0392FB50-EB8E-42C9-A7D2-224C08EBF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685" y="2965773"/>
            <a:ext cx="6826369" cy="381630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17A5E6-8F81-4D35-8F53-A998D3F34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7702" y="87949"/>
            <a:ext cx="8720362" cy="23176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z="4000" b="1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Алгоритми із вкладеними розгалуженнями</a:t>
            </a:r>
            <a:endParaRPr lang="en-US" sz="4000" b="1">
              <a:solidFill>
                <a:schemeClr val="accent1">
                  <a:lumMod val="75000"/>
                </a:schemeClr>
              </a:solidFill>
              <a:ea typeface="+mj-lt"/>
              <a:cs typeface="+mj-lt"/>
            </a:endParaRPr>
          </a:p>
          <a:p>
            <a:endParaRPr lang="ru-RU" sz="2800"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F3B891-3054-43B1-BF69-3E470CC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373" y="1951832"/>
            <a:ext cx="11146559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uk-UA" b="1" dirty="0">
                <a:solidFill>
                  <a:schemeClr val="accent6">
                    <a:lumMod val="75000"/>
                  </a:schemeClr>
                </a:solidFill>
                <a:cs typeface="Calibri"/>
              </a:rPr>
              <a:t>Складні алгоритми часто поєднують декілька алгоритмічних структур, які можуть бути вкладеними одна в іншу.</a:t>
            </a:r>
            <a:endParaRPr lang="en-US" b="1">
              <a:solidFill>
                <a:schemeClr val="accent6">
                  <a:lumMod val="75000"/>
                </a:schemeClr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ru-RU" sz="1800">
              <a:cs typeface="Calibri"/>
            </a:endParaRPr>
          </a:p>
        </p:txBody>
      </p:sp>
      <p:pic>
        <p:nvPicPr>
          <p:cNvPr id="8" name="Рисунок 8" descr="Изображение выглядит как ед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411B8920-ED15-4154-978B-8D0E633E05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05" r="-2" b="22018"/>
          <a:stretch/>
        </p:blipFill>
        <p:spPr>
          <a:xfrm>
            <a:off x="-4150" y="3"/>
            <a:ext cx="2891788" cy="1344538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</p:spPr>
      </p:pic>
      <p:pic>
        <p:nvPicPr>
          <p:cNvPr id="16" name="Рисунок 9" descr="Изображение выглядит как цепь, часы, компьютер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6431C182-54AA-4EDC-B956-0FBC6E20B25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412" r="38388"/>
          <a:stretch/>
        </p:blipFill>
        <p:spPr>
          <a:xfrm>
            <a:off x="20" y="4723355"/>
            <a:ext cx="1652430" cy="2139895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76983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EB9833-83A1-4082-BFE9-3DEB74A7B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824" y="388942"/>
            <a:ext cx="5120561" cy="132556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cs typeface="Calibri Light"/>
              </a:rPr>
              <a:t>Приклад</a:t>
            </a:r>
            <a:endParaRPr lang="ru-RU" b="1">
              <a:solidFill>
                <a:srgbClr val="000000"/>
              </a:solidFill>
              <a:cs typeface="Calibri Light" panose="020F0302020204030204"/>
            </a:endParaRPr>
          </a:p>
        </p:txBody>
      </p:sp>
      <p:sp>
        <p:nvSpPr>
          <p:cNvPr id="12" name="Oval 15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9" descr="Изображение выглядит как цепь, часы, компьютер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0AE4BB01-EA5A-41AE-A651-AD0749E227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12" r="31388"/>
          <a:stretch/>
        </p:blipFill>
        <p:spPr>
          <a:xfrm>
            <a:off x="9454014" y="4222974"/>
            <a:ext cx="2737987" cy="2635026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3" name="Arc 17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Рисунок 14" descr="Изображение выглядит как электроника, клавиатура, фотография, друго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87CB8229-C63E-4108-882C-18F19D1F9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322" y="3555513"/>
            <a:ext cx="2915009" cy="1973651"/>
          </a:xfrm>
          <a:prstGeom prst="rect">
            <a:avLst/>
          </a:prstGeom>
        </p:spPr>
      </p:pic>
      <p:pic>
        <p:nvPicPr>
          <p:cNvPr id="17" name="Рисунок 18" descr="Изображение выглядит как рису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2E4F63F1-BD75-42FE-BA74-EE7D07750F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513" y="3781662"/>
            <a:ext cx="2498785" cy="1523166"/>
          </a:xfrm>
          <a:prstGeom prst="rect">
            <a:avLst/>
          </a:prstGeom>
        </p:spPr>
      </p:pic>
      <p:pic>
        <p:nvPicPr>
          <p:cNvPr id="21" name="Рисунок 7" descr="Изображение выглядит как ед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1E4D5272-3BCB-4FEC-9550-6ACCC6FB520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" b="3"/>
          <a:stretch/>
        </p:blipFill>
        <p:spPr>
          <a:xfrm>
            <a:off x="7783494" y="4123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B058718A-0465-4061-9AD9-5AC7E5930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94687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uk-UA" b="1" dirty="0">
                <a:solidFill>
                  <a:schemeClr val="accent6">
                    <a:lumMod val="75000"/>
                  </a:schemeClr>
                </a:solidFill>
                <a:ea typeface="+mn-lt"/>
                <a:cs typeface="+mn-lt"/>
              </a:rPr>
              <a:t>Нехай напрямок руху виконавця Кіт, який переміщується, можна змінити за допомогою відповідних клавіш клавіатури.</a:t>
            </a:r>
            <a:endParaRPr lang="uk-UA" b="1" i="1">
              <a:solidFill>
                <a:schemeClr val="accent6">
                  <a:lumMod val="75000"/>
                </a:schemeClr>
              </a:solidFill>
              <a:ea typeface="+mn-lt"/>
              <a:cs typeface="+mn-lt"/>
            </a:endParaRPr>
          </a:p>
          <a:p>
            <a:endParaRPr lang="ru-RU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0202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узел 4">
            <a:extLst>
              <a:ext uri="{FF2B5EF4-FFF2-40B4-BE49-F238E27FC236}">
                <a16:creationId xmlns:a16="http://schemas.microsoft.com/office/drawing/2014/main" id="{27A11DE3-0EA1-4769-A786-B50AD733FBA1}"/>
              </a:ext>
            </a:extLst>
          </p:cNvPr>
          <p:cNvSpPr/>
          <p:nvPr/>
        </p:nvSpPr>
        <p:spPr>
          <a:xfrm>
            <a:off x="10604273" y="42483"/>
            <a:ext cx="1507305" cy="1429387"/>
          </a:xfrm>
          <a:prstGeom prst="flowChartConnector">
            <a:avLst/>
          </a:prstGeom>
          <a:solidFill>
            <a:srgbClr val="25A4A8"/>
          </a:solidFill>
          <a:ln>
            <a:solidFill>
              <a:srgbClr val="25A4A8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E30D2E-7783-424E-B965-B800B8F60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  <a:cs typeface="Calibri Light"/>
              </a:rPr>
              <a:t>Алгоритм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F9E630-A6BB-4634-B09C-8C3F74E52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17676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uk-UA" b="1" dirty="0">
                <a:solidFill>
                  <a:schemeClr val="accent6">
                    <a:lumMod val="75000"/>
                  </a:schemeClr>
                </a:solidFill>
                <a:ea typeface="+mn-lt"/>
                <a:cs typeface="+mn-lt"/>
              </a:rPr>
              <a:t>Ти вмієш будувати алгоритм виконання даного завдання з використанням чотирьох послідовних структур неповного розгалуження.</a:t>
            </a:r>
          </a:p>
          <a:p>
            <a:pPr marL="0" indent="0">
              <a:buNone/>
            </a:pPr>
            <a:r>
              <a:rPr lang="uk-UA" b="1" dirty="0">
                <a:solidFill>
                  <a:schemeClr val="accent6">
                    <a:lumMod val="75000"/>
                  </a:schemeClr>
                </a:solidFill>
                <a:ea typeface="+mn-lt"/>
                <a:cs typeface="+mn-lt"/>
              </a:rPr>
              <a:t>Напрямок руху виконавця буде змінено за умови натиснення однієї із чотирьох клавіш.</a:t>
            </a:r>
            <a:r>
              <a:rPr lang="uk-UA" dirty="0">
                <a:ea typeface="+mn-lt"/>
                <a:cs typeface="+mn-lt"/>
              </a:rPr>
              <a:t> </a:t>
            </a:r>
            <a:endParaRPr lang="uk-UA"/>
          </a:p>
        </p:txBody>
      </p:sp>
      <p:pic>
        <p:nvPicPr>
          <p:cNvPr id="4" name="Рисунок 4" descr="Изображение выглядит как текст, карт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42E9802B-F28B-4D7E-80AB-42707C987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343" y="201876"/>
            <a:ext cx="5762445" cy="6439870"/>
          </a:xfrm>
          <a:prstGeom prst="rect">
            <a:avLst/>
          </a:prstGeom>
        </p:spPr>
      </p:pic>
      <p:pic>
        <p:nvPicPr>
          <p:cNvPr id="7" name="Рисунок 17" descr="Изображение выглядит как электроника, компьютер, сид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48FE13FC-D08D-4625-8F4F-C4E75AF2D0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5" r="2703" b="4"/>
          <a:stretch/>
        </p:blipFill>
        <p:spPr>
          <a:xfrm>
            <a:off x="3460687" y="10"/>
            <a:ext cx="2260236" cy="1336319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8" name="Рисунок 8" descr="Изображение выглядит как рису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9E5B92D4-82C5-49A4-8A2B-E8AA84C1F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8858" y="5826425"/>
            <a:ext cx="1027982" cy="102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03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55F2ED-9F88-40F6-9F8C-4C602B12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463" y="537654"/>
            <a:ext cx="4362091" cy="2533261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002060"/>
                </a:solidFill>
                <a:ea typeface="+mj-lt"/>
                <a:cs typeface="+mj-lt"/>
              </a:rPr>
              <a:t>Алгоритм у </a:t>
            </a:r>
            <a:br>
              <a:rPr lang="uk-UA" b="1" dirty="0">
                <a:solidFill>
                  <a:srgbClr val="002060"/>
                </a:solidFill>
                <a:ea typeface="+mj-lt"/>
                <a:cs typeface="+mj-lt"/>
              </a:rPr>
            </a:br>
            <a:r>
              <a:rPr lang="uk-UA" b="1" dirty="0">
                <a:solidFill>
                  <a:srgbClr val="002060"/>
                </a:solidFill>
                <a:ea typeface="+mj-lt"/>
                <a:cs typeface="+mj-lt"/>
              </a:rPr>
              <a:t>середовищі </a:t>
            </a:r>
            <a:br>
              <a:rPr lang="uk-UA" b="1" dirty="0">
                <a:solidFill>
                  <a:srgbClr val="002060"/>
                </a:solidFill>
                <a:ea typeface="+mj-lt"/>
                <a:cs typeface="+mj-lt"/>
              </a:rPr>
            </a:br>
            <a:r>
              <a:rPr lang="uk-UA" b="1" dirty="0" err="1">
                <a:solidFill>
                  <a:srgbClr val="002060"/>
                </a:solidFill>
                <a:ea typeface="+mj-lt"/>
                <a:cs typeface="+mj-lt"/>
              </a:rPr>
              <a:t>Скретч</a:t>
            </a:r>
          </a:p>
          <a:p>
            <a:endParaRPr lang="ru-RU" dirty="0"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4DED29-0BD2-48C9-B4E3-D539CFCF1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314" y="2903928"/>
            <a:ext cx="4678393" cy="28560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uk" b="1" dirty="0">
                <a:solidFill>
                  <a:schemeClr val="accent6">
                    <a:lumMod val="75000"/>
                  </a:schemeClr>
                </a:solidFill>
                <a:ea typeface="+mn-lt"/>
                <a:cs typeface="+mn-lt"/>
              </a:rPr>
              <a:t>Даний алгоритм реалізується в середовищі </a:t>
            </a:r>
            <a:r>
              <a:rPr lang="uk" b="1" dirty="0" err="1">
                <a:solidFill>
                  <a:schemeClr val="accent6">
                    <a:lumMod val="75000"/>
                  </a:schemeClr>
                </a:solidFill>
                <a:ea typeface="+mn-lt"/>
                <a:cs typeface="+mn-lt"/>
              </a:rPr>
              <a:t>Скретч</a:t>
            </a:r>
            <a:r>
              <a:rPr lang="uk" b="1" dirty="0">
                <a:solidFill>
                  <a:schemeClr val="accent6">
                    <a:lumMod val="75000"/>
                  </a:schemeClr>
                </a:solidFill>
                <a:ea typeface="+mn-lt"/>
                <a:cs typeface="+mn-lt"/>
              </a:rPr>
              <a:t> у вигляді фрагмента програми.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endParaRPr lang="ru-RU" b="1">
              <a:solidFill>
                <a:schemeClr val="accent6">
                  <a:lumMod val="75000"/>
                </a:schemeClr>
              </a:solidFill>
              <a:cs typeface="Calibri" panose="020F0502020204030204"/>
            </a:endParaRPr>
          </a:p>
        </p:txBody>
      </p:sp>
      <p:pic>
        <p:nvPicPr>
          <p:cNvPr id="10" name="Рисунок 10" descr="Изображение выглядит как рису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4ADECB28-3E6E-4CE0-8571-F36AA3307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6325" y="804827"/>
            <a:ext cx="2743200" cy="1625252"/>
          </a:xfrm>
          <a:prstGeom prst="rect">
            <a:avLst/>
          </a:prstGeom>
        </p:spPr>
      </p:pic>
      <p:pic>
        <p:nvPicPr>
          <p:cNvPr id="4" name="Рисунок 4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565AE36A-B8A2-4970-987B-07CB1EDDE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477" y="1333479"/>
            <a:ext cx="6078746" cy="5312476"/>
          </a:xfrm>
          <a:prstGeom prst="rect">
            <a:avLst/>
          </a:prstGeom>
        </p:spPr>
      </p:pic>
      <p:pic>
        <p:nvPicPr>
          <p:cNvPr id="15" name="Рисунок 6" descr="Изображение выглядит как человек, внутренний, стол, компьютер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2843CCE4-838F-4534-AFAA-DB0F6F3BB5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282" b="-6"/>
          <a:stretch/>
        </p:blipFill>
        <p:spPr>
          <a:xfrm>
            <a:off x="45881" y="5546927"/>
            <a:ext cx="1236165" cy="1236165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sp>
        <p:nvSpPr>
          <p:cNvPr id="5" name="Блок-схема: узел 4">
            <a:extLst>
              <a:ext uri="{FF2B5EF4-FFF2-40B4-BE49-F238E27FC236}">
                <a16:creationId xmlns:a16="http://schemas.microsoft.com/office/drawing/2014/main" id="{028A1A32-7952-4740-931E-16EC274ABAC4}"/>
              </a:ext>
            </a:extLst>
          </p:cNvPr>
          <p:cNvSpPr/>
          <p:nvPr/>
        </p:nvSpPr>
        <p:spPr>
          <a:xfrm>
            <a:off x="10911530" y="202257"/>
            <a:ext cx="978822" cy="937775"/>
          </a:xfrm>
          <a:prstGeom prst="flowChartConnector">
            <a:avLst/>
          </a:prstGeom>
          <a:solidFill>
            <a:srgbClr val="25A4A8"/>
          </a:solidFill>
          <a:ln>
            <a:solidFill>
              <a:srgbClr val="25A4A8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238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E66A7BB-7D1D-448A-ABD3-B352A8EBF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729" y="1710607"/>
            <a:ext cx="5239110" cy="466763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uk-UA" b="1" dirty="0">
                <a:solidFill>
                  <a:schemeClr val="accent6">
                    <a:lumMod val="75000"/>
                  </a:schemeClr>
                </a:solidFill>
                <a:ea typeface="+mn-lt"/>
                <a:cs typeface="+mn-lt"/>
              </a:rPr>
              <a:t>Умову задачі можна реалізувати й за допомогою меншої кількості команд, а саме: команди руху та трьох команд розгалуження повної форми, у яких тричі перевіряється, яка клавіша натиснута. </a:t>
            </a:r>
          </a:p>
          <a:p>
            <a:r>
              <a:rPr lang="uk-UA" b="1" dirty="0">
                <a:solidFill>
                  <a:schemeClr val="accent6">
                    <a:lumMod val="75000"/>
                  </a:schemeClr>
                </a:solidFill>
                <a:ea typeface="+mn-lt"/>
                <a:cs typeface="+mn-lt"/>
              </a:rPr>
              <a:t>Слід зауважити, що рух виконавця за замовчуванням здійснюватиметься праворуч без натиснення клавіші Стрілка праворуч. </a:t>
            </a:r>
            <a:endParaRPr lang="uk-UA" b="1">
              <a:solidFill>
                <a:schemeClr val="accent6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C4A4B5B-AB37-4B3C-91F8-85DA4CD47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759" y="87949"/>
            <a:ext cx="10575041" cy="23176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z="4000" b="1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Алгоритм із вкладеними розгалуженнями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ea typeface="+mj-lt"/>
              <a:cs typeface="+mj-lt"/>
            </a:endParaRPr>
          </a:p>
          <a:p>
            <a:endParaRPr lang="ru-RU" sz="2800">
              <a:cs typeface="Calibri Light"/>
            </a:endParaRPr>
          </a:p>
        </p:txBody>
      </p:sp>
      <p:pic>
        <p:nvPicPr>
          <p:cNvPr id="6" name="Рисунок 6" descr="Изображение выглядит как текст, карт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16B6FD09-9353-4386-A7FA-491F35FF3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948" y="1774753"/>
            <a:ext cx="6049991" cy="4128002"/>
          </a:xfrm>
          <a:prstGeom prst="rect">
            <a:avLst/>
          </a:prstGeom>
        </p:spPr>
      </p:pic>
      <p:pic>
        <p:nvPicPr>
          <p:cNvPr id="9" name="Рисунок 9" descr="Изображение выглядит как цепь, часы, компьютер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93056FE5-937E-4FD0-839F-1EF2049D31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12" r="31388"/>
          <a:stretch/>
        </p:blipFill>
        <p:spPr>
          <a:xfrm>
            <a:off x="10776730" y="5488181"/>
            <a:ext cx="1415271" cy="1369819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pic>
        <p:nvPicPr>
          <p:cNvPr id="10" name="Рисунок 6" descr="Изображение выглядит как человек, внутренний, стол, компьютер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7ED09C44-3049-45BD-8E02-751AB32483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1897" r="24751" b="4"/>
          <a:stretch/>
        </p:blipFill>
        <p:spPr>
          <a:xfrm>
            <a:off x="11284934" y="84670"/>
            <a:ext cx="907068" cy="1369310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</p:spPr>
      </p:pic>
      <p:sp>
        <p:nvSpPr>
          <p:cNvPr id="2" name="Блок-схема: узел 1">
            <a:extLst>
              <a:ext uri="{FF2B5EF4-FFF2-40B4-BE49-F238E27FC236}">
                <a16:creationId xmlns:a16="http://schemas.microsoft.com/office/drawing/2014/main" id="{BE9E61C2-CF4F-4227-A106-8B50FE9324C4}"/>
              </a:ext>
            </a:extLst>
          </p:cNvPr>
          <p:cNvSpPr/>
          <p:nvPr/>
        </p:nvSpPr>
        <p:spPr>
          <a:xfrm>
            <a:off x="46885" y="202257"/>
            <a:ext cx="978822" cy="937775"/>
          </a:xfrm>
          <a:prstGeom prst="flowChartConnector">
            <a:avLst/>
          </a:prstGeom>
          <a:solidFill>
            <a:srgbClr val="25A4A8"/>
          </a:solidFill>
          <a:ln>
            <a:solidFill>
              <a:srgbClr val="25A4A8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802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1EF586-957B-4C33-8852-A0A4FCF5C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74392" cy="1339940"/>
          </a:xfrm>
        </p:spPr>
        <p:txBody>
          <a:bodyPr/>
          <a:lstStyle/>
          <a:p>
            <a:r>
              <a:rPr lang="uk-UA" b="1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Алгоритм із вкладеними розгалуженнями</a:t>
            </a:r>
            <a:endParaRPr lang="en-US" dirty="0">
              <a:solidFill>
                <a:schemeClr val="accent1">
                  <a:lumMod val="75000"/>
                </a:schemeClr>
              </a:solidFill>
              <a:ea typeface="+mj-lt"/>
              <a:cs typeface="+mj-lt"/>
            </a:endParaRPr>
          </a:p>
          <a:p>
            <a:endParaRPr lang="ru-RU" dirty="0"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2848A6-534A-40D7-9B7B-F33A810F9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7261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uk-UA" b="1" dirty="0">
                <a:solidFill>
                  <a:schemeClr val="accent6">
                    <a:lumMod val="75000"/>
                  </a:schemeClr>
                </a:solidFill>
                <a:ea typeface="+mn-lt"/>
                <a:cs typeface="+mn-lt"/>
              </a:rPr>
              <a:t>Відповідний фрагмент програми в середовищі </a:t>
            </a:r>
            <a:r>
              <a:rPr lang="uk-UA" b="1" dirty="0" err="1">
                <a:solidFill>
                  <a:schemeClr val="accent6">
                    <a:lumMod val="75000"/>
                  </a:schemeClr>
                </a:solidFill>
                <a:ea typeface="+mn-lt"/>
                <a:cs typeface="+mn-lt"/>
              </a:rPr>
              <a:t>Скретч</a:t>
            </a:r>
            <a:r>
              <a:rPr lang="uk-UA" b="1" dirty="0">
                <a:solidFill>
                  <a:schemeClr val="accent6">
                    <a:lumMod val="75000"/>
                  </a:schemeClr>
                </a:solidFill>
                <a:ea typeface="+mn-lt"/>
                <a:cs typeface="+mn-lt"/>
              </a:rPr>
              <a:t> матиме вигляд, як на малюнку. </a:t>
            </a:r>
            <a:endParaRPr lang="ru-RU" b="1">
              <a:solidFill>
                <a:schemeClr val="accent6">
                  <a:lumMod val="75000"/>
                </a:schemeClr>
              </a:solidFill>
              <a:cs typeface="Calibri"/>
            </a:endParaRPr>
          </a:p>
        </p:txBody>
      </p:sp>
      <p:pic>
        <p:nvPicPr>
          <p:cNvPr id="5" name="Рисунок 10" descr="Изображение выглядит как рису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F57A3946-0F87-445B-9E56-CCB1456E7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948" y="1336789"/>
            <a:ext cx="2743200" cy="1625252"/>
          </a:xfrm>
          <a:prstGeom prst="rect">
            <a:avLst/>
          </a:prstGeom>
        </p:spPr>
      </p:pic>
      <p:pic>
        <p:nvPicPr>
          <p:cNvPr id="6" name="Рисунок 6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226A2EF7-39B3-48D4-982E-98C80BEA5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098" y="1831271"/>
            <a:ext cx="5704935" cy="4661949"/>
          </a:xfrm>
          <a:prstGeom prst="rect">
            <a:avLst/>
          </a:prstGeom>
        </p:spPr>
      </p:pic>
      <p:pic>
        <p:nvPicPr>
          <p:cNvPr id="9" name="Рисунок 9" descr="Изображение выглядит как цепь, часы, компьютер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914600A2-00DD-47C7-8C84-251DA1EC62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412" r="38388"/>
          <a:stretch/>
        </p:blipFill>
        <p:spPr>
          <a:xfrm>
            <a:off x="20" y="5442222"/>
            <a:ext cx="1091714" cy="142102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pic>
        <p:nvPicPr>
          <p:cNvPr id="11" name="Рисунок 6" descr="Изображение выглядит как человек, внутренний, стол, компьютер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279F7F8B-467E-4B99-9F47-4CD6453CF0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85" b="-3"/>
          <a:stretch/>
        </p:blipFill>
        <p:spPr>
          <a:xfrm>
            <a:off x="1352502" y="4904947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888773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311</Words>
  <Application>Microsoft Office PowerPoint</Application>
  <PresentationFormat>Широкоэкранный</PresentationFormat>
  <Paragraphs>44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Тема уроку : Вкладені алгоритмічні структури повторення та розгалуження.</vt:lpstr>
      <vt:lpstr>Базові алгоритмічні структури</vt:lpstr>
      <vt:lpstr>Пригадай</vt:lpstr>
      <vt:lpstr>Алгоритми із вкладеними розгалуженнями </vt:lpstr>
      <vt:lpstr>Приклад</vt:lpstr>
      <vt:lpstr>Алгоритм</vt:lpstr>
      <vt:lpstr>Алгоритм у  середовищі  Скретч </vt:lpstr>
      <vt:lpstr>Алгоритм із вкладеними розгалуженнями </vt:lpstr>
      <vt:lpstr>Алгоритм із вкладеними розгалуженнями </vt:lpstr>
      <vt:lpstr>Алгоритми із вкладеними циклами</vt:lpstr>
      <vt:lpstr>Алгоритми із вкладеними циклами </vt:lpstr>
      <vt:lpstr>Алгоритми із вкладеними циклами </vt:lpstr>
      <vt:lpstr>Алгоритми із вкладеними циклами</vt:lpstr>
      <vt:lpstr>Алгоритми із вкладеними розгалуженнями і циклами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380680591203</cp:lastModifiedBy>
  <cp:revision>1335</cp:revision>
  <dcterms:created xsi:type="dcterms:W3CDTF">2020-03-25T15:04:28Z</dcterms:created>
  <dcterms:modified xsi:type="dcterms:W3CDTF">2022-03-30T08:01:26Z</dcterms:modified>
</cp:coreProperties>
</file>