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422C16"/>
    <a:srgbClr val="0C788E"/>
    <a:srgbClr val="006666"/>
    <a:srgbClr val="0099CC"/>
    <a:srgbClr val="660033"/>
    <a:srgbClr val="5F5F5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5878" autoAdjust="0"/>
  </p:normalViewPr>
  <p:slideViewPr>
    <p:cSldViewPr>
      <p:cViewPr>
        <p:scale>
          <a:sx n="93" d="100"/>
          <a:sy n="93" d="100"/>
        </p:scale>
        <p:origin x="-1236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CD68D-6D10-4CE5-A3C2-32895066F94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21713-4456-4B72-B03C-5A86C7E338E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8FB24-B370-4501-A3B2-EEFDB8156FB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A2F0D-BC48-4CBE-A819-F2A64BBB5A6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ED8A6-858D-4BB0-B986-A08CA3A00C6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04120-E1EC-43D9-AE86-ACBCFFEE82E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0AEAC-932E-460B-8849-20FFDEC7E20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F4436-AAB1-444A-98A6-61D983AA566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E8657-7A50-4763-8F3B-89777EF2562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758FE-7B28-40DE-BCC1-9A6FD8E30D0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A04A6-803D-4410-90B9-D8097DDE99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6A1E8A-AA85-4E8C-AC0B-2D8B9AD9E91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103;&#1089;&#1082;&#1110;&#1074;&#1100;&#1082;&#1080;&#1081;\Desktop\6%20&#1050;&#1051;&#1040;&#1057;%20(&#1050;&#1086;&#1085;&#1076;&#1088;&#1072;&#1090;&#1086;&#1074;&#1072;%20&#1051;.&#1043;.)\2%20&#1089;&#1077;&#1084;&#1077;&#1089;&#1090;&#1088;\2%20&#1089;&#1077;&#1084;&#1077;&#1089;&#1090;&#1088;\17%20&#1091;&#1088;&#1086;&#1082;\058%20&#1041;&#1045;&#1058;&#1061;&#1054;&#1042;&#1045;&#1053;%20-%20&#1050;%20&#1069;&#1051;&#1048;&#1047;&#1045;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1;&#1103;&#1089;&#1082;&#1110;&#1074;&#1100;&#1082;&#1080;&#1081;\Desktop\6%20&#1050;&#1051;&#1040;&#1057;%20(&#1050;&#1086;&#1085;&#1076;&#1088;&#1072;&#1090;&#1086;&#1074;&#1072;%20&#1051;.&#1043;.)\2%20&#1089;&#1077;&#1084;&#1077;&#1089;&#1090;&#1088;\2%20&#1089;&#1077;&#1084;&#1077;&#1089;&#1090;&#1088;\17%20&#1091;&#1088;&#1086;&#1082;\77%20%20%20&#1051;&#1102;&#1076;&#1074;&#1080;&#1075;%20&#1042;&#1072;&#1085;%20&#1041;&#1077;&#1090;&#1093;&#1086;&#1074;&#1077;&#1085;.mp4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VFmi-lhQjo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1;&#1103;&#1089;&#1082;&#1110;&#1074;&#1100;&#1082;&#1080;&#1081;\Desktop\6%20&#1050;&#1051;&#1040;&#1057;%20(&#1050;&#1086;&#1085;&#1076;&#1088;&#1072;&#1090;&#1086;&#1074;&#1072;%20&#1051;.&#1043;.)\2%20&#1089;&#1077;&#1084;&#1077;&#1089;&#1090;&#1088;\2%20&#1089;&#1077;&#1084;&#1077;&#1089;&#1090;&#1088;\17%20&#1091;&#1088;&#1086;&#1082;\&#1051;.&#1041;&#1077;&#1090;&#1093;&#1086;&#1074;&#1077;&#1085;%20&#1050;%20&#1069;&#1083;&#1080;&#1079;&#1077;.mp4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57158" y="1000108"/>
            <a:ext cx="8178828" cy="3714776"/>
          </a:xfrm>
        </p:spPr>
        <p:txBody>
          <a:bodyPr/>
          <a:lstStyle/>
          <a:p>
            <a:r>
              <a:rPr lang="uk-UA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II СЕМЕСТР</a:t>
            </a:r>
            <a:br>
              <a:rPr lang="uk-UA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uk-UA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Тема 3. ЖАНРИ </a:t>
            </a:r>
            <a:r>
              <a:rPr lang="uk-UA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КАМЕРНО-</a:t>
            </a:r>
            <a:br>
              <a:rPr lang="uk-UA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ІНСТРУМЕНТАЛЬНОЇ</a:t>
            </a:r>
            <a:r>
              <a:rPr lang="uk-UA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МУЗИКИ</a:t>
            </a:r>
            <a:br>
              <a:rPr lang="uk-UA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uk-UA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00034" y="4857760"/>
            <a:ext cx="8229600" cy="157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УРОК 17</a:t>
            </a:r>
            <a:r>
              <a:rPr kumimoji="0" 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Тема : Жанрова палітра інструментальної музики.</a:t>
            </a:r>
            <a:r>
              <a:rPr kumimoji="0" lang="uk-UA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uk-UA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скрключ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4357694"/>
            <a:ext cx="1219200" cy="19050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6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П'єса</a:t>
            </a:r>
            <a:endParaRPr lang="uk-UA" sz="6600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197229"/>
          </a:xfrm>
        </p:spPr>
        <p:txBody>
          <a:bodyPr/>
          <a:lstStyle/>
          <a:p>
            <a:pPr>
              <a:buNone/>
            </a:pPr>
            <a:r>
              <a:rPr lang="uk-UA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(франц.</a:t>
            </a:r>
            <a:r>
              <a:rPr lang="uk-UA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piece </a:t>
            </a:r>
            <a:r>
              <a:rPr lang="uk-UA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шматок) — невеликий за обсягом сольний або ансамблевий завершений музичний твір.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4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Виконання творчого завдання</a:t>
            </a:r>
            <a:r>
              <a:rPr lang="uk-UA" sz="4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uk-UA" sz="40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Послухайте п'єсу «До Елізи» ще раз і за допомогою пензлика та акварельних фарб створіть на папері образ дівчини, який навіяла вам музика.</a:t>
            </a:r>
          </a:p>
          <a:p>
            <a:endParaRPr lang="uk-UA" dirty="0"/>
          </a:p>
        </p:txBody>
      </p:sp>
      <p:pic>
        <p:nvPicPr>
          <p:cNvPr id="6" name="058 БЕТХОВЕН - К ЭЛИЗ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071934" y="5000636"/>
            <a:ext cx="785818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14446"/>
          </a:xfrm>
        </p:spPr>
        <p:txBody>
          <a:bodyPr/>
          <a:lstStyle/>
          <a:p>
            <a:r>
              <a:rPr lang="uk-UA" b="1" dirty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«Зима</a:t>
            </a:r>
            <a:r>
              <a:rPr lang="uk-UA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»</a:t>
            </a:r>
            <a:br>
              <a:rPr lang="uk-UA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</a:br>
            <a:r>
              <a:rPr lang="uk-UA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2800" b="1" dirty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(сл.і муз.В.Островського)</a:t>
            </a:r>
            <a: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4500594" cy="4268799"/>
          </a:xfrm>
        </p:spPr>
        <p:txBody>
          <a:bodyPr/>
          <a:lstStyle/>
          <a:p>
            <a:pPr>
              <a:buNone/>
            </a:pPr>
            <a:r>
              <a:rPr lang="uk-UA" sz="2400" dirty="0" smtClean="0"/>
              <a:t>1.Знов прийшла до нас зима,</a:t>
            </a:r>
          </a:p>
          <a:p>
            <a:pPr>
              <a:buNone/>
            </a:pPr>
            <a:r>
              <a:rPr lang="uk-UA" sz="2400" dirty="0" smtClean="0"/>
              <a:t>Білу шубку одягла.</a:t>
            </a:r>
          </a:p>
          <a:p>
            <a:pPr>
              <a:buNone/>
            </a:pPr>
            <a:r>
              <a:rPr lang="uk-UA" sz="2400" dirty="0" smtClean="0"/>
              <a:t>Ліс і гори вкрила снігом,</a:t>
            </a:r>
          </a:p>
          <a:p>
            <a:pPr>
              <a:buNone/>
            </a:pPr>
            <a:r>
              <a:rPr lang="uk-UA" sz="2400" dirty="0" smtClean="0"/>
              <a:t>Всю дорогу замела.</a:t>
            </a:r>
          </a:p>
          <a:p>
            <a:pPr>
              <a:buNone/>
            </a:pPr>
            <a:r>
              <a:rPr lang="uk-UA" sz="2400" dirty="0" smtClean="0"/>
              <a:t>Злиться в полі хуртовина,</a:t>
            </a:r>
          </a:p>
          <a:p>
            <a:pPr>
              <a:buNone/>
            </a:pPr>
            <a:r>
              <a:rPr lang="uk-UA" sz="2400" dirty="0" smtClean="0"/>
              <a:t>Замітає слід вона,</a:t>
            </a:r>
          </a:p>
          <a:p>
            <a:pPr>
              <a:buNone/>
            </a:pPr>
            <a:r>
              <a:rPr lang="uk-UA" sz="2400" dirty="0" smtClean="0"/>
              <a:t>Насипає кучугури </a:t>
            </a:r>
          </a:p>
          <a:p>
            <a:pPr>
              <a:buNone/>
            </a:pPr>
            <a:r>
              <a:rPr lang="uk-UA" sz="2400" dirty="0" smtClean="0"/>
              <a:t>Біля нашого вікна.</a:t>
            </a:r>
            <a:endParaRPr lang="uk-UA" sz="2400" dirty="0"/>
          </a:p>
        </p:txBody>
      </p:sp>
      <p:pic>
        <p:nvPicPr>
          <p:cNvPr id="4" name="Рисунок 3" descr="зи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2143116"/>
            <a:ext cx="4572000" cy="34290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Рисунок 4" descr="09d12b9f4b826671812bb61cec95bc4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5143512"/>
            <a:ext cx="2057400" cy="128587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4043362" cy="3714776"/>
          </a:xfrm>
        </p:spPr>
        <p:txBody>
          <a:bodyPr/>
          <a:lstStyle/>
          <a:p>
            <a:pPr>
              <a:buNone/>
            </a:pPr>
            <a:r>
              <a:rPr lang="uk-UA" sz="2400" dirty="0" smtClean="0"/>
              <a:t>2.На подвір'я, мов жива,</a:t>
            </a:r>
          </a:p>
          <a:p>
            <a:pPr>
              <a:buNone/>
            </a:pPr>
            <a:r>
              <a:rPr lang="uk-UA" sz="2400" dirty="0" smtClean="0"/>
              <a:t>Вийшла баба снігова.</a:t>
            </a:r>
          </a:p>
          <a:p>
            <a:pPr>
              <a:buNone/>
            </a:pPr>
            <a:r>
              <a:rPr lang="uk-UA" sz="2400" dirty="0" smtClean="0"/>
              <a:t>В сніжки грається малеча,</a:t>
            </a:r>
          </a:p>
          <a:p>
            <a:pPr>
              <a:buNone/>
            </a:pPr>
            <a:r>
              <a:rPr lang="uk-UA" sz="2400" dirty="0" smtClean="0"/>
              <a:t>Веселиться дітвора.</a:t>
            </a:r>
          </a:p>
          <a:p>
            <a:pPr>
              <a:buNone/>
            </a:pPr>
            <a:r>
              <a:rPr lang="uk-UA" sz="2400" dirty="0" smtClean="0"/>
              <a:t>Сніг іскриться і сріблиться,</a:t>
            </a:r>
          </a:p>
          <a:p>
            <a:pPr>
              <a:buNone/>
            </a:pPr>
            <a:r>
              <a:rPr lang="uk-UA" sz="2400" dirty="0" smtClean="0"/>
              <a:t>Біло-біло стало враз.</a:t>
            </a:r>
          </a:p>
          <a:p>
            <a:pPr>
              <a:buNone/>
            </a:pPr>
            <a:r>
              <a:rPr lang="uk-UA" sz="2400" dirty="0" smtClean="0"/>
              <a:t>І мороз рум'яниться лиця – </a:t>
            </a:r>
          </a:p>
          <a:p>
            <a:pPr>
              <a:buNone/>
            </a:pPr>
            <a:r>
              <a:rPr lang="uk-UA" sz="2400" dirty="0" smtClean="0"/>
              <a:t>Це зима вітає нас.</a:t>
            </a:r>
            <a:endParaRPr lang="uk-UA" dirty="0" smtClean="0"/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снігова баба.jpg"/>
          <p:cNvPicPr>
            <a:picLocks noChangeAspect="1"/>
          </p:cNvPicPr>
          <p:nvPr/>
        </p:nvPicPr>
        <p:blipFill>
          <a:blip r:embed="rId2"/>
          <a:srcRect l="8360" r="15204" b="-2370"/>
          <a:stretch>
            <a:fillRect/>
          </a:stretch>
        </p:blipFill>
        <p:spPr>
          <a:xfrm>
            <a:off x="4429124" y="2214554"/>
            <a:ext cx="4357718" cy="3268289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14446"/>
          </a:xfrm>
        </p:spPr>
        <p:txBody>
          <a:bodyPr/>
          <a:lstStyle/>
          <a:p>
            <a:r>
              <a:rPr lang="uk-UA" b="1" dirty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«Зима</a:t>
            </a:r>
            <a:r>
              <a:rPr lang="uk-UA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»</a:t>
            </a:r>
            <a:br>
              <a:rPr lang="uk-UA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</a:br>
            <a:r>
              <a:rPr lang="uk-UA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2800" b="1" dirty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(сл.і муз.В.Островського)</a:t>
            </a:r>
            <a: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uk-UA" dirty="0"/>
          </a:p>
        </p:txBody>
      </p:sp>
      <p:pic>
        <p:nvPicPr>
          <p:cNvPr id="6" name="Рисунок 5" descr="09d12b9f4b826671812bb61cec95bc4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5357826"/>
            <a:ext cx="1600173" cy="100010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4525963"/>
          </a:xfrm>
        </p:spPr>
        <p:txBody>
          <a:bodyPr/>
          <a:lstStyle/>
          <a:p>
            <a:pPr>
              <a:buNone/>
            </a:pPr>
            <a:r>
              <a:rPr lang="uk-UA" sz="2400" dirty="0" smtClean="0"/>
              <a:t>3.Прилетіли снігурі,</a:t>
            </a:r>
          </a:p>
          <a:p>
            <a:pPr>
              <a:buNone/>
            </a:pPr>
            <a:r>
              <a:rPr lang="uk-UA" sz="2400" dirty="0" smtClean="0"/>
              <a:t>Раді діти у дворі.</a:t>
            </a:r>
          </a:p>
          <a:p>
            <a:pPr>
              <a:buNone/>
            </a:pPr>
            <a:r>
              <a:rPr lang="uk-UA" sz="2400" dirty="0" smtClean="0"/>
              <a:t>Мчать із гірки на санчатах</a:t>
            </a:r>
          </a:p>
          <a:p>
            <a:pPr>
              <a:buNone/>
            </a:pPr>
            <a:r>
              <a:rPr lang="uk-UA" sz="2400" dirty="0" smtClean="0"/>
              <a:t>І дорослі. І малі.</a:t>
            </a:r>
          </a:p>
          <a:p>
            <a:pPr>
              <a:buNone/>
            </a:pPr>
            <a:r>
              <a:rPr lang="uk-UA" sz="2400" dirty="0" smtClean="0"/>
              <a:t>Лине пісня понад світом – </a:t>
            </a:r>
          </a:p>
          <a:p>
            <a:pPr>
              <a:buNone/>
            </a:pPr>
            <a:r>
              <a:rPr lang="uk-UA" sz="2400" dirty="0" smtClean="0"/>
              <a:t>Новий рік іде в наш дім.</a:t>
            </a:r>
          </a:p>
          <a:p>
            <a:pPr>
              <a:buNone/>
            </a:pPr>
            <a:r>
              <a:rPr lang="uk-UA" sz="2400" dirty="0" err="1" smtClean="0"/>
              <a:t>Будем</a:t>
            </a:r>
            <a:r>
              <a:rPr lang="uk-UA" sz="2400" dirty="0" smtClean="0"/>
              <a:t> раді вас вітати</a:t>
            </a:r>
          </a:p>
          <a:p>
            <a:pPr>
              <a:buNone/>
            </a:pPr>
            <a:r>
              <a:rPr lang="uk-UA" sz="2400" dirty="0" smtClean="0"/>
              <a:t>З Новим роком! Щастя всім!</a:t>
            </a:r>
            <a:endParaRPr lang="uk-UA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uk-UA" b="1" dirty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«Зима</a:t>
            </a:r>
            <a:r>
              <a:rPr lang="uk-UA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»</a:t>
            </a:r>
            <a:br>
              <a:rPr lang="uk-UA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</a:br>
            <a:r>
              <a:rPr lang="uk-UA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2800" b="1" dirty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(сл.і муз.В.Островського)</a:t>
            </a:r>
            <a: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uk-UA" dirty="0"/>
          </a:p>
        </p:txBody>
      </p:sp>
      <p:pic>
        <p:nvPicPr>
          <p:cNvPr id="7" name="Рисунок 6" descr="1393925219720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4572000" y="2285992"/>
            <a:ext cx="4191008" cy="314325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09d12b9f4b826671812bb61cec95bc4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5143512"/>
            <a:ext cx="2057400" cy="128587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Підсумок уроку</a:t>
            </a:r>
            <a:endParaRPr lang="uk-UA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Музика якого жанру звучала сьогодні на уроці?</a:t>
            </a:r>
          </a:p>
          <a:p>
            <a:pPr lvl="0"/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Розкажіть про його особливості.</a:t>
            </a:r>
          </a:p>
          <a:p>
            <a:pPr lvl="0"/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кожному жанрі та музичній формі написано твір Бетховена «До Елізи»? Що вам відомо про положення назви твору? </a:t>
            </a:r>
          </a:p>
          <a:p>
            <a:pPr lvl="0"/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Які різновиди інструментальної музики ви знаєте ? Розкажіть про них. </a:t>
            </a:r>
          </a:p>
          <a:p>
            <a:endParaRPr lang="uk-UA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Домашнє завдання. </a:t>
            </a:r>
            <a:endParaRPr lang="uk-UA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Прослухайте мобільні </a:t>
            </a:r>
            <a:r>
              <a:rPr lang="uk-UA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рингтони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Чи є серед них твори, написані відомими композиторами ? Які це твори? </a:t>
            </a:r>
          </a:p>
          <a:p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Заспівайте пісню «Зима» В.Островського  своїм друзям. 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anime-muzika-116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4929198"/>
            <a:ext cx="2943225" cy="127635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714356"/>
            <a:ext cx="4857784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2"/>
                </a:solidFill>
                <a:latin typeface="Arial Black" pitchFamily="34" charset="0"/>
              </a:rPr>
              <a:t>ІНСТРУМЕНТАЛЬНА  МУЗИКА</a:t>
            </a:r>
            <a:endParaRPr lang="uk-UA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2357430"/>
            <a:ext cx="2786082" cy="14144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Камерно – інструментальна музика (сольна. ансамблева)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algn="ctr"/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86446" y="2357430"/>
            <a:ext cx="2714644" cy="14287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Симфонічна музика (оркестрова)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algn="ctr"/>
            <a:endParaRPr lang="uk-UA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3071802" y="1643050"/>
            <a:ext cx="1000132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8" idx="0"/>
          </p:cNvCxnSpPr>
          <p:nvPr/>
        </p:nvCxnSpPr>
        <p:spPr>
          <a:xfrm>
            <a:off x="6072198" y="1643050"/>
            <a:ext cx="1071570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Рисунок 16" descr="симфор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4000504"/>
            <a:ext cx="3792284" cy="2547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Рисунок 21" descr="k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000504"/>
            <a:ext cx="3929090" cy="26079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26988"/>
            <a:ext cx="8229600" cy="981076"/>
          </a:xfrm>
        </p:spPr>
        <p:txBody>
          <a:bodyPr/>
          <a:lstStyle/>
          <a:p>
            <a:r>
              <a:rPr lang="uk-UA" b="1" dirty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Інструментальна музика </a:t>
            </a:r>
            <a:endParaRPr lang="uk-UA" dirty="0">
              <a:solidFill>
                <a:srgbClr val="660066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музика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призначена для виконання на музичних інструментах. Вона буває </a:t>
            </a:r>
            <a:r>
              <a:rPr lang="uk-UA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сольною, камерно-ансамблевою і оркестровою</a:t>
            </a:r>
            <a:r>
              <a:rPr lang="uk-UA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None/>
            </a:pPr>
            <a:endParaRPr lang="uk-UA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uk-UA" dirty="0"/>
          </a:p>
        </p:txBody>
      </p:sp>
      <p:pic>
        <p:nvPicPr>
          <p:cNvPr id="6" name="Рисунок 5" descr="камінст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3429000"/>
            <a:ext cx="4500594" cy="30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981076"/>
          </a:xfrm>
        </p:spPr>
        <p:txBody>
          <a:bodyPr/>
          <a:lstStyle/>
          <a:p>
            <a:r>
              <a:rPr lang="uk-UA" b="1" dirty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Камерно-інструментальна музика</a:t>
            </a:r>
            <a:r>
              <a:rPr lang="uk-UA" dirty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</a:t>
            </a:r>
            <a:endParaRPr lang="uk-UA" dirty="0">
              <a:solidFill>
                <a:srgbClr val="660066"/>
              </a:solidFill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музика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створена для виконання на інструментах сольно або малим складом виконавців у невеликих приміщеннях або для домашнього музикування. 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6" name="Рисунок 5" descr="камінструм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3643314"/>
            <a:ext cx="5080003" cy="2857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77   Людвиг Ван Бетховен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0100" y="1142984"/>
            <a:ext cx="7119987" cy="5339991"/>
          </a:xfrm>
          <a:prstGeom prst="rect">
            <a:avLst/>
          </a:prstGeom>
        </p:spPr>
      </p:pic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26988"/>
            <a:ext cx="8229600" cy="981076"/>
          </a:xfrm>
        </p:spPr>
        <p:txBody>
          <a:bodyPr/>
          <a:lstStyle/>
          <a:p>
            <a:r>
              <a:rPr lang="uk-UA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Людвіг </a:t>
            </a:r>
            <a:r>
              <a:rPr lang="uk-UA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ван </a:t>
            </a:r>
            <a:r>
              <a:rPr lang="uk-UA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Бетховен</a:t>
            </a:r>
            <a:endParaRPr lang="uk-UA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uk-UA" b="1" dirty="0">
              <a:solidFill>
                <a:srgbClr val="660066"/>
              </a:solidFill>
            </a:endParaRPr>
          </a:p>
        </p:txBody>
      </p:sp>
      <p:pic>
        <p:nvPicPr>
          <p:cNvPr id="6" name="Рисунок 5" descr="bethoven-sm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1428736"/>
            <a:ext cx="3571900" cy="4794589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3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357554" y="714356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660066"/>
                </a:solidFill>
              </a:rPr>
              <a:t>1770-1827 р.н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/>
          <a:lstStyle/>
          <a:p>
            <a:r>
              <a:rPr lang="uk-UA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Л</a:t>
            </a:r>
            <a:r>
              <a:rPr lang="uk-UA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ван</a:t>
            </a:r>
            <a:r>
              <a:rPr lang="uk-UA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Бетховен «</a:t>
            </a:r>
            <a:r>
              <a:rPr lang="uk-UA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До Елізи</a:t>
            </a:r>
            <a:r>
              <a:rPr lang="uk-UA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uk-UA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(для слухання перейдіть </a:t>
            </a:r>
            <a:r>
              <a:rPr lang="uk-UA" sz="3200" b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за посиланням)</a:t>
            </a:r>
            <a: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youtu.be/dVFmi-lhQjo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Л.Бетховен К Элизе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85918" y="2143116"/>
            <a:ext cx="5500726" cy="41255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Легенда походження</a:t>
            </a:r>
            <a:endParaRPr lang="uk-UA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malfatt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236322"/>
            <a:ext cx="4315174" cy="5264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7554" y="535782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Тереза Малфатті</a:t>
            </a:r>
            <a:endParaRPr lang="uk-UA" sz="20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44000" y="2285992"/>
            <a:ext cx="257176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/>
            <a:r>
              <a:rPr lang="uk-UA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У 1923 році дослідник творчості Бетховена М. Унгер </a:t>
            </a: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Ноль висловив </a:t>
            </a:r>
            <a:r>
              <a:rPr lang="uk-UA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припущення, що </a:t>
            </a: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твір </a:t>
            </a:r>
            <a:r>
              <a:rPr lang="uk-UA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насправді було присвячено піаністці й учениці Бетховена Терезі Малфатті (тривалий час рукопис зберігався саме в неї).</a:t>
            </a:r>
            <a:endParaRPr lang="uk-UA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063 -0.00509 L -0.39063 -0.005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Легенда походження</a:t>
            </a:r>
            <a:endParaRPr lang="uk-UA" dirty="0"/>
          </a:p>
        </p:txBody>
      </p:sp>
      <p:pic>
        <p:nvPicPr>
          <p:cNvPr id="4" name="Picture 2" descr="C:\Users\Лясківький\Desktop\анімаціїї до уроку музики6\елізабет рекел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2125" y="1428736"/>
            <a:ext cx="5619750" cy="45005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500430" y="6000768"/>
            <a:ext cx="2488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Елізабет Рекель</a:t>
            </a:r>
            <a:endParaRPr lang="uk-UA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2396" y="47863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  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9144000" y="1643050"/>
            <a:ext cx="51435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b="1" dirty="0" smtClean="0"/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На думку іншого дослідника, М. Копитця, п'єсу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До Елізи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було присвячено німецькій сопрано-співачці Елізабет Рекель. У дружньому колі дівчину звали Елізою, а коли в 1810 році вона переїхала з Відня в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Бамберг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, Бетховен зробив їй прощальний подарунок. Однак яким чином п'єса потрапила до Терези Малфатті ще за життя Елізабет Рекель, залишається нез'ясованим.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55 0.0074 L -0.73055 0.007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/>
          <a:lstStyle/>
          <a:p>
            <a:r>
              <a:rPr lang="uk-UA" sz="6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Рондо</a:t>
            </a:r>
            <a:r>
              <a:rPr lang="uk-UA" sz="60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714620"/>
            <a:ext cx="8115328" cy="3411543"/>
          </a:xfrm>
        </p:spPr>
        <p:txBody>
          <a:bodyPr/>
          <a:lstStyle/>
          <a:p>
            <a:pPr>
              <a:buNone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(італ.</a:t>
            </a:r>
            <a:r>
              <a:rPr lang="uk-UA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rondo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коло) — музична форма, де проведення головної теми — рефрену — неодноразово (не менше трьох разів) чергується з іншими, відмінними від рефрену епізодами.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5325</TotalTime>
  <Words>470</Words>
  <Application>Microsoft Office PowerPoint</Application>
  <PresentationFormat>Экран (4:3)</PresentationFormat>
  <Paragraphs>63</Paragraphs>
  <Slides>16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Diseño predeterminado</vt:lpstr>
      <vt:lpstr>II СЕМЕСТР  Тема 3. ЖАНРИ КАМЕРНО- ІНСТРУМЕНТАЛЬНОЇ МУЗИКИ  </vt:lpstr>
      <vt:lpstr>Презентация PowerPoint</vt:lpstr>
      <vt:lpstr>Інструментальна музика </vt:lpstr>
      <vt:lpstr>Камерно-інструментальна музика </vt:lpstr>
      <vt:lpstr>Людвіг ван Бетховен</vt:lpstr>
      <vt:lpstr> Л. ван Бетховен «До Елізи» (для слухання перейдіть за посиланням) https://youtu.be/dVFmi-lhQjo </vt:lpstr>
      <vt:lpstr>Легенда походження</vt:lpstr>
      <vt:lpstr>Легенда походження</vt:lpstr>
      <vt:lpstr>Рондо </vt:lpstr>
      <vt:lpstr>П'єса</vt:lpstr>
      <vt:lpstr>Презентация PowerPoint</vt:lpstr>
      <vt:lpstr>«Зима»  (сл.і муз.В.Островського) </vt:lpstr>
      <vt:lpstr>«Зима»  (сл.і муз.В.Островського) </vt:lpstr>
      <vt:lpstr>«Зима»  (сл.і муз.В.Островського) </vt:lpstr>
      <vt:lpstr>Підсумок уроку</vt:lpstr>
      <vt:lpstr>Домашнє завдання.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ACER</cp:lastModifiedBy>
  <cp:revision>751</cp:revision>
  <dcterms:created xsi:type="dcterms:W3CDTF">2010-05-23T14:28:12Z</dcterms:created>
  <dcterms:modified xsi:type="dcterms:W3CDTF">2022-01-24T16:22:51Z</dcterms:modified>
</cp:coreProperties>
</file>