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sldIdLst>
    <p:sldId id="257" r:id="rId2"/>
    <p:sldId id="261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3" d="100"/>
          <a:sy n="43" d="100"/>
        </p:scale>
        <p:origin x="75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2260EB-E9ED-49F3-BAB3-D4B666EB28F8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805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E966-8CAA-49FE-AD07-A48DA904C88C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0D3E-D60C-49C9-A680-FB446DA60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B1ED06-606F-48E1-9E35-8695EB97297E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7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49FFFC-E398-4CCC-8CD7-6E47EA955675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857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42BF8-82DC-4F00-B28B-4B8FD90049E5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6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E8B2B7-6CB1-41DF-B93B-B027EA9BA76C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004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09EC4A-ACC9-45B4-9EF4-158ED4125325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31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803E4A-E3E5-4AFC-9DFB-4EE12F35AB27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48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2465A9-852D-405D-9BCE-22540BA83F7F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98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DBA238-A4DC-48D3-8761-F20C2909B1F9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60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CB2B65-3AE4-47D2-A4F9-216E72C9D215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51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1AE373-1026-4138-94FE-499CE3C949D4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24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71A031-C2EF-4A0F-B77A-C18F3C43680A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875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A619F7-F1AE-4976-9ADD-E82C6E172102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00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F7D11F-7496-425D-837B-D082E85ECF8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2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08BEFF-1C3A-42AE-A293-043BEA7A9D3D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F47D16-5339-4E75-8459-A68A88E7D053}" type="slidenum">
              <a:rPr lang="ru-RU" altLang="ru-RU" smtClean="0">
                <a:solidFill>
                  <a:srgbClr val="5FCBE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5FCBE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88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3EE966-8CAA-49FE-AD07-A48DA904C88C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660D3E-D60C-49C9-A680-FB446DA60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6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concorde.lviv.ua/images/stories/materialy/brevno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60;&#1088;&#1072;&#1085;&#1094;&#1091;&#1079;&#1100;&#1082;&#1072;\&#1084;&#1077;&#1076;&#1110;&#1072;&#1090;&#1077;&#1082;&#1072;\&#1074;&#1110;&#1076;&#1077;&#1086;\&#1088;&#1086;&#1078;&#1076;&#1077;&#1089;&#1090;&#1074;&#1077;&#1085;&#1089;&#1082;&#1080;&#1077;%20&#1087;&#1088;&#1072;&#1079;&#1076;&#1085;&#1080;&#1082;&#1080;\videoplayback%20(1).mp4" TargetMode="External"/><Relationship Id="rId1" Type="http://schemas.microsoft.com/office/2007/relationships/media" Target="file:///D:\&#1060;&#1088;&#1072;&#1085;&#1094;&#1091;&#1079;&#1100;&#1082;&#1072;\&#1084;&#1077;&#1076;&#1110;&#1072;&#1090;&#1077;&#1082;&#1072;\&#1074;&#1110;&#1076;&#1077;&#1086;\&#1088;&#1086;&#1078;&#1076;&#1077;&#1089;&#1090;&#1074;&#1077;&#1085;&#1089;&#1082;&#1080;&#1077;%20&#1087;&#1088;&#1072;&#1079;&#1076;&#1085;&#1080;&#1082;&#1080;\videoplayback%20(1).mp4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79_f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0"/>
            <a:ext cx="10744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882900" y="5867401"/>
            <a:ext cx="6172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3000" b="1" i="1" dirty="0">
                <a:solidFill>
                  <a:srgbClr val="640000"/>
                </a:solidFill>
                <a:latin typeface="Arial" panose="020B0604020202020204" pitchFamily="34" charset="0"/>
              </a:rPr>
              <a:t>“Les fêtes </a:t>
            </a:r>
            <a:r>
              <a:rPr lang="en-US" altLang="ru-RU" sz="3000" b="1" i="1" smtClean="0">
                <a:solidFill>
                  <a:srgbClr val="640000"/>
                </a:solidFill>
                <a:latin typeface="Arial" panose="020B0604020202020204" pitchFamily="34" charset="0"/>
              </a:rPr>
              <a:t>d’hiver </a:t>
            </a:r>
            <a:r>
              <a:rPr lang="en-US" altLang="ru-RU" sz="3000" b="1" i="1" dirty="0" err="1">
                <a:solidFill>
                  <a:srgbClr val="640000"/>
                </a:solidFill>
                <a:latin typeface="Arial" panose="020B0604020202020204" pitchFamily="34" charset="0"/>
              </a:rPr>
              <a:t>en</a:t>
            </a:r>
            <a:r>
              <a:rPr lang="en-US" altLang="ru-RU" sz="3000" b="1" i="1" dirty="0">
                <a:solidFill>
                  <a:srgbClr val="640000"/>
                </a:solidFill>
                <a:latin typeface="Arial" panose="020B0604020202020204" pitchFamily="34" charset="0"/>
              </a:rPr>
              <a:t> France”</a:t>
            </a:r>
            <a:endParaRPr lang="ru-RU" altLang="ru-RU" sz="3000" b="1" i="1" dirty="0">
              <a:solidFill>
                <a:srgbClr val="64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57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9158288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9158288" cy="4525963"/>
          </a:xfrm>
        </p:spPr>
        <p:txBody>
          <a:bodyPr/>
          <a:lstStyle/>
          <a:p>
            <a:pPr eaLnBrk="1" hangingPunct="1"/>
            <a:endParaRPr lang="ru-RU" altLang="ru-RU" sz="4400"/>
          </a:p>
        </p:txBody>
      </p:sp>
      <p:pic>
        <p:nvPicPr>
          <p:cNvPr id="19460" name="Picture 4" descr="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93700"/>
            <a:ext cx="1120457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10000" y="1708151"/>
            <a:ext cx="5257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ru-RU" sz="4400" b="1" i="1" dirty="0">
                <a:solidFill>
                  <a:srgbClr val="1C12E8"/>
                </a:solidFill>
                <a:latin typeface="Trebuchet MS" panose="020B0603020202020204"/>
              </a:rPr>
              <a:t>Le premier </a:t>
            </a:r>
            <a:r>
              <a:rPr lang="en-US" altLang="ru-RU" sz="4400" b="1" i="1" dirty="0" err="1">
                <a:solidFill>
                  <a:srgbClr val="1C12E8"/>
                </a:solidFill>
                <a:latin typeface="Trebuchet MS" panose="020B0603020202020204"/>
              </a:rPr>
              <a:t>janvier</a:t>
            </a:r>
            <a:r>
              <a:rPr lang="en-US" altLang="ru-RU" sz="4400" b="1" i="1" dirty="0">
                <a:solidFill>
                  <a:srgbClr val="1C12E8"/>
                </a:solidFill>
                <a:latin typeface="Trebuchet MS" panose="020B0603020202020204"/>
              </a:rPr>
              <a:t>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ru-RU" sz="4400" b="1" i="1" dirty="0">
                <a:solidFill>
                  <a:srgbClr val="1C12E8"/>
                </a:solidFill>
                <a:latin typeface="Trebuchet MS" panose="020B0603020202020204"/>
              </a:rPr>
              <a:t> </a:t>
            </a:r>
            <a:r>
              <a:rPr lang="en-US" altLang="ru-RU" sz="4400" b="1" i="1" dirty="0" err="1">
                <a:solidFill>
                  <a:srgbClr val="1C12E8"/>
                </a:solidFill>
                <a:latin typeface="Trebuchet MS" panose="020B0603020202020204"/>
              </a:rPr>
              <a:t>c’est</a:t>
            </a:r>
            <a:r>
              <a:rPr lang="en-US" altLang="ru-RU" sz="4400" b="1" i="1" dirty="0">
                <a:solidFill>
                  <a:srgbClr val="1C12E8"/>
                </a:solidFill>
                <a:latin typeface="Trebuchet MS" panose="020B0603020202020204"/>
              </a:rPr>
              <a:t> le </a:t>
            </a:r>
            <a:r>
              <a:rPr lang="en-US" altLang="ru-RU" sz="4400" b="1" i="1" dirty="0" err="1">
                <a:solidFill>
                  <a:srgbClr val="1C12E8"/>
                </a:solidFill>
                <a:latin typeface="Trebuchet MS" panose="020B0603020202020204"/>
              </a:rPr>
              <a:t>Nouvel</a:t>
            </a:r>
            <a:r>
              <a:rPr lang="en-US" altLang="ru-RU" sz="4400" b="1" i="1" dirty="0">
                <a:solidFill>
                  <a:srgbClr val="1C12E8"/>
                </a:solidFill>
                <a:latin typeface="Trebuchet MS" panose="020B0603020202020204"/>
              </a:rPr>
              <a:t> An</a:t>
            </a:r>
            <a:endParaRPr lang="ru-RU" altLang="ru-RU" sz="4400" b="1" i="1" dirty="0">
              <a:solidFill>
                <a:srgbClr val="1C12E8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40909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900" y="76201"/>
            <a:ext cx="4902200" cy="65531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7000"/>
              </a:lnSpc>
              <a:spcAft>
                <a:spcPts val="80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 le vent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7000"/>
              </a:lnSpc>
              <a:spcAft>
                <a:spcPts val="800"/>
              </a:spcAft>
              <a:buFont typeface="Wingdings 3" charset="2"/>
              <a:buChar char=""/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 le vent, Vive le vent,</a:t>
            </a:r>
            <a:b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 le vent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d’hiver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s’en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sifflant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soufflant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grands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sapins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verts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Oh !</a:t>
            </a:r>
            <a:b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 le temps, Vive le temps,</a:t>
            </a:r>
            <a:b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 le temps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d’hiver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Boule de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neige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jour de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bonne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année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grand-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mère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7000"/>
              </a:lnSpc>
              <a:spcAft>
                <a:spcPts val="800"/>
              </a:spcAft>
              <a:buFont typeface="Wingdings 3" charset="2"/>
              <a:buChar char=""/>
              <a:defRPr/>
            </a:pPr>
            <a:r>
              <a:rPr lang="en-US" sz="20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Joyeux</a:t>
            </a: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joyeux</a:t>
            </a: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Noël</a:t>
            </a:r>
            <a:b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mille </a:t>
            </a:r>
            <a:r>
              <a:rPr lang="en-US" sz="20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bougies</a:t>
            </a: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</a:t>
            </a: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chantent</a:t>
            </a: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</a:t>
            </a: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20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ciel</a:t>
            </a: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cloches de la </a:t>
            </a:r>
            <a:r>
              <a:rPr lang="en-US" sz="20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nuit</a:t>
            </a: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Oh !</a:t>
            </a:r>
            <a:b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 le vent, Vive le vent,</a:t>
            </a:r>
            <a:b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 le vent </a:t>
            </a:r>
            <a:r>
              <a:rPr lang="en-US" sz="20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d’hiver</a:t>
            </a: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</a:t>
            </a:r>
            <a:r>
              <a:rPr lang="en-US" sz="20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rapporte</a:t>
            </a: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aux </a:t>
            </a:r>
            <a:r>
              <a:rPr lang="en-US" sz="20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vieux</a:t>
            </a: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enfants</a:t>
            </a: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Leurs</a:t>
            </a: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souvenirs </a:t>
            </a:r>
            <a:r>
              <a:rPr lang="en-US" sz="20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d’hier</a:t>
            </a: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1siiAWwrH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670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482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3556" name="Picture 4" descr="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54000"/>
            <a:ext cx="10885488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 rot="21403292">
            <a:off x="3810001" y="1371600"/>
            <a:ext cx="4805363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Le 6 janvier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La fête des rois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(L’Épiphanie)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Galette-des-Rois-15-%C2%A9-French-Moment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66700"/>
            <a:ext cx="112014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7010400" y="5753100"/>
            <a:ext cx="424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</a:rPr>
              <a:t>La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galette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</a:rPr>
              <a:t> des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rois</a:t>
            </a:r>
            <a:endParaRPr lang="ru-RU" altLang="ru-RU" sz="36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6858001" y="533401"/>
            <a:ext cx="3287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3600" b="1" i="1">
                <a:solidFill>
                  <a:srgbClr val="002060"/>
                </a:solidFill>
                <a:latin typeface="Arial" panose="020B0604020202020204" pitchFamily="34" charset="0"/>
              </a:rPr>
              <a:t>Une couronne</a:t>
            </a:r>
            <a:endParaRPr lang="ru-RU" altLang="ru-RU" sz="3600" b="1" i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67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galette_des_roi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66699"/>
            <a:ext cx="10833100" cy="641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5511800" y="5778501"/>
            <a:ext cx="487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Une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</a:rPr>
              <a:t> figure (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une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fève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endParaRPr lang="ru-RU" altLang="ru-RU" sz="36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33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xO2OQ1FL_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0"/>
            <a:ext cx="57023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9" descr="YU5aymXw2G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500438"/>
            <a:ext cx="57023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08800" y="111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27800" y="914400"/>
            <a:ext cx="50038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altLang="ru-RU" sz="2000" b="1" dirty="0">
                <a:solidFill>
                  <a:srgbClr val="000000"/>
                </a:solidFill>
                <a:latin typeface="inherit"/>
              </a:rPr>
              <a:t>C'est la jolie fête, la fête des Rois</a:t>
            </a:r>
          </a:p>
          <a:p>
            <a:pPr marL="3486150" lvl="7" indent="-28575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endParaRPr lang="fr-FR" altLang="ru-RU" sz="2000" b="1" dirty="0">
              <a:solidFill>
                <a:srgbClr val="000000"/>
              </a:solidFill>
              <a:latin typeface="inherit"/>
            </a:endParaRPr>
          </a:p>
          <a:p>
            <a:pPr marL="285750" lvl="0" indent="-28575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altLang="ru-RU" sz="2000" i="1" dirty="0">
                <a:solidFill>
                  <a:srgbClr val="000000"/>
                </a:solidFill>
                <a:latin typeface="inherit"/>
              </a:rPr>
              <a:t>Chanson du jour des Rois</a:t>
            </a:r>
          </a:p>
          <a:p>
            <a:pPr marL="285750" lvl="0" indent="-28575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endParaRPr lang="fr-FR" altLang="ru-RU" sz="2000" b="1" dirty="0">
              <a:solidFill>
                <a:srgbClr val="000000"/>
              </a:solidFill>
              <a:latin typeface="inherit"/>
            </a:endParaRPr>
          </a:p>
          <a:p>
            <a:pPr marL="285750" lvl="0" indent="-28575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fr-FR" altLang="ru-RU" sz="2000" dirty="0">
                <a:solidFill>
                  <a:srgbClr val="000000"/>
                </a:solidFill>
                <a:latin typeface="Helvetica Neue"/>
              </a:rPr>
              <a:t>C'est la jolie fête </a:t>
            </a:r>
            <a:br>
              <a:rPr lang="fr-FR" altLang="ru-RU" sz="2000" dirty="0">
                <a:solidFill>
                  <a:srgbClr val="000000"/>
                </a:solidFill>
                <a:latin typeface="Helvetica Neue"/>
              </a:rPr>
            </a:br>
            <a:r>
              <a:rPr lang="fr-FR" altLang="ru-RU" sz="2000" dirty="0">
                <a:solidFill>
                  <a:srgbClr val="000000"/>
                </a:solidFill>
                <a:latin typeface="Helvetica Neue"/>
              </a:rPr>
              <a:t>La fête des Rois</a:t>
            </a:r>
            <a:br>
              <a:rPr lang="fr-FR" altLang="ru-RU" sz="2000" dirty="0">
                <a:solidFill>
                  <a:srgbClr val="000000"/>
                </a:solidFill>
                <a:latin typeface="Helvetica Neue"/>
              </a:rPr>
            </a:br>
            <a:r>
              <a:rPr lang="fr-FR" altLang="ru-RU" sz="2000" dirty="0">
                <a:solidFill>
                  <a:srgbClr val="000000"/>
                </a:solidFill>
                <a:latin typeface="Helvetica Neue"/>
              </a:rPr>
              <a:t>On mange la galette</a:t>
            </a:r>
            <a:br>
              <a:rPr lang="fr-FR" altLang="ru-RU" sz="2000" dirty="0">
                <a:solidFill>
                  <a:srgbClr val="000000"/>
                </a:solidFill>
                <a:latin typeface="Helvetica Neue"/>
              </a:rPr>
            </a:br>
            <a:r>
              <a:rPr lang="fr-FR" altLang="ru-RU" sz="2000" dirty="0">
                <a:solidFill>
                  <a:srgbClr val="000000"/>
                </a:solidFill>
                <a:latin typeface="Helvetica Neue"/>
              </a:rPr>
              <a:t>Chez mon oncle Éloi</a:t>
            </a:r>
            <a:br>
              <a:rPr lang="fr-FR" altLang="ru-RU" sz="2000" dirty="0">
                <a:solidFill>
                  <a:srgbClr val="000000"/>
                </a:solidFill>
                <a:latin typeface="Helvetica Neue"/>
              </a:rPr>
            </a:br>
            <a:r>
              <a:rPr lang="fr-FR" altLang="ru-RU" sz="2000" dirty="0">
                <a:solidFill>
                  <a:srgbClr val="000000"/>
                </a:solidFill>
                <a:latin typeface="Helvetica Neue"/>
              </a:rPr>
              <a:t>Si maman est reine</a:t>
            </a:r>
            <a:br>
              <a:rPr lang="fr-FR" altLang="ru-RU" sz="2000" dirty="0">
                <a:solidFill>
                  <a:srgbClr val="000000"/>
                </a:solidFill>
                <a:latin typeface="Helvetica Neue"/>
              </a:rPr>
            </a:br>
            <a:r>
              <a:rPr lang="fr-FR" altLang="ru-RU" sz="2000" dirty="0">
                <a:solidFill>
                  <a:srgbClr val="000000"/>
                </a:solidFill>
                <a:latin typeface="Helvetica Neue"/>
              </a:rPr>
              <a:t>Papa sera roi</a:t>
            </a:r>
            <a:br>
              <a:rPr lang="fr-FR" altLang="ru-RU" sz="2000" dirty="0">
                <a:solidFill>
                  <a:srgbClr val="000000"/>
                </a:solidFill>
                <a:latin typeface="Helvetica Neue"/>
              </a:rPr>
            </a:br>
            <a:r>
              <a:rPr lang="fr-FR" altLang="ru-RU" sz="2000" dirty="0">
                <a:solidFill>
                  <a:srgbClr val="000000"/>
                </a:solidFill>
                <a:latin typeface="Helvetica Neue"/>
              </a:rPr>
              <a:t>Mais si j'ai la fève</a:t>
            </a:r>
            <a:br>
              <a:rPr lang="fr-FR" altLang="ru-RU" sz="2000" dirty="0">
                <a:solidFill>
                  <a:srgbClr val="000000"/>
                </a:solidFill>
                <a:latin typeface="Helvetica Neue"/>
              </a:rPr>
            </a:br>
            <a:r>
              <a:rPr lang="fr-FR" altLang="ru-RU" sz="2000" dirty="0">
                <a:solidFill>
                  <a:srgbClr val="000000"/>
                </a:solidFill>
                <a:latin typeface="Helvetica Neue"/>
              </a:rPr>
              <a:t>La couronne pour moi.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endParaRPr lang="ru-RU" altLang="ru-RU" sz="2000" dirty="0">
              <a:solidFill>
                <a:srgbClr val="14619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51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-15875"/>
            <a:ext cx="116967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3429000" y="1524001"/>
            <a:ext cx="5943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3600">
                <a:solidFill>
                  <a:prstClr val="black"/>
                </a:solidFill>
                <a:latin typeface="Arial" panose="020B0604020202020204" pitchFamily="34" charset="0"/>
              </a:rPr>
              <a:t>III.1.  Qu’est-ce que vous      avez appris à notre cours?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3600">
                <a:solidFill>
                  <a:prstClr val="black"/>
                </a:solidFill>
                <a:latin typeface="Arial" panose="020B0604020202020204" pitchFamily="34" charset="0"/>
              </a:rPr>
              <a:t>      Nommez les fêtes de la France.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ru-RU" sz="36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3600" i="1">
                <a:solidFill>
                  <a:prstClr val="black"/>
                </a:solidFill>
                <a:latin typeface="Arial" panose="020B0604020202020204" pitchFamily="34" charset="0"/>
                <a:cs typeface="Nirmala UI" panose="020B0502040204020203" pitchFamily="34" charset="0"/>
              </a:rPr>
              <a:t>III.2.  Dites les mots appris de notre cours</a:t>
            </a:r>
            <a:endParaRPr lang="ru-RU" altLang="ru-RU" sz="3600" i="1">
              <a:solidFill>
                <a:prstClr val="black"/>
              </a:solidFill>
              <a:latin typeface="Arial" panose="020B0604020202020204" pitchFamily="34" charset="0"/>
              <a:cs typeface="Nirmala UI" panose="020B0502040204020203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3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8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9700" name="Picture 4" descr="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"/>
            <a:ext cx="114427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1143000"/>
            <a:ext cx="6858000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III.3.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</a:rPr>
              <a:t>Les buts de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</a:rPr>
              <a:t>notre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</a:rPr>
              <a:t>leçon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</a:rPr>
              <a:t>Présenter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les fêtes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françaises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de Noël;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</a:rPr>
              <a:t>Enrichir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le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lexique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d’après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le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thème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</a:rPr>
              <a:t>Eduquer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le respect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envers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la culture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française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et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ses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traditions.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4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0"/>
            <a:ext cx="11518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2004" y="1371600"/>
            <a:ext cx="6005796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Merci!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Bonne </a:t>
            </a:r>
            <a:r>
              <a:rPr lang="en-US" sz="72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année</a:t>
            </a:r>
            <a:r>
              <a:rPr lang="en-US" sz="7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 et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Joyeux</a:t>
            </a:r>
            <a:r>
              <a:rPr lang="en-US" sz="7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 Noël!</a:t>
            </a:r>
            <a:endParaRPr lang="ru-RU" sz="7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4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20" name="Picture 4" descr="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55600"/>
            <a:ext cx="10961688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 rot="21345997">
            <a:off x="4210050" y="2343150"/>
            <a:ext cx="4229100" cy="2343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Le 6 décembre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Le jour de la Saint  Nicolas</a:t>
            </a:r>
            <a:endParaRPr lang="ru-RU" sz="27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8200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9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68300"/>
            <a:ext cx="108966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124202" y="5486401"/>
            <a:ext cx="1983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Saint Nicolas</a:t>
            </a:r>
            <a:endParaRPr lang="ru-RU" altLang="ru-RU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3251" y="5486401"/>
            <a:ext cx="223811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</a:rPr>
              <a:t>Père</a:t>
            </a:r>
            <a:r>
              <a:rPr lang="en-US" sz="24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</a:rPr>
              <a:t>Fouettard</a:t>
            </a:r>
            <a:endParaRPr lang="ru-RU" sz="2400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30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2" name="Picture 4" descr="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685800"/>
            <a:ext cx="10682288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 rot="21479433">
            <a:off x="2820988" y="1376363"/>
            <a:ext cx="6705600" cy="3744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5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Noël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Le 24-25 décembre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33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75550109_3562873_colmarfrance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0"/>
            <a:ext cx="10744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 rot="20487422">
            <a:off x="3500439" y="1614489"/>
            <a:ext cx="32273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9600" b="1" i="1">
                <a:solidFill>
                  <a:srgbClr val="92D050"/>
                </a:solidFill>
                <a:latin typeface="Arial" panose="020B0604020202020204" pitchFamily="34" charset="0"/>
              </a:rPr>
              <a:t>Noël</a:t>
            </a:r>
            <a:endParaRPr lang="ru-RU" altLang="ru-RU" sz="9600" b="1" i="1">
              <a:solidFill>
                <a:srgbClr val="92D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71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xdXljYroP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0"/>
            <a:ext cx="594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SoQTMXs1c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46863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 descr="4xJ820M8q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46863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2590800" y="5638801"/>
            <a:ext cx="7734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36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Le </a:t>
            </a:r>
            <a:r>
              <a:rPr lang="en-US" altLang="ru-RU" sz="3600" b="1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réveillon</a:t>
            </a:r>
            <a:r>
              <a:rPr lang="en-US" altLang="ru-RU" sz="36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, le 24 </a:t>
            </a:r>
            <a:r>
              <a:rPr lang="en-US" altLang="ru-RU" sz="3600" b="1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décembre</a:t>
            </a:r>
            <a:endParaRPr lang="ru-RU" altLang="ru-RU" sz="3600" b="1" i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87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concorde.lviv.ua/images/stories/materialy/brevno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0"/>
            <a:ext cx="10858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5500" y="5816600"/>
            <a:ext cx="59436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</a:rPr>
              <a:t>La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bûche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</a:rPr>
              <a:t> de Noël</a:t>
            </a:r>
            <a:endParaRPr lang="ru-RU" sz="44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348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4XVCTJZhLT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0"/>
            <a:ext cx="30988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9" descr="jzQdqtQ6H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3886200"/>
            <a:ext cx="4445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ideoplayback 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317500"/>
            <a:ext cx="38735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2500" y="406401"/>
            <a:ext cx="2781300" cy="616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joyeux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Noël                                                                                  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dis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joyeux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Noël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se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joyeux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Noël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bonne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année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Refrain :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tout’ la </a:t>
            </a:r>
            <a:r>
              <a:rPr lang="en-US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famille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</a:t>
            </a: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joyeux</a:t>
            </a: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Noël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en-US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voeux</a:t>
            </a: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que </a:t>
            </a:r>
            <a:r>
              <a:rPr lang="en-US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brille</a:t>
            </a:r>
            <a:r>
              <a:rPr lang="en-US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n-US" b="1" i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nouvelle </a:t>
            </a:r>
            <a:r>
              <a:rPr lang="en-US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année</a:t>
            </a:r>
            <a:endParaRPr lang="en-US" b="1" i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J’apporte un petit gâteau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apportes un petit gâteau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apporte un petit gâteau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Petits gâteaux sucrés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fr-FR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Refrain : A tout’ la famille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8100" y="2527300"/>
            <a:ext cx="3098801" cy="395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petit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baiser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petit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baiser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petit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baiser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Petits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baisers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mouillés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Refrain : A tout’ la </a:t>
            </a:r>
            <a:r>
              <a:rPr lang="en-US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famille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je ne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partirai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pas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partiras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pas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on ne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pas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d’avoir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chanté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Refrain : A tout’ la </a:t>
            </a:r>
            <a:r>
              <a:rPr lang="en-US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famille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03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6" name="Picture 4" descr="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"/>
            <a:ext cx="11010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 rot="21442451">
            <a:off x="3886200" y="1447800"/>
            <a:ext cx="4572000" cy="3752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Le 31 décembre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Le jour de  la  Saint  Sylvestre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31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293</Words>
  <Application>Microsoft Office PowerPoint</Application>
  <PresentationFormat>Широкоэкранный</PresentationFormat>
  <Paragraphs>63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Calibri</vt:lpstr>
      <vt:lpstr>Century Gothic</vt:lpstr>
      <vt:lpstr>Helvetica Neue</vt:lpstr>
      <vt:lpstr>Impact</vt:lpstr>
      <vt:lpstr>inherit</vt:lpstr>
      <vt:lpstr>Nirmala UI</vt:lpstr>
      <vt:lpstr>Times New Roman</vt:lpstr>
      <vt:lpstr>Trebuchet MS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10</cp:revision>
  <dcterms:created xsi:type="dcterms:W3CDTF">2018-12-05T19:29:04Z</dcterms:created>
  <dcterms:modified xsi:type="dcterms:W3CDTF">2022-01-25T08:56:03Z</dcterms:modified>
</cp:coreProperties>
</file>