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4" r:id="rId3"/>
    <p:sldId id="266" r:id="rId4"/>
    <p:sldId id="267" r:id="rId5"/>
    <p:sldId id="268" r:id="rId6"/>
    <p:sldId id="269" r:id="rId7"/>
    <p:sldId id="280" r:id="rId8"/>
    <p:sldId id="272" r:id="rId9"/>
    <p:sldId id="273" r:id="rId10"/>
    <p:sldId id="278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00FFFF"/>
    <a:srgbClr val="99CC00"/>
    <a:srgbClr val="FF00FF"/>
    <a:srgbClr val="66FF33"/>
    <a:srgbClr val="FFFF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379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3796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797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798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799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00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3801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802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380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380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3805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380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3807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FE4CC6E-FB90-4D12-A128-7E23103B36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3C0F25-8A25-45DC-94F5-8534B5DECBE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B2BD8A-2E33-44C0-88BC-32558F7B7A5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F97A21E-F12A-49A4-9F4B-ACE80DEF019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54E539-BFA5-497F-A751-AC737F62F42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4E0A6A-B339-44AA-9B06-4609AF56A8C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33721F-3C15-4FF4-9D58-EAD304F3A9E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B010F6-DBEE-45D0-9161-DA37193421B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132FAB-15B9-42D6-8B7E-54205AD8C2F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FED420-6E81-4F23-95C8-C6ED129EC9B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76F504-2088-4181-BF81-7387405AB43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48BCFF-0473-4613-BECB-49AAB08BA50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E8BD2E8-BE1C-4F65-9280-D921C812A52F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3277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277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277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7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7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7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7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277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78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278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278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278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 spd="slow">
    <p:newsflash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357166"/>
            <a:ext cx="8207375" cy="4065590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5400" b="0" dirty="0" err="1" smtClean="0">
                <a:solidFill>
                  <a:srgbClr val="FF0000"/>
                </a:solidFill>
              </a:rPr>
              <a:t>Матеріали</a:t>
            </a:r>
            <a:r>
              <a:rPr lang="ru-RU" sz="5400" b="0" dirty="0" smtClean="0">
                <a:solidFill>
                  <a:srgbClr val="FF0000"/>
                </a:solidFill>
              </a:rPr>
              <a:t> </a:t>
            </a:r>
            <a:r>
              <a:rPr lang="ru-RU" sz="5400" b="0" dirty="0" smtClean="0">
                <a:solidFill>
                  <a:srgbClr val="FF0000"/>
                </a:solidFill>
              </a:rPr>
              <a:t>для </a:t>
            </a:r>
            <a:r>
              <a:rPr lang="ru-RU" sz="5400" b="0" dirty="0" err="1" smtClean="0">
                <a:solidFill>
                  <a:srgbClr val="FF0000"/>
                </a:solidFill>
              </a:rPr>
              <a:t>заняття</a:t>
            </a:r>
            <a:r>
              <a:rPr lang="ru-RU" sz="5400" b="0" dirty="0" smtClean="0">
                <a:solidFill>
                  <a:srgbClr val="FF0000"/>
                </a:solidFill>
              </a:rPr>
              <a:t> </a:t>
            </a:r>
            <a:r>
              <a:rPr lang="ru-RU" sz="5400" b="0" dirty="0" err="1" smtClean="0">
                <a:solidFill>
                  <a:srgbClr val="FF0000"/>
                </a:solidFill>
              </a:rPr>
              <a:t>онлайн</a:t>
            </a:r>
            <a:r>
              <a:rPr lang="ru-RU" sz="5400" b="0" dirty="0" smtClean="0">
                <a:solidFill>
                  <a:srgbClr val="FF0000"/>
                </a:solidFill>
              </a:rPr>
              <a:t> </a:t>
            </a:r>
            <a:r>
              <a:rPr lang="uk-UA" sz="5400" b="0" dirty="0" smtClean="0">
                <a:solidFill>
                  <a:srgbClr val="FF0000"/>
                </a:solidFill>
              </a:rPr>
              <a:t>19</a:t>
            </a:r>
            <a:r>
              <a:rPr lang="ru-RU" sz="5400" b="0" dirty="0" smtClean="0">
                <a:solidFill>
                  <a:srgbClr val="FF0000"/>
                </a:solidFill>
              </a:rPr>
              <a:t>.03 за темою: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uk-UA" b="0" dirty="0" smtClean="0">
                <a:solidFill>
                  <a:srgbClr val="FFFF00"/>
                </a:solidFill>
              </a:rPr>
              <a:t>Множення </a:t>
            </a:r>
            <a:r>
              <a:rPr lang="uk-UA" b="0" dirty="0">
                <a:solidFill>
                  <a:srgbClr val="FFFF00"/>
                </a:solidFill>
              </a:rPr>
              <a:t>десяткових дробів.</a:t>
            </a:r>
            <a:endParaRPr lang="ru-RU" b="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6000">
                <a:solidFill>
                  <a:srgbClr val="FF00FF"/>
                </a:solidFill>
              </a:rPr>
              <a:t>Домашнє завдання.</a:t>
            </a:r>
            <a:r>
              <a:rPr lang="uk-UA"/>
              <a:t>	</a:t>
            </a:r>
            <a:endParaRPr lang="ru-RU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b="1">
                <a:solidFill>
                  <a:srgbClr val="66FF33"/>
                </a:solidFill>
              </a:rPr>
              <a:t>§</a:t>
            </a:r>
            <a:r>
              <a:rPr lang="uk-UA" sz="4400" b="1">
                <a:solidFill>
                  <a:srgbClr val="66FF33"/>
                </a:solidFill>
              </a:rPr>
              <a:t> 38.</a:t>
            </a:r>
            <a:r>
              <a:rPr lang="uk-UA" sz="4400" b="1"/>
              <a:t> Правило напам’ять. </a:t>
            </a:r>
          </a:p>
          <a:p>
            <a:r>
              <a:rPr lang="uk-UA" sz="4400" b="1">
                <a:solidFill>
                  <a:srgbClr val="FFFF00"/>
                </a:solidFill>
              </a:rPr>
              <a:t>№ 1306.</a:t>
            </a:r>
            <a:endParaRPr lang="en-US" sz="44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r>
              <a:rPr lang="uk-UA" sz="3600" b="1"/>
              <a:t>Як називаються компоненти множення?</a:t>
            </a:r>
          </a:p>
          <a:p>
            <a:pPr>
              <a:buFont typeface="Wingdings" pitchFamily="2" charset="2"/>
              <a:buNone/>
            </a:pPr>
            <a:r>
              <a:rPr lang="uk-UA" sz="3600" b="1"/>
              <a:t>     </a:t>
            </a:r>
            <a:r>
              <a:rPr lang="uk-UA" sz="3600" b="1">
                <a:solidFill>
                  <a:srgbClr val="00FFFF"/>
                </a:solidFill>
              </a:rPr>
              <a:t>Множник * множник = добуток.</a:t>
            </a:r>
          </a:p>
          <a:p>
            <a:r>
              <a:rPr lang="uk-UA" sz="3600" b="1"/>
              <a:t>Виконайте множення: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600"/>
              <a:t>      </a:t>
            </a:r>
            <a:r>
              <a:rPr lang="ru-RU" sz="4000" b="1"/>
              <a:t>242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4000" b="1"/>
              <a:t>       15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4000" b="1"/>
              <a:t>    1210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4000" b="1"/>
              <a:t>  242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4000" b="1"/>
              <a:t>    </a:t>
            </a:r>
            <a:r>
              <a:rPr lang="ru-RU" sz="4000" b="1">
                <a:solidFill>
                  <a:srgbClr val="00FFFF"/>
                </a:solidFill>
              </a:rPr>
              <a:t>3630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4500563" y="4221163"/>
            <a:ext cx="863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4" name="Picture 17" descr="Clip_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638" y="3506788"/>
            <a:ext cx="36195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6" descr="Clip_4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4652963"/>
            <a:ext cx="3540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5" name="Line 7"/>
          <p:cNvSpPr>
            <a:spLocks noChangeShapeType="1"/>
          </p:cNvSpPr>
          <p:nvPr/>
        </p:nvSpPr>
        <p:spPr bwMode="auto">
          <a:xfrm>
            <a:off x="4284663" y="53736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5" dur="1" fill="hold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nimBg="1"/>
      <p:bldP spid="430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uk-UA" sz="4000" u="sng">
                <a:solidFill>
                  <a:srgbClr val="FF3300"/>
                </a:solidFill>
              </a:rPr>
              <a:t>Задача.</a:t>
            </a:r>
            <a:r>
              <a:rPr lang="uk-UA" sz="4000"/>
              <a:t> </a:t>
            </a:r>
            <a:r>
              <a:rPr lang="uk-UA" sz="3600"/>
              <a:t>Сторони прямокутника 3,7 дм                     і 4,5 дм. Знайди його площу.</a:t>
            </a:r>
            <a:br>
              <a:rPr lang="uk-UA" sz="3600"/>
            </a:br>
            <a:endParaRPr lang="ru-RU" sz="360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4000" b="1">
                <a:solidFill>
                  <a:srgbClr val="FF3300"/>
                </a:solidFill>
              </a:rPr>
              <a:t>Розв’язання: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4000" b="1"/>
              <a:t>Перетворимо дм у см.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4000" b="1"/>
              <a:t>3,7 дм = 37 см;   4,5 дм = 45 см.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4000" b="1"/>
              <a:t>S = </a:t>
            </a:r>
            <a:r>
              <a:rPr lang="uk-UA" sz="4000" b="1"/>
              <a:t>37 </a:t>
            </a:r>
            <a:r>
              <a:rPr lang="en-US" sz="4400" b="1"/>
              <a:t>·</a:t>
            </a:r>
            <a:r>
              <a:rPr lang="uk-UA" sz="4400" b="1"/>
              <a:t>  45 = 1665 см</a:t>
            </a:r>
            <a:r>
              <a:rPr lang="uk-UA" sz="4400" b="1" baseline="30000"/>
              <a:t>2</a:t>
            </a:r>
            <a:r>
              <a:rPr lang="uk-UA" sz="4400" b="1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4400" b="1"/>
              <a:t>Перетворимо см</a:t>
            </a:r>
            <a:r>
              <a:rPr lang="uk-UA" sz="4400" b="1" baseline="30000"/>
              <a:t>2</a:t>
            </a:r>
            <a:r>
              <a:rPr lang="uk-UA" sz="4400" b="1"/>
              <a:t> у дм</a:t>
            </a:r>
            <a:r>
              <a:rPr lang="uk-UA" sz="4400" b="1" baseline="30000"/>
              <a:t>2</a:t>
            </a:r>
            <a:r>
              <a:rPr lang="uk-UA" sz="4400" b="1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4400" b="1"/>
              <a:t>1 дм</a:t>
            </a:r>
            <a:r>
              <a:rPr lang="uk-UA" sz="4400" b="1" baseline="30000"/>
              <a:t>2 </a:t>
            </a:r>
            <a:r>
              <a:rPr lang="uk-UA" sz="4400" b="1"/>
              <a:t>= 100 см</a:t>
            </a:r>
            <a:r>
              <a:rPr lang="uk-UA" sz="4400" b="1" baseline="30000"/>
              <a:t>2</a:t>
            </a:r>
            <a:r>
              <a:rPr lang="uk-UA" sz="4400" b="1"/>
              <a:t>.    </a:t>
            </a:r>
            <a:endParaRPr lang="ru-RU" sz="4400" b="1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8964613" cy="579278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4000" b="1"/>
              <a:t>1 см</a:t>
            </a:r>
            <a:r>
              <a:rPr lang="uk-UA" sz="4000" b="1" baseline="30000"/>
              <a:t>2</a:t>
            </a:r>
            <a:r>
              <a:rPr lang="uk-UA" sz="4000" b="1"/>
              <a:t> =       дм</a:t>
            </a:r>
            <a:r>
              <a:rPr lang="uk-UA" sz="4000" b="1" baseline="30000"/>
              <a:t>2</a:t>
            </a:r>
            <a:r>
              <a:rPr lang="uk-UA" sz="4000" b="1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uk-UA" sz="40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4000" b="1"/>
              <a:t> Тоді 1665 см</a:t>
            </a:r>
            <a:r>
              <a:rPr lang="uk-UA" sz="4000" b="1" baseline="30000"/>
              <a:t>2</a:t>
            </a:r>
            <a:r>
              <a:rPr lang="uk-UA" sz="4000" b="1"/>
              <a:t> =          дм</a:t>
            </a:r>
            <a:r>
              <a:rPr lang="uk-UA" sz="4000" b="1" baseline="30000"/>
              <a:t>2</a:t>
            </a:r>
            <a:r>
              <a:rPr lang="uk-UA" sz="4000" b="1"/>
              <a:t> =           дм</a:t>
            </a:r>
            <a:r>
              <a:rPr lang="uk-UA" sz="4000" b="1" baseline="30000"/>
              <a:t>2</a:t>
            </a:r>
            <a:r>
              <a:rPr lang="uk-UA" sz="4000" b="1"/>
              <a:t> = =16,65 дм</a:t>
            </a:r>
            <a:r>
              <a:rPr lang="uk-UA" sz="4000" b="1" baseline="30000"/>
              <a:t>2</a:t>
            </a:r>
            <a:r>
              <a:rPr lang="uk-UA" sz="4000" b="1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4000" b="1"/>
              <a:t>Отже, 3,7 </a:t>
            </a:r>
            <a:r>
              <a:rPr lang="en-US" sz="4000" b="1"/>
              <a:t>·</a:t>
            </a:r>
            <a:r>
              <a:rPr lang="uk-UA" sz="4000" b="1"/>
              <a:t>  4,5 = 16,65.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uk-UA" sz="4000" b="1"/>
              <a:t>             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uk-UA" sz="4000" b="1"/>
              <a:t> </a:t>
            </a:r>
            <a:r>
              <a:rPr lang="uk-UA" sz="4000" b="1">
                <a:solidFill>
                  <a:srgbClr val="FF00FF"/>
                </a:solidFill>
              </a:rPr>
              <a:t>Сформулюйте правило множення десяткових дробів.</a:t>
            </a:r>
            <a:endParaRPr lang="uk-UA" sz="3600" b="1">
              <a:solidFill>
                <a:srgbClr val="FF00FF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3600">
                <a:solidFill>
                  <a:srgbClr val="FF00FF"/>
                </a:solidFill>
              </a:rPr>
              <a:t> </a:t>
            </a:r>
            <a:endParaRPr lang="ru-RU" sz="3600">
              <a:solidFill>
                <a:srgbClr val="FF00FF"/>
              </a:solidFill>
            </a:endParaRPr>
          </a:p>
        </p:txBody>
      </p:sp>
      <p:graphicFrame>
        <p:nvGraphicFramePr>
          <p:cNvPr id="46085" name="Object 5"/>
          <p:cNvGraphicFramePr>
            <a:graphicFrameLocks noChangeAspect="1"/>
          </p:cNvGraphicFramePr>
          <p:nvPr/>
        </p:nvGraphicFramePr>
        <p:xfrm>
          <a:off x="1692275" y="188913"/>
          <a:ext cx="715963" cy="1009650"/>
        </p:xfrm>
        <a:graphic>
          <a:graphicData uri="http://schemas.openxmlformats.org/presentationml/2006/ole">
            <p:oleObj spid="_x0000_s46085" name="Equation" r:id="rId3" imgW="279360" imgH="393480" progId="">
              <p:embed/>
            </p:oleObj>
          </a:graphicData>
        </a:graphic>
      </p:graphicFrame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3635375" y="1341438"/>
          <a:ext cx="1171575" cy="1296987"/>
        </p:xfrm>
        <a:graphic>
          <a:graphicData uri="http://schemas.openxmlformats.org/presentationml/2006/ole">
            <p:oleObj spid="_x0000_s46086" name="Equation" r:id="rId4" imgW="355320" imgH="393480" progId="">
              <p:embed/>
            </p:oleObj>
          </a:graphicData>
        </a:graphic>
      </p:graphicFrame>
      <p:graphicFrame>
        <p:nvGraphicFramePr>
          <p:cNvPr id="46087" name="Object 7"/>
          <p:cNvGraphicFramePr>
            <a:graphicFrameLocks noChangeAspect="1"/>
          </p:cNvGraphicFramePr>
          <p:nvPr/>
        </p:nvGraphicFramePr>
        <p:xfrm>
          <a:off x="6084888" y="1341438"/>
          <a:ext cx="1295400" cy="1181100"/>
        </p:xfrm>
        <a:graphic>
          <a:graphicData uri="http://schemas.openxmlformats.org/presentationml/2006/ole">
            <p:oleObj spid="_x0000_s46087" name="Equation" r:id="rId5" imgW="431640" imgH="393480" progId="">
              <p:embed/>
            </p:oleObj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>
                <a:solidFill>
                  <a:srgbClr val="66FF33"/>
                </a:solidFill>
              </a:rPr>
              <a:t>Правило множення десяткових дробів.</a:t>
            </a:r>
            <a:endParaRPr lang="ru-RU" sz="4800">
              <a:solidFill>
                <a:srgbClr val="66FF33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997450"/>
          </a:xfrm>
        </p:spPr>
        <p:txBody>
          <a:bodyPr/>
          <a:lstStyle/>
          <a:p>
            <a:pPr marL="609600" indent="-609600" algn="just">
              <a:buFont typeface="Wingdings" pitchFamily="2" charset="2"/>
              <a:buAutoNum type="arabicPeriod"/>
            </a:pPr>
            <a:r>
              <a:rPr lang="uk-UA" sz="4200" b="1"/>
              <a:t>Множимо числа, як натуральні, незважаючи на коми.</a:t>
            </a:r>
          </a:p>
          <a:p>
            <a:pPr marL="609600" indent="-609600" algn="just">
              <a:buFont typeface="Wingdings" pitchFamily="2" charset="2"/>
              <a:buAutoNum type="arabicPeriod"/>
            </a:pPr>
            <a:r>
              <a:rPr lang="uk-UA" sz="4200" b="1"/>
              <a:t>У добутку відокремлюємо справа комою стільки десяткових знаків скільки їх мають обидва множники разом</a:t>
            </a:r>
            <a:r>
              <a:rPr lang="uk-UA" sz="2800"/>
              <a:t>.</a:t>
            </a:r>
            <a:endParaRPr lang="ru-RU" sz="280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>
                <a:solidFill>
                  <a:srgbClr val="FFFF00"/>
                </a:solidFill>
              </a:rPr>
              <a:t>Наприклад:</a:t>
            </a:r>
            <a:endParaRPr lang="ru-RU">
              <a:solidFill>
                <a:srgbClr val="FFFF00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uk-UA" sz="6600" b="1">
                <a:solidFill>
                  <a:srgbClr val="66FF33"/>
                </a:solidFill>
              </a:rPr>
              <a:t>0,26 </a:t>
            </a:r>
            <a:r>
              <a:rPr lang="en-US" sz="6600" b="1">
                <a:solidFill>
                  <a:srgbClr val="66FF33"/>
                </a:solidFill>
              </a:rPr>
              <a:t>·</a:t>
            </a:r>
            <a:r>
              <a:rPr lang="uk-UA" sz="6600" b="1">
                <a:solidFill>
                  <a:srgbClr val="66FF33"/>
                </a:solidFill>
              </a:rPr>
              <a:t>  14 = ?</a:t>
            </a:r>
          </a:p>
          <a:p>
            <a:pPr>
              <a:buFont typeface="Wingdings" pitchFamily="2" charset="2"/>
              <a:buNone/>
            </a:pPr>
            <a:r>
              <a:rPr lang="uk-UA" sz="6600" b="1">
                <a:solidFill>
                  <a:srgbClr val="FF00FF"/>
                </a:solidFill>
              </a:rPr>
              <a:t>0,032 </a:t>
            </a:r>
            <a:r>
              <a:rPr lang="en-US" sz="6600" b="1">
                <a:solidFill>
                  <a:srgbClr val="FF00FF"/>
                </a:solidFill>
              </a:rPr>
              <a:t>·</a:t>
            </a:r>
            <a:r>
              <a:rPr lang="uk-UA" sz="6600" b="1">
                <a:solidFill>
                  <a:srgbClr val="FF00FF"/>
                </a:solidFill>
              </a:rPr>
              <a:t>  1,04 = ?</a:t>
            </a:r>
          </a:p>
          <a:p>
            <a:pPr>
              <a:buFont typeface="Wingdings" pitchFamily="2" charset="2"/>
              <a:buNone/>
            </a:pPr>
            <a:r>
              <a:rPr lang="uk-UA" sz="6600" b="1">
                <a:solidFill>
                  <a:srgbClr val="00FFFF"/>
                </a:solidFill>
              </a:rPr>
              <a:t>0,15 </a:t>
            </a:r>
            <a:r>
              <a:rPr lang="en-US" sz="6600" b="1">
                <a:solidFill>
                  <a:srgbClr val="00FFFF"/>
                </a:solidFill>
              </a:rPr>
              <a:t>·</a:t>
            </a:r>
            <a:r>
              <a:rPr lang="uk-UA" sz="6600" b="1">
                <a:solidFill>
                  <a:srgbClr val="00FFFF"/>
                </a:solidFill>
              </a:rPr>
              <a:t>  2,4 = ?</a:t>
            </a:r>
            <a:endParaRPr lang="ru-RU" sz="6600" b="1">
              <a:solidFill>
                <a:srgbClr val="00FFFF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>
                <a:solidFill>
                  <a:srgbClr val="FFFF00"/>
                </a:solidFill>
              </a:rPr>
              <a:t>Запам’ятай!</a:t>
            </a:r>
            <a:endParaRPr lang="ru-RU">
              <a:solidFill>
                <a:srgbClr val="FFFF00"/>
              </a:solidFill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uk-UA" sz="2800"/>
              <a:t>        </a:t>
            </a:r>
            <a:r>
              <a:rPr lang="uk-UA" sz="5400" b="1"/>
              <a:t>Якщо в добутку буде менше цифр, ніж потрібно відокремити комою, то попереду дописують потрібну кількість нулів.</a:t>
            </a:r>
            <a:endParaRPr lang="ru-RU" sz="5400" b="1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260350"/>
            <a:ext cx="8964612" cy="1368425"/>
          </a:xfrm>
        </p:spPr>
        <p:txBody>
          <a:bodyPr/>
          <a:lstStyle/>
          <a:p>
            <a:r>
              <a:rPr lang="uk-UA" sz="4000">
                <a:solidFill>
                  <a:srgbClr val="66FF33"/>
                </a:solidFill>
              </a:rPr>
              <a:t>Скільки знаків потрібно відокремити справа комою в добутку чисел:</a:t>
            </a:r>
            <a:endParaRPr lang="ru-RU" sz="4000">
              <a:solidFill>
                <a:srgbClr val="66FF33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uk-UA" sz="4400" b="1"/>
              <a:t>3,54</a:t>
            </a:r>
            <a:r>
              <a:rPr lang="uk-UA"/>
              <a:t> </a:t>
            </a:r>
            <a:r>
              <a:rPr lang="en-US" sz="4400" b="1"/>
              <a:t>·</a:t>
            </a:r>
            <a:r>
              <a:rPr lang="uk-UA" sz="4400" b="1"/>
              <a:t>  2,9;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uk-UA" sz="4400" b="1"/>
              <a:t>12,54 </a:t>
            </a:r>
            <a:r>
              <a:rPr lang="en-US" sz="4400" b="1"/>
              <a:t>·</a:t>
            </a:r>
            <a:r>
              <a:rPr lang="uk-UA" sz="4400" b="1"/>
              <a:t>  1,12;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uk-UA" sz="4400" b="1"/>
              <a:t>0,75 </a:t>
            </a:r>
            <a:r>
              <a:rPr lang="en-US" sz="4400" b="1"/>
              <a:t>·</a:t>
            </a:r>
            <a:r>
              <a:rPr lang="uk-UA" sz="4400" b="1"/>
              <a:t>  94,178;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uk-UA" sz="4400" b="1"/>
              <a:t>0,8 </a:t>
            </a:r>
            <a:r>
              <a:rPr lang="en-US" sz="4400" b="1"/>
              <a:t>·</a:t>
            </a:r>
            <a:r>
              <a:rPr lang="uk-UA" sz="4400" b="1"/>
              <a:t>  0,5;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uk-UA" sz="4400" b="1"/>
              <a:t>8,029 </a:t>
            </a:r>
            <a:r>
              <a:rPr lang="en-US" sz="4400" b="1"/>
              <a:t>·</a:t>
            </a:r>
            <a:r>
              <a:rPr lang="uk-UA" sz="4400" b="1"/>
              <a:t>  7   ?</a:t>
            </a:r>
            <a:endParaRPr lang="ru-RU" sz="4400" b="1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6000">
                <a:solidFill>
                  <a:srgbClr val="FFFF00"/>
                </a:solidFill>
              </a:rPr>
              <a:t>Письмово:</a:t>
            </a:r>
            <a:endParaRPr lang="ru-RU" sz="6000">
              <a:solidFill>
                <a:srgbClr val="FFFF00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6000" b="1"/>
              <a:t>№ 1301;</a:t>
            </a:r>
          </a:p>
          <a:p>
            <a:r>
              <a:rPr lang="uk-UA" sz="6000" b="1"/>
              <a:t>№ 1304.</a:t>
            </a:r>
          </a:p>
          <a:p>
            <a:pPr>
              <a:buFont typeface="Wingdings" pitchFamily="2" charset="2"/>
              <a:buNone/>
            </a:pPr>
            <a:endParaRPr lang="uk-UA" sz="6000" b="1"/>
          </a:p>
          <a:p>
            <a:pPr>
              <a:buFont typeface="Wingdings" pitchFamily="2" charset="2"/>
              <a:buNone/>
            </a:pPr>
            <a:endParaRPr lang="ru-RU" sz="6000" b="1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297</TotalTime>
  <Words>232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Течение</vt:lpstr>
      <vt:lpstr>Equation</vt:lpstr>
      <vt:lpstr> Матеріали для заняття онлайн 19.03 за темою:  Множення десяткових дробів.</vt:lpstr>
      <vt:lpstr>Слайд 2</vt:lpstr>
      <vt:lpstr>Задача. Сторони прямокутника 3,7 дм                     і 4,5 дм. Знайди його площу. </vt:lpstr>
      <vt:lpstr>Слайд 4</vt:lpstr>
      <vt:lpstr>Правило множення десяткових дробів.</vt:lpstr>
      <vt:lpstr>Наприклад:</vt:lpstr>
      <vt:lpstr>Запам’ятай!</vt:lpstr>
      <vt:lpstr>Скільки знаків потрібно відокремити справа комою в добутку чисел:</vt:lpstr>
      <vt:lpstr>Письмово:</vt:lpstr>
      <vt:lpstr>Домашнє завдання.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WORK</dc:creator>
  <cp:lastModifiedBy>123</cp:lastModifiedBy>
  <cp:revision>11</cp:revision>
  <dcterms:created xsi:type="dcterms:W3CDTF">2014-03-03T16:26:14Z</dcterms:created>
  <dcterms:modified xsi:type="dcterms:W3CDTF">2021-03-18T18:45:19Z</dcterms:modified>
</cp:coreProperties>
</file>