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4"/>
  </p:notesMasterIdLst>
  <p:sldIdLst>
    <p:sldId id="256" r:id="rId2"/>
    <p:sldId id="263" r:id="rId3"/>
    <p:sldId id="265" r:id="rId4"/>
    <p:sldId id="266" r:id="rId5"/>
    <p:sldId id="271" r:id="rId6"/>
    <p:sldId id="272" r:id="rId7"/>
    <p:sldId id="273" r:id="rId8"/>
    <p:sldId id="274" r:id="rId9"/>
    <p:sldId id="275" r:id="rId10"/>
    <p:sldId id="276" r:id="rId11"/>
    <p:sldId id="278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011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69793-2593-41D8-BCA5-7CBCD8587C57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469FC-4C8D-4ECC-8467-25F201ED07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125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86EAE-E78A-43BF-B983-F6A4AF69CA8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998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FBE6D5-4C99-40FC-9F16-BA0305282412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1B31E5D-0AE0-41D1-B75C-D41E28EA62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C00000"/>
                </a:solidFill>
              </a:rPr>
              <a:t>Множення Десяткових дробів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solidFill>
                  <a:srgbClr val="92D050"/>
                </a:solidFill>
              </a:rPr>
              <a:t>Урок у 5 класі</a:t>
            </a:r>
            <a:endParaRPr lang="ru-RU" sz="3600" b="1" i="1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768" y="5877272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92D050"/>
                </a:solidFill>
              </a:rPr>
              <a:t>29.03.2021</a:t>
            </a:r>
            <a:endParaRPr lang="ru-RU" sz="2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5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5" name="TextBox 74"/>
              <p:cNvSpPr txBox="1"/>
              <p:nvPr/>
            </p:nvSpPr>
            <p:spPr>
              <a:xfrm>
                <a:off x="5623947" y="1297679"/>
                <a:ext cx="150304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  <m:r>
                      <a:rPr lang="en-US" sz="4000" b="1" i="1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</a:rPr>
                      <m:t>𝟒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·</m:t>
                    </m:r>
                  </m:oMath>
                </a14:m>
                <a:r>
                  <a:rPr lang="en-US" sz="4000" b="1" dirty="0" smtClean="0">
                    <a:solidFill>
                      <a:prstClr val="black"/>
                    </a:solidFill>
                  </a:rPr>
                  <a:t>4</a:t>
                </a:r>
                <a:endParaRPr lang="ru-RU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947" y="1297679"/>
                <a:ext cx="1503040" cy="707886"/>
              </a:xfrm>
              <a:prstGeom prst="rect">
                <a:avLst/>
              </a:prstGeom>
              <a:blipFill rotWithShape="1">
                <a:blip r:embed="rId2"/>
                <a:stretch>
                  <a:fillRect t="-15517" r="-13821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650" name="Содержимое 5" descr="Basket_190_60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56" t="9213" r="11333" b="11209"/>
          <a:stretch>
            <a:fillRect/>
          </a:stretch>
        </p:blipFill>
        <p:spPr bwMode="auto">
          <a:xfrm rot="295952">
            <a:off x="5078413" y="3088762"/>
            <a:ext cx="32575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Содержимое 11" descr="0_10426_5ce4b558_XL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340"/>
            <a:ext cx="4721225" cy="63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376467" y="2763157"/>
            <a:ext cx="815768" cy="951730"/>
            <a:chOff x="3376467" y="3022433"/>
            <a:chExt cx="815768" cy="95173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618431" y="3920341"/>
            <a:ext cx="776507" cy="905926"/>
            <a:chOff x="2618431" y="4179617"/>
            <a:chExt cx="776507" cy="905926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18431" y="4179617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27517" y="1903860"/>
            <a:ext cx="723294" cy="843844"/>
            <a:chOff x="827517" y="2163136"/>
            <a:chExt cx="723294" cy="84384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3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78323" y="208038"/>
            <a:ext cx="781374" cy="911603"/>
            <a:chOff x="1878323" y="467314"/>
            <a:chExt cx="781374" cy="911603"/>
          </a:xfrm>
        </p:grpSpPr>
        <p:pic>
          <p:nvPicPr>
            <p:cNvPr id="102" name="Рисунок 10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284782">
              <a:off x="1878323" y="467314"/>
              <a:ext cx="781374" cy="91160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993934" y="77485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77833" y="859100"/>
            <a:ext cx="948823" cy="763501"/>
            <a:chOff x="777833" y="1118376"/>
            <a:chExt cx="948823" cy="763501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800624">
              <a:off x="899530" y="1054751"/>
              <a:ext cx="763501" cy="89075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777833" y="1298077"/>
              <a:ext cx="8130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</a:t>
              </a:r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778260" y="2846091"/>
            <a:ext cx="937426" cy="803507"/>
            <a:chOff x="1778260" y="3105367"/>
            <a:chExt cx="937426" cy="80350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1845219" y="3038408"/>
              <a:ext cx="803507" cy="93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1778678" y="3337828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907704" y="1335432"/>
            <a:ext cx="801225" cy="898188"/>
            <a:chOff x="1907704" y="1386710"/>
            <a:chExt cx="801225" cy="89818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1907704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83515" y="477033"/>
            <a:ext cx="857088" cy="999936"/>
            <a:chOff x="2683515" y="736309"/>
            <a:chExt cx="857088" cy="999936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42605" y="3700343"/>
            <a:ext cx="926072" cy="793775"/>
            <a:chOff x="642605" y="3959619"/>
            <a:chExt cx="926072" cy="7937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685765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018924" y="1624772"/>
            <a:ext cx="759047" cy="885555"/>
            <a:chOff x="3018924" y="1884048"/>
            <a:chExt cx="759047" cy="88555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232625">
              <a:off x="3018924" y="1884048"/>
              <a:ext cx="759047" cy="88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131840" y="2217756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10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390892"/>
            <a:ext cx="817140" cy="126073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01291" y="-114784"/>
            <a:ext cx="817140" cy="126073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3553" y="1021257"/>
            <a:ext cx="817140" cy="126073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2472" y="2393719"/>
            <a:ext cx="817140" cy="1260730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5332" y="1515105"/>
            <a:ext cx="817140" cy="1260730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7904" y="1269820"/>
            <a:ext cx="817140" cy="126073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98781" y="2448187"/>
            <a:ext cx="817140" cy="1260730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7579" y="157731"/>
            <a:ext cx="817140" cy="1260730"/>
          </a:xfrm>
          <a:prstGeom prst="rect">
            <a:avLst/>
          </a:prstGeom>
        </p:spPr>
      </p:pic>
      <p:sp>
        <p:nvSpPr>
          <p:cNvPr id="86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224" y="5834020"/>
            <a:ext cx="576263" cy="576263"/>
          </a:xfrm>
          <a:prstGeom prst="actionButtonForwardNext">
            <a:avLst/>
          </a:prstGeom>
          <a:gradFill rotWithShape="1">
            <a:gsLst>
              <a:gs pos="0">
                <a:sysClr val="window" lastClr="FFFFFF"/>
              </a:gs>
              <a:gs pos="100000">
                <a:srgbClr val="212745">
                  <a:lumMod val="60000"/>
                  <a:lumOff val="40000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ru-RU" kern="0" smtClean="0">
              <a:solidFill>
                <a:prstClr val="black"/>
              </a:solidFill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7236296" y="4558128"/>
            <a:ext cx="723294" cy="843844"/>
            <a:chOff x="827517" y="2163136"/>
            <a:chExt cx="723294" cy="843844"/>
          </a:xfrm>
        </p:grpSpPr>
        <p:pic>
          <p:nvPicPr>
            <p:cNvPr id="8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" name="TextBox 93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6695664" y="4777194"/>
            <a:ext cx="926072" cy="793775"/>
            <a:chOff x="642605" y="3959619"/>
            <a:chExt cx="926072" cy="793775"/>
          </a:xfrm>
        </p:grpSpPr>
        <p:pic>
          <p:nvPicPr>
            <p:cNvPr id="88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TextBox 88"/>
            <p:cNvSpPr txBox="1"/>
            <p:nvPr/>
          </p:nvSpPr>
          <p:spPr>
            <a:xfrm>
              <a:off x="695679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284624" y="5041929"/>
            <a:ext cx="815768" cy="951730"/>
            <a:chOff x="3376467" y="3022433"/>
            <a:chExt cx="815768" cy="951730"/>
          </a:xfrm>
        </p:grpSpPr>
        <p:pic>
          <p:nvPicPr>
            <p:cNvPr id="64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Box 64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6678520" y="5319852"/>
            <a:ext cx="857088" cy="999936"/>
            <a:chOff x="2683515" y="736309"/>
            <a:chExt cx="857088" cy="999936"/>
          </a:xfrm>
        </p:grpSpPr>
        <p:pic>
          <p:nvPicPr>
            <p:cNvPr id="70" name="Рисунок 6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90" name="Рисунок 8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1022" y="3250724"/>
            <a:ext cx="817140" cy="1260730"/>
          </a:xfrm>
          <a:prstGeom prst="rect">
            <a:avLst/>
          </a:prstGeom>
        </p:spPr>
      </p:pic>
      <p:grpSp>
        <p:nvGrpSpPr>
          <p:cNvPr id="91" name="Группа 90"/>
          <p:cNvGrpSpPr/>
          <p:nvPr/>
        </p:nvGrpSpPr>
        <p:grpSpPr>
          <a:xfrm>
            <a:off x="6057794" y="5420634"/>
            <a:ext cx="769875" cy="898188"/>
            <a:chOff x="1939054" y="1386710"/>
            <a:chExt cx="769875" cy="898188"/>
          </a:xfrm>
        </p:grpSpPr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TextBox 92"/>
            <p:cNvSpPr txBox="1"/>
            <p:nvPr/>
          </p:nvSpPr>
          <p:spPr>
            <a:xfrm>
              <a:off x="2005625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sp>
        <p:nvSpPr>
          <p:cNvPr id="95" name="Text Box 122"/>
          <p:cNvSpPr txBox="1">
            <a:spLocks noChangeArrowheads="1"/>
          </p:cNvSpPr>
          <p:nvPr/>
        </p:nvSpPr>
        <p:spPr bwMode="auto">
          <a:xfrm>
            <a:off x="2877042" y="-138301"/>
            <a:ext cx="62669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err="1">
                <a:solidFill>
                  <a:srgbClr val="FF0000"/>
                </a:solidFill>
                <a:latin typeface="Monotype Corsiva" pitchFamily="66" charset="0"/>
              </a:rPr>
              <a:t>Г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ра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«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Збери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урожай».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98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82081E-6 L 0.16389 0.07862 L 0.4 0.14197 " pathEditMode="relative" ptsTypes="AAA">
                                      <p:cBhvr>
                                        <p:cTn id="9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75" grpId="0" animBg="1"/>
      <p:bldP spid="8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Прямоугольник 6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3" name="TextBox 72"/>
              <p:cNvSpPr txBox="1"/>
              <p:nvPr/>
            </p:nvSpPr>
            <p:spPr>
              <a:xfrm>
                <a:off x="5617756" y="1309710"/>
                <a:ext cx="196169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prstClr val="black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</a:rPr>
                      <m:t>𝟓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US" sz="4000" b="1" dirty="0" smtClean="0">
                    <a:solidFill>
                      <a:prstClr val="black"/>
                    </a:solidFill>
                  </a:rPr>
                  <a:t>3</a:t>
                </a:r>
                <a:endParaRPr lang="ru-RU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756" y="1309710"/>
                <a:ext cx="1961691" cy="707886"/>
              </a:xfrm>
              <a:prstGeom prst="rect">
                <a:avLst/>
              </a:prstGeom>
              <a:blipFill rotWithShape="1">
                <a:blip r:embed="rId2"/>
                <a:stretch>
                  <a:fillRect l="-11215" t="-15517" r="-10280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650" name="Содержимое 5" descr="Basket_190_60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56" t="9213" r="11333" b="11209"/>
          <a:stretch>
            <a:fillRect/>
          </a:stretch>
        </p:blipFill>
        <p:spPr bwMode="auto">
          <a:xfrm rot="295952">
            <a:off x="5078413" y="3088762"/>
            <a:ext cx="32575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Содержимое 11" descr="0_10426_5ce4b558_XL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340"/>
            <a:ext cx="4721225" cy="63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376467" y="2763157"/>
            <a:ext cx="815768" cy="951730"/>
            <a:chOff x="3376467" y="3022433"/>
            <a:chExt cx="815768" cy="95173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618431" y="3920341"/>
            <a:ext cx="776507" cy="905926"/>
            <a:chOff x="2618431" y="4179617"/>
            <a:chExt cx="776507" cy="905926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18431" y="4179617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27517" y="1903860"/>
            <a:ext cx="723294" cy="843844"/>
            <a:chOff x="827517" y="2163136"/>
            <a:chExt cx="723294" cy="84384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3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78323" y="208038"/>
            <a:ext cx="781374" cy="911603"/>
            <a:chOff x="1878323" y="467314"/>
            <a:chExt cx="781374" cy="911603"/>
          </a:xfrm>
        </p:grpSpPr>
        <p:pic>
          <p:nvPicPr>
            <p:cNvPr id="102" name="Рисунок 10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284782">
              <a:off x="1878323" y="467314"/>
              <a:ext cx="781374" cy="91160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993934" y="77485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77833" y="859100"/>
            <a:ext cx="948823" cy="763501"/>
            <a:chOff x="777833" y="1118376"/>
            <a:chExt cx="948823" cy="763501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800624">
              <a:off x="899530" y="1054751"/>
              <a:ext cx="763501" cy="89075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777833" y="1298077"/>
              <a:ext cx="8130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</a:t>
              </a:r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778260" y="2846091"/>
            <a:ext cx="937426" cy="803507"/>
            <a:chOff x="1778260" y="3105367"/>
            <a:chExt cx="937426" cy="80350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1845219" y="3038408"/>
              <a:ext cx="803507" cy="93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1778678" y="3337828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907704" y="1335432"/>
            <a:ext cx="801225" cy="898188"/>
            <a:chOff x="1907704" y="1386710"/>
            <a:chExt cx="801225" cy="89818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1907704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83515" y="477033"/>
            <a:ext cx="857088" cy="999936"/>
            <a:chOff x="2683515" y="736309"/>
            <a:chExt cx="857088" cy="999936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42605" y="3700343"/>
            <a:ext cx="926072" cy="793775"/>
            <a:chOff x="642605" y="3959619"/>
            <a:chExt cx="926072" cy="7937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685765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018924" y="1624772"/>
            <a:ext cx="759047" cy="885555"/>
            <a:chOff x="3018924" y="1884048"/>
            <a:chExt cx="759047" cy="88555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232625">
              <a:off x="3018924" y="1884048"/>
              <a:ext cx="759047" cy="88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131840" y="2217756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10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9334" y="3533558"/>
            <a:ext cx="817140" cy="126073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01291" y="-114784"/>
            <a:ext cx="817140" cy="126073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6225" y="1003648"/>
            <a:ext cx="817140" cy="126073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2472" y="2393719"/>
            <a:ext cx="817140" cy="1260730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438" y="1512330"/>
            <a:ext cx="817140" cy="1260730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7904" y="1269820"/>
            <a:ext cx="817140" cy="126073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34976" y="2448187"/>
            <a:ext cx="817140" cy="1260730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3734" y="197706"/>
            <a:ext cx="817140" cy="1260730"/>
          </a:xfrm>
          <a:prstGeom prst="rect">
            <a:avLst/>
          </a:prstGeom>
        </p:spPr>
      </p:pic>
      <p:sp>
        <p:nvSpPr>
          <p:cNvPr id="86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224" y="5834020"/>
            <a:ext cx="576263" cy="576263"/>
          </a:xfrm>
          <a:prstGeom prst="actionButtonForwardNext">
            <a:avLst/>
          </a:prstGeom>
          <a:gradFill rotWithShape="1">
            <a:gsLst>
              <a:gs pos="0">
                <a:sysClr val="window" lastClr="FFFFFF"/>
              </a:gs>
              <a:gs pos="100000">
                <a:srgbClr val="212745">
                  <a:lumMod val="60000"/>
                  <a:lumOff val="40000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ru-RU" kern="0" smtClean="0">
              <a:solidFill>
                <a:prstClr val="black"/>
              </a:solidFill>
            </a:endParaRPr>
          </a:p>
        </p:txBody>
      </p:sp>
      <p:grpSp>
        <p:nvGrpSpPr>
          <p:cNvPr id="72" name="Группа 71"/>
          <p:cNvGrpSpPr/>
          <p:nvPr/>
        </p:nvGrpSpPr>
        <p:grpSpPr>
          <a:xfrm>
            <a:off x="6279836" y="4885868"/>
            <a:ext cx="776507" cy="941165"/>
            <a:chOff x="2648411" y="4091175"/>
            <a:chExt cx="776507" cy="941165"/>
          </a:xfrm>
        </p:grpSpPr>
        <p:pic>
          <p:nvPicPr>
            <p:cNvPr id="9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48411" y="4091175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TextBox 95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6694522" y="4777194"/>
            <a:ext cx="927214" cy="793775"/>
            <a:chOff x="641463" y="3959619"/>
            <a:chExt cx="927214" cy="793775"/>
          </a:xfrm>
        </p:grpSpPr>
        <p:pic>
          <p:nvPicPr>
            <p:cNvPr id="88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TextBox 88"/>
            <p:cNvSpPr txBox="1"/>
            <p:nvPr/>
          </p:nvSpPr>
          <p:spPr>
            <a:xfrm>
              <a:off x="641463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284624" y="5041929"/>
            <a:ext cx="815768" cy="951730"/>
            <a:chOff x="3376467" y="3022433"/>
            <a:chExt cx="815768" cy="951730"/>
          </a:xfrm>
        </p:grpSpPr>
        <p:pic>
          <p:nvPicPr>
            <p:cNvPr id="64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Box 64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6678520" y="5319852"/>
            <a:ext cx="857088" cy="999936"/>
            <a:chOff x="2683515" y="736309"/>
            <a:chExt cx="857088" cy="999936"/>
          </a:xfrm>
        </p:grpSpPr>
        <p:pic>
          <p:nvPicPr>
            <p:cNvPr id="70" name="Рисунок 6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90" name="Рисунок 8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948" y="3260019"/>
            <a:ext cx="817140" cy="1260730"/>
          </a:xfrm>
          <a:prstGeom prst="rect">
            <a:avLst/>
          </a:prstGeom>
        </p:spPr>
      </p:pic>
      <p:grpSp>
        <p:nvGrpSpPr>
          <p:cNvPr id="91" name="Группа 90"/>
          <p:cNvGrpSpPr/>
          <p:nvPr/>
        </p:nvGrpSpPr>
        <p:grpSpPr>
          <a:xfrm>
            <a:off x="6057794" y="5420634"/>
            <a:ext cx="769875" cy="898188"/>
            <a:chOff x="1939054" y="1386710"/>
            <a:chExt cx="769875" cy="898188"/>
          </a:xfrm>
        </p:grpSpPr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TextBox 92"/>
            <p:cNvSpPr txBox="1"/>
            <p:nvPr/>
          </p:nvSpPr>
          <p:spPr>
            <a:xfrm>
              <a:off x="2005625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7236296" y="4558128"/>
            <a:ext cx="723294" cy="843844"/>
            <a:chOff x="827517" y="2163136"/>
            <a:chExt cx="723294" cy="843844"/>
          </a:xfrm>
        </p:grpSpPr>
        <p:pic>
          <p:nvPicPr>
            <p:cNvPr id="8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" name="TextBox 93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sp>
        <p:nvSpPr>
          <p:cNvPr id="97" name="Text Box 122"/>
          <p:cNvSpPr txBox="1">
            <a:spLocks noChangeArrowheads="1"/>
          </p:cNvSpPr>
          <p:nvPr/>
        </p:nvSpPr>
        <p:spPr bwMode="auto">
          <a:xfrm>
            <a:off x="2877042" y="-138301"/>
            <a:ext cx="62669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err="1">
                <a:solidFill>
                  <a:srgbClr val="FF0000"/>
                </a:solidFill>
                <a:latin typeface="Monotype Corsiva" pitchFamily="66" charset="0"/>
              </a:rPr>
              <a:t>Г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ра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«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Збери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урожай».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365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06358E-6 L 0.35573 0.26636 L 0.51806 0.6178 " pathEditMode="relative" ptsTypes="AAA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3" grpId="0" animBg="1"/>
      <p:bldP spid="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Домашнє завдання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uk-UA" sz="4000" b="1" dirty="0">
                <a:solidFill>
                  <a:srgbClr val="002060"/>
                </a:solidFill>
              </a:rPr>
              <a:t>Опрацювати §3</a:t>
            </a:r>
            <a:r>
              <a:rPr lang="ru-RU" sz="4000" b="1" dirty="0" smtClean="0">
                <a:solidFill>
                  <a:srgbClr val="002060"/>
                </a:solidFill>
              </a:rPr>
              <a:t>1</a:t>
            </a:r>
            <a:r>
              <a:rPr lang="uk-UA" sz="4000" b="1" dirty="0" smtClean="0">
                <a:solidFill>
                  <a:srgbClr val="002060"/>
                </a:solidFill>
              </a:rPr>
              <a:t>. </a:t>
            </a:r>
          </a:p>
          <a:p>
            <a:pPr marL="137160" indent="0">
              <a:buNone/>
            </a:pPr>
            <a:r>
              <a:rPr lang="uk-UA" sz="4000" b="1" dirty="0" smtClean="0">
                <a:solidFill>
                  <a:srgbClr val="C00000"/>
                </a:solidFill>
              </a:rPr>
              <a:t>Виконати </a:t>
            </a:r>
            <a:r>
              <a:rPr lang="uk-UA" sz="4000" b="1" dirty="0">
                <a:solidFill>
                  <a:srgbClr val="C00000"/>
                </a:solidFill>
              </a:rPr>
              <a:t>№№1294, 1298, 1339. </a:t>
            </a:r>
            <a:endParaRPr lang="ru-RU" sz="4000" b="1" dirty="0">
              <a:solidFill>
                <a:srgbClr val="C00000"/>
              </a:solidFill>
            </a:endParaRPr>
          </a:p>
          <a:p>
            <a:pPr marL="137160" indent="0">
              <a:buNone/>
            </a:pP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35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Правило множення десяткових дробів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uk-UA" b="1" dirty="0" smtClean="0">
                <a:solidFill>
                  <a:srgbClr val="FF0066"/>
                </a:solidFill>
              </a:rPr>
              <a:t>Щоб знайти добуток двох десяткових дробів, треба:</a:t>
            </a:r>
          </a:p>
          <a:p>
            <a:pPr marL="137160" indent="0">
              <a:buNone/>
            </a:pPr>
            <a:r>
              <a:rPr lang="uk-UA" dirty="0" smtClean="0">
                <a:solidFill>
                  <a:schemeClr val="bg1"/>
                </a:solidFill>
              </a:rPr>
              <a:t>1) перемножити десяткові дроби, не зважаючи на коми;</a:t>
            </a:r>
          </a:p>
          <a:p>
            <a:pPr marL="137160" indent="0">
              <a:buNone/>
            </a:pPr>
            <a:r>
              <a:rPr lang="uk-UA" dirty="0" smtClean="0">
                <a:solidFill>
                  <a:schemeClr val="bg1"/>
                </a:solidFill>
              </a:rPr>
              <a:t>2) у добутку відокремити комою справа стільки цифр, скільки їх стоїть після коми в обох множника разом.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7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ru-RU" sz="3600" b="1" dirty="0" err="1" smtClean="0">
                <a:solidFill>
                  <a:srgbClr val="0000FF"/>
                </a:solidFill>
                <a:latin typeface="Arial Black" pitchFamily="34" charset="0"/>
              </a:rPr>
              <a:t>Множення</a:t>
            </a: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  <a:latin typeface="Arial Black" pitchFamily="34" charset="0"/>
              </a:rPr>
              <a:t>десяткових</a:t>
            </a: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>  </a:t>
            </a:r>
            <a:r>
              <a:rPr lang="ru-RU" sz="3600" b="1" dirty="0" err="1" smtClean="0">
                <a:solidFill>
                  <a:srgbClr val="0000FF"/>
                </a:solidFill>
                <a:latin typeface="Arial Black" pitchFamily="34" charset="0"/>
              </a:rPr>
              <a:t>дробів</a:t>
            </a:r>
            <a:endParaRPr lang="ru-RU" sz="3600" b="1" dirty="0" smtClean="0">
              <a:solidFill>
                <a:srgbClr val="0000FF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10016" y="1268760"/>
            <a:ext cx="4038600" cy="5396359"/>
          </a:xfrm>
          <a:noFill/>
        </p:spPr>
        <p:txBody>
          <a:bodyPr/>
          <a:lstStyle/>
          <a:p>
            <a:pPr marL="88900" indent="0" algn="ctr" eaLnBrk="1" hangingPunct="1">
              <a:buFontTx/>
              <a:buNone/>
            </a:pPr>
            <a:r>
              <a:rPr lang="ru-RU" sz="4000" b="1" dirty="0" smtClean="0">
                <a:solidFill>
                  <a:srgbClr val="CC0000"/>
                </a:solidFill>
              </a:rPr>
              <a:t>Приклад 1.</a:t>
            </a:r>
            <a:endParaRPr lang="ru-RU" sz="4000" b="1" dirty="0" smtClean="0"/>
          </a:p>
          <a:p>
            <a:pPr marL="88900" indent="0" algn="ctr" eaLnBrk="1" hangingPunct="1">
              <a:buFontTx/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15,08 </a:t>
            </a:r>
            <a:r>
              <a:rPr lang="ru-RU" sz="3200" b="1" dirty="0" smtClean="0">
                <a:solidFill>
                  <a:srgbClr val="002060"/>
                </a:solidFill>
                <a:cs typeface="Arial" charset="0"/>
              </a:rPr>
              <a:t>∙</a:t>
            </a:r>
            <a:r>
              <a:rPr lang="ru-RU" sz="3200" b="1" dirty="0" smtClean="0">
                <a:solidFill>
                  <a:srgbClr val="002060"/>
                </a:solidFill>
              </a:rPr>
              <a:t> 7,4 =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995936" y="2608059"/>
            <a:ext cx="1282498" cy="4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88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002060"/>
                </a:solidFill>
              </a:rPr>
              <a:t>15,08  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563888" y="3028919"/>
            <a:ext cx="632217" cy="497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88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002060"/>
                </a:solidFill>
                <a:sym typeface="Wingdings 2" pitchFamily="18" charset="2"/>
              </a:rPr>
              <a:t>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b="1" dirty="0"/>
              <a:t> 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4487866" y="3105827"/>
            <a:ext cx="885104" cy="4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88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 smtClean="0">
                <a:solidFill>
                  <a:srgbClr val="002060"/>
                </a:solidFill>
              </a:rPr>
              <a:t>7,4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>
            <a:off x="3785163" y="3603597"/>
            <a:ext cx="1661829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4150845" y="3649294"/>
            <a:ext cx="1282498" cy="4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88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002060"/>
                </a:solidFill>
              </a:rPr>
              <a:t>6032  </a:t>
            </a:r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3699362" y="4063882"/>
            <a:ext cx="1553449" cy="4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88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002060"/>
                </a:solidFill>
              </a:rPr>
              <a:t>10556</a:t>
            </a:r>
          </a:p>
        </p:txBody>
      </p:sp>
      <p:sp>
        <p:nvSpPr>
          <p:cNvPr id="40" name="Line 36"/>
          <p:cNvSpPr>
            <a:spLocks noChangeShapeType="1"/>
          </p:cNvSpPr>
          <p:nvPr/>
        </p:nvSpPr>
        <p:spPr bwMode="auto">
          <a:xfrm>
            <a:off x="3590881" y="4602570"/>
            <a:ext cx="1842462" cy="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3756304" y="4663831"/>
            <a:ext cx="1968906" cy="4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88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 smtClean="0">
                <a:solidFill>
                  <a:srgbClr val="002060"/>
                </a:solidFill>
              </a:rPr>
              <a:t>111592 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2" name="Line 37"/>
          <p:cNvSpPr>
            <a:spLocks noChangeShapeType="1"/>
          </p:cNvSpPr>
          <p:nvPr/>
        </p:nvSpPr>
        <p:spPr bwMode="auto">
          <a:xfrm>
            <a:off x="4696151" y="3028919"/>
            <a:ext cx="487711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4966296" y="3540562"/>
            <a:ext cx="21676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" name="Line 39"/>
          <p:cNvSpPr>
            <a:spLocks noChangeShapeType="1"/>
          </p:cNvSpPr>
          <p:nvPr/>
        </p:nvSpPr>
        <p:spPr bwMode="auto">
          <a:xfrm flipH="1" flipV="1">
            <a:off x="5183862" y="3001147"/>
            <a:ext cx="704471" cy="22218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" name="Line 40"/>
          <p:cNvSpPr>
            <a:spLocks noChangeShapeType="1"/>
          </p:cNvSpPr>
          <p:nvPr/>
        </p:nvSpPr>
        <p:spPr bwMode="auto">
          <a:xfrm flipH="1">
            <a:off x="5099171" y="3422987"/>
            <a:ext cx="668344" cy="68363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" name="Text Box 41"/>
          <p:cNvSpPr txBox="1">
            <a:spLocks noChangeArrowheads="1"/>
          </p:cNvSpPr>
          <p:nvPr/>
        </p:nvSpPr>
        <p:spPr bwMode="auto">
          <a:xfrm>
            <a:off x="5909911" y="3151525"/>
            <a:ext cx="830914" cy="497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88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FF0000"/>
                </a:solidFill>
              </a:rPr>
              <a:t>2+1 </a:t>
            </a:r>
            <a:r>
              <a:rPr lang="ru-RU" b="1" dirty="0"/>
              <a:t> </a:t>
            </a:r>
          </a:p>
        </p:txBody>
      </p:sp>
      <p:sp>
        <p:nvSpPr>
          <p:cNvPr id="47" name="AutoShape 43"/>
          <p:cNvSpPr>
            <a:spLocks noChangeArrowheads="1"/>
          </p:cNvSpPr>
          <p:nvPr/>
        </p:nvSpPr>
        <p:spPr bwMode="auto">
          <a:xfrm flipH="1" flipV="1">
            <a:off x="4370454" y="4997440"/>
            <a:ext cx="1119928" cy="410179"/>
          </a:xfrm>
          <a:custGeom>
            <a:avLst/>
            <a:gdLst>
              <a:gd name="T0" fmla="*/ 5 w 21600"/>
              <a:gd name="T1" fmla="*/ 0 h 21600"/>
              <a:gd name="T2" fmla="*/ 2 w 21600"/>
              <a:gd name="T3" fmla="*/ 1 h 21600"/>
              <a:gd name="T4" fmla="*/ 5 w 21600"/>
              <a:gd name="T5" fmla="*/ 0 h 21600"/>
              <a:gd name="T6" fmla="*/ 13 w 21600"/>
              <a:gd name="T7" fmla="*/ 1 h 21600"/>
              <a:gd name="T8" fmla="*/ 10 w 21600"/>
              <a:gd name="T9" fmla="*/ 1 h 21600"/>
              <a:gd name="T10" fmla="*/ 7 w 21600"/>
              <a:gd name="T11" fmla="*/ 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79 w 21600"/>
              <a:gd name="T19" fmla="*/ 3150 h 21600"/>
              <a:gd name="T20" fmla="*/ 18421 w 21600"/>
              <a:gd name="T21" fmla="*/ 1845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1307"/>
                  <a:pt x="5471" y="11811"/>
                  <a:pt x="5612" y="12298"/>
                </a:cubicBezTo>
                <a:lnTo>
                  <a:pt x="424" y="13797"/>
                </a:lnTo>
                <a:cubicBezTo>
                  <a:pt x="142" y="12823"/>
                  <a:pt x="0" y="1181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336096" y="4312767"/>
            <a:ext cx="279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>
                <a:solidFill>
                  <a:srgbClr val="FF0000"/>
                </a:solidFill>
              </a:rPr>
              <a:t>,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8896" y="1961728"/>
            <a:ext cx="165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</a:rPr>
              <a:t>111,592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15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/>
      <p:bldP spid="47" grpId="0" animBg="1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ru-RU" sz="3600" b="1" dirty="0" err="1" smtClean="0">
                <a:solidFill>
                  <a:srgbClr val="0000FF"/>
                </a:solidFill>
                <a:latin typeface="Arial Black" pitchFamily="34" charset="0"/>
              </a:rPr>
              <a:t>Множення</a:t>
            </a: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  <a:latin typeface="Arial Black" pitchFamily="34" charset="0"/>
              </a:rPr>
              <a:t>десяткових</a:t>
            </a:r>
            <a:r>
              <a:rPr lang="ru-RU" sz="3600" b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  <a:latin typeface="Arial Black" pitchFamily="34" charset="0"/>
              </a:rPr>
              <a:t>дробів</a:t>
            </a:r>
            <a:endParaRPr lang="ru-RU" sz="3600" b="1" dirty="0" smtClean="0">
              <a:solidFill>
                <a:srgbClr val="0000FF"/>
              </a:solidFill>
            </a:endParaRPr>
          </a:p>
        </p:txBody>
      </p:sp>
      <p:grpSp>
        <p:nvGrpSpPr>
          <p:cNvPr id="5124" name="Group 35"/>
          <p:cNvGrpSpPr>
            <a:grpSpLocks/>
          </p:cNvGrpSpPr>
          <p:nvPr/>
        </p:nvGrpSpPr>
        <p:grpSpPr bwMode="auto">
          <a:xfrm>
            <a:off x="1163638" y="2285441"/>
            <a:ext cx="398463" cy="369888"/>
            <a:chOff x="500" y="1504"/>
            <a:chExt cx="251" cy="233"/>
          </a:xfrm>
        </p:grpSpPr>
        <p:sp>
          <p:nvSpPr>
            <p:cNvPr id="5146" name="Text Box 6"/>
            <p:cNvSpPr txBox="1">
              <a:spLocks noChangeArrowheads="1"/>
            </p:cNvSpPr>
            <p:nvPr/>
          </p:nvSpPr>
          <p:spPr bwMode="auto">
            <a:xfrm>
              <a:off x="500" y="1504"/>
              <a:ext cx="25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000" b="1" dirty="0">
                  <a:solidFill>
                    <a:srgbClr val="FF0000"/>
                  </a:solidFill>
                </a:rPr>
                <a:t>2 </a:t>
              </a:r>
              <a:r>
                <a:rPr lang="ru-RU" b="1" dirty="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5147" name="Line 8"/>
            <p:cNvSpPr>
              <a:spLocks noChangeShapeType="1"/>
            </p:cNvSpPr>
            <p:nvPr/>
          </p:nvSpPr>
          <p:spPr bwMode="auto">
            <a:xfrm>
              <a:off x="517" y="1530"/>
              <a:ext cx="21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25" name="Group 32"/>
          <p:cNvGrpSpPr>
            <a:grpSpLocks/>
          </p:cNvGrpSpPr>
          <p:nvPr/>
        </p:nvGrpSpPr>
        <p:grpSpPr bwMode="auto">
          <a:xfrm>
            <a:off x="9756576" y="3537744"/>
            <a:ext cx="2101850" cy="2347912"/>
            <a:chOff x="513" y="2507"/>
            <a:chExt cx="1324" cy="1479"/>
          </a:xfrm>
        </p:grpSpPr>
        <p:sp>
          <p:nvSpPr>
            <p:cNvPr id="5133" name="Text Box 14"/>
            <p:cNvSpPr txBox="1">
              <a:spLocks noChangeArrowheads="1"/>
            </p:cNvSpPr>
            <p:nvPr/>
          </p:nvSpPr>
          <p:spPr bwMode="auto">
            <a:xfrm>
              <a:off x="680" y="2507"/>
              <a:ext cx="76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/>
                <a:t>0,00016  </a:t>
              </a:r>
            </a:p>
          </p:txBody>
        </p:sp>
        <p:sp>
          <p:nvSpPr>
            <p:cNvPr id="5134" name="Text Box 15"/>
            <p:cNvSpPr txBox="1">
              <a:spLocks noChangeArrowheads="1"/>
            </p:cNvSpPr>
            <p:nvPr/>
          </p:nvSpPr>
          <p:spPr bwMode="auto">
            <a:xfrm>
              <a:off x="1160" y="2738"/>
              <a:ext cx="39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/>
                <a:t>49</a:t>
              </a:r>
            </a:p>
          </p:txBody>
        </p:sp>
        <p:sp>
          <p:nvSpPr>
            <p:cNvPr id="5135" name="Text Box 16"/>
            <p:cNvSpPr txBox="1">
              <a:spLocks noChangeArrowheads="1"/>
            </p:cNvSpPr>
            <p:nvPr/>
          </p:nvSpPr>
          <p:spPr bwMode="auto">
            <a:xfrm>
              <a:off x="664" y="3427"/>
              <a:ext cx="87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>
                  <a:solidFill>
                    <a:srgbClr val="FF0000"/>
                  </a:solidFill>
                </a:rPr>
                <a:t>0</a:t>
              </a:r>
              <a:r>
                <a:rPr lang="ru-RU" b="1"/>
                <a:t>,</a:t>
              </a:r>
              <a:r>
                <a:rPr lang="ru-RU" b="1">
                  <a:solidFill>
                    <a:srgbClr val="FF0000"/>
                  </a:solidFill>
                </a:rPr>
                <a:t>00</a:t>
              </a:r>
              <a:r>
                <a:rPr lang="ru-RU" b="1"/>
                <a:t>784 </a:t>
              </a:r>
            </a:p>
          </p:txBody>
        </p:sp>
        <p:sp>
          <p:nvSpPr>
            <p:cNvPr id="5136" name="Line 17"/>
            <p:cNvSpPr>
              <a:spLocks noChangeShapeType="1"/>
            </p:cNvSpPr>
            <p:nvPr/>
          </p:nvSpPr>
          <p:spPr bwMode="auto">
            <a:xfrm>
              <a:off x="781" y="2989"/>
              <a:ext cx="7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Text Box 18"/>
            <p:cNvSpPr txBox="1">
              <a:spLocks noChangeArrowheads="1"/>
            </p:cNvSpPr>
            <p:nvPr/>
          </p:nvSpPr>
          <p:spPr bwMode="auto">
            <a:xfrm>
              <a:off x="513" y="2615"/>
              <a:ext cx="28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>
                  <a:sym typeface="Wingdings 2" pitchFamily="18" charset="2"/>
                </a:rPr>
                <a:t></a:t>
              </a:r>
              <a:r>
                <a:rPr lang="ru-RU" b="1"/>
                <a:t>  </a:t>
              </a:r>
            </a:p>
          </p:txBody>
        </p:sp>
        <p:sp>
          <p:nvSpPr>
            <p:cNvPr id="5138" name="Text Box 19"/>
            <p:cNvSpPr txBox="1">
              <a:spLocks noChangeArrowheads="1"/>
            </p:cNvSpPr>
            <p:nvPr/>
          </p:nvSpPr>
          <p:spPr bwMode="auto">
            <a:xfrm>
              <a:off x="1004" y="2997"/>
              <a:ext cx="46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/>
                <a:t> 144  </a:t>
              </a:r>
            </a:p>
          </p:txBody>
        </p:sp>
        <p:sp>
          <p:nvSpPr>
            <p:cNvPr id="5139" name="Text Box 20"/>
            <p:cNvSpPr txBox="1">
              <a:spLocks noChangeArrowheads="1"/>
            </p:cNvSpPr>
            <p:nvPr/>
          </p:nvSpPr>
          <p:spPr bwMode="auto">
            <a:xfrm>
              <a:off x="986" y="3205"/>
              <a:ext cx="45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/>
                <a:t> 64</a:t>
              </a:r>
            </a:p>
          </p:txBody>
        </p:sp>
        <p:sp>
          <p:nvSpPr>
            <p:cNvPr id="5140" name="Line 21"/>
            <p:cNvSpPr>
              <a:spLocks noChangeShapeType="1"/>
            </p:cNvSpPr>
            <p:nvPr/>
          </p:nvSpPr>
          <p:spPr bwMode="auto">
            <a:xfrm>
              <a:off x="709" y="3431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Line 22"/>
            <p:cNvSpPr>
              <a:spLocks noChangeShapeType="1"/>
            </p:cNvSpPr>
            <p:nvPr/>
          </p:nvSpPr>
          <p:spPr bwMode="auto">
            <a:xfrm>
              <a:off x="901" y="2720"/>
              <a:ext cx="525" cy="0"/>
            </a:xfrm>
            <a:prstGeom prst="line">
              <a:avLst/>
            </a:prstGeom>
            <a:noFill/>
            <a:ln w="28575">
              <a:solidFill>
                <a:srgbClr val="009A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2" name="Line 24"/>
            <p:cNvSpPr>
              <a:spLocks noChangeShapeType="1"/>
            </p:cNvSpPr>
            <p:nvPr/>
          </p:nvSpPr>
          <p:spPr bwMode="auto">
            <a:xfrm flipH="1" flipV="1">
              <a:off x="1383" y="2737"/>
              <a:ext cx="286" cy="1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43" name="Text Box 26"/>
            <p:cNvSpPr txBox="1">
              <a:spLocks noChangeArrowheads="1"/>
            </p:cNvSpPr>
            <p:nvPr/>
          </p:nvSpPr>
          <p:spPr bwMode="auto">
            <a:xfrm>
              <a:off x="1638" y="2794"/>
              <a:ext cx="199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000" b="1">
                  <a:solidFill>
                    <a:srgbClr val="009900"/>
                  </a:solidFill>
                </a:rPr>
                <a:t>5 </a:t>
              </a:r>
              <a:r>
                <a:rPr lang="ru-RU" b="1"/>
                <a:t> </a:t>
              </a:r>
            </a:p>
          </p:txBody>
        </p:sp>
        <p:sp>
          <p:nvSpPr>
            <p:cNvPr id="5144" name="Text Box 27"/>
            <p:cNvSpPr txBox="1">
              <a:spLocks noChangeArrowheads="1"/>
            </p:cNvSpPr>
            <p:nvPr/>
          </p:nvSpPr>
          <p:spPr bwMode="auto">
            <a:xfrm>
              <a:off x="808" y="3794"/>
              <a:ext cx="8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000" b="1">
                  <a:solidFill>
                    <a:srgbClr val="009900"/>
                  </a:solidFill>
                </a:rPr>
                <a:t>5 цифр</a:t>
              </a:r>
              <a:endParaRPr lang="ru-RU" b="1"/>
            </a:p>
          </p:txBody>
        </p:sp>
        <p:sp>
          <p:nvSpPr>
            <p:cNvPr id="5145" name="AutoShape 28"/>
            <p:cNvSpPr>
              <a:spLocks noChangeArrowheads="1"/>
            </p:cNvSpPr>
            <p:nvPr/>
          </p:nvSpPr>
          <p:spPr bwMode="auto">
            <a:xfrm flipH="1" flipV="1">
              <a:off x="752" y="3610"/>
              <a:ext cx="744" cy="192"/>
            </a:xfrm>
            <a:custGeom>
              <a:avLst/>
              <a:gdLst>
                <a:gd name="T0" fmla="*/ 11 w 21600"/>
                <a:gd name="T1" fmla="*/ 0 h 21600"/>
                <a:gd name="T2" fmla="*/ 4 w 21600"/>
                <a:gd name="T3" fmla="*/ 1 h 21600"/>
                <a:gd name="T4" fmla="*/ 12 w 21600"/>
                <a:gd name="T5" fmla="*/ 0 h 21600"/>
                <a:gd name="T6" fmla="*/ 29 w 21600"/>
                <a:gd name="T7" fmla="*/ 1 h 21600"/>
                <a:gd name="T8" fmla="*/ 22 w 21600"/>
                <a:gd name="T9" fmla="*/ 1 h 21600"/>
                <a:gd name="T10" fmla="*/ 16 w 21600"/>
                <a:gd name="T11" fmla="*/ 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5 w 21600"/>
                <a:gd name="T19" fmla="*/ 3150 h 21600"/>
                <a:gd name="T20" fmla="*/ 18435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cubicBezTo>
                    <a:pt x="5399" y="11307"/>
                    <a:pt x="5471" y="11811"/>
                    <a:pt x="5612" y="12298"/>
                  </a:cubicBezTo>
                  <a:lnTo>
                    <a:pt x="424" y="13797"/>
                  </a:lnTo>
                  <a:cubicBezTo>
                    <a:pt x="142" y="12823"/>
                    <a:pt x="0" y="1181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126" name="Group 36"/>
          <p:cNvGrpSpPr>
            <a:grpSpLocks/>
          </p:cNvGrpSpPr>
          <p:nvPr/>
        </p:nvGrpSpPr>
        <p:grpSpPr bwMode="auto">
          <a:xfrm>
            <a:off x="2168526" y="2285438"/>
            <a:ext cx="1279525" cy="533400"/>
            <a:chOff x="1215" y="1464"/>
            <a:chExt cx="806" cy="336"/>
          </a:xfrm>
        </p:grpSpPr>
        <p:sp>
          <p:nvSpPr>
            <p:cNvPr id="5131" name="Text Box 12"/>
            <p:cNvSpPr txBox="1">
              <a:spLocks noChangeArrowheads="1"/>
            </p:cNvSpPr>
            <p:nvPr/>
          </p:nvSpPr>
          <p:spPr bwMode="auto">
            <a:xfrm>
              <a:off x="1215" y="1567"/>
              <a:ext cx="806" cy="233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000" b="1" dirty="0">
                  <a:solidFill>
                    <a:srgbClr val="FF0000"/>
                  </a:solidFill>
                </a:rPr>
                <a:t>2 </a:t>
              </a:r>
              <a:r>
                <a:rPr lang="ru-RU" sz="2000" b="1" dirty="0" err="1">
                  <a:solidFill>
                    <a:srgbClr val="FF0000"/>
                  </a:solidFill>
                </a:rPr>
                <a:t>цифри</a:t>
              </a:r>
              <a:r>
                <a:rPr lang="ru-RU" b="1" dirty="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5132" name="AutoShape 29"/>
            <p:cNvSpPr>
              <a:spLocks/>
            </p:cNvSpPr>
            <p:nvPr/>
          </p:nvSpPr>
          <p:spPr bwMode="auto">
            <a:xfrm rot="-5400000">
              <a:off x="1528" y="1413"/>
              <a:ext cx="128" cy="230"/>
            </a:xfrm>
            <a:prstGeom prst="leftBracket">
              <a:avLst>
                <a:gd name="adj" fmla="val 14974"/>
              </a:avLst>
            </a:prstGeom>
            <a:noFill/>
            <a:ln w="28575">
              <a:solidFill>
                <a:srgbClr val="FF0066"/>
              </a:solidFill>
              <a:round/>
              <a:headEnd type="stealth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127" name="AutoShape 30"/>
          <p:cNvSpPr>
            <a:spLocks/>
          </p:cNvSpPr>
          <p:nvPr/>
        </p:nvSpPr>
        <p:spPr bwMode="auto">
          <a:xfrm>
            <a:off x="2744698" y="5137942"/>
            <a:ext cx="3416300" cy="1704975"/>
          </a:xfrm>
          <a:prstGeom prst="borderCallout2">
            <a:avLst>
              <a:gd name="adj1" fmla="val 6704"/>
              <a:gd name="adj2" fmla="val -2231"/>
              <a:gd name="adj3" fmla="val 6704"/>
              <a:gd name="adj4" fmla="val -13199"/>
              <a:gd name="adj5" fmla="val 34449"/>
              <a:gd name="adj6" fmla="val -38384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miter lim="800000"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88900"/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 err="1" smtClean="0">
                <a:solidFill>
                  <a:srgbClr val="002060"/>
                </a:solidFill>
              </a:rPr>
              <a:t>добутку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вийшло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менше</a:t>
            </a:r>
            <a:r>
              <a:rPr lang="ru-RU" sz="2000" b="1" dirty="0" smtClean="0">
                <a:solidFill>
                  <a:srgbClr val="002060"/>
                </a:solidFill>
              </a:rPr>
              <a:t> цифр, </a:t>
            </a:r>
            <a:r>
              <a:rPr lang="ru-RU" sz="2000" b="1" dirty="0" err="1" smtClean="0">
                <a:solidFill>
                  <a:srgbClr val="002060"/>
                </a:solidFill>
              </a:rPr>
              <a:t>ніж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потрібно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відділити</a:t>
            </a:r>
            <a:r>
              <a:rPr lang="ru-RU" sz="2000" b="1" dirty="0" smtClean="0">
                <a:solidFill>
                  <a:srgbClr val="002060"/>
                </a:solidFill>
              </a:rPr>
              <a:t> комою. </a:t>
            </a:r>
          </a:p>
          <a:p>
            <a:pPr marL="88900"/>
            <a:r>
              <a:rPr lang="ru-RU" sz="2000" b="1" dirty="0" err="1" smtClean="0">
                <a:solidFill>
                  <a:srgbClr val="FF0000"/>
                </a:solidFill>
              </a:rPr>
              <a:t>Спереду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дописуємо</a:t>
            </a:r>
            <a:r>
              <a:rPr lang="ru-RU" sz="2000" b="1" dirty="0">
                <a:solidFill>
                  <a:srgbClr val="FF0000"/>
                </a:solidFill>
              </a:rPr>
              <a:t> три </a:t>
            </a:r>
            <a:r>
              <a:rPr lang="ru-RU" sz="2000" b="1" dirty="0" err="1">
                <a:solidFill>
                  <a:srgbClr val="FF0000"/>
                </a:solidFill>
              </a:rPr>
              <a:t>нулі</a:t>
            </a:r>
            <a:r>
              <a:rPr lang="ru-RU" sz="2000" b="1" dirty="0">
                <a:solidFill>
                  <a:srgbClr val="FF0000"/>
                </a:solidFill>
              </a:rPr>
              <a:t>.</a:t>
            </a:r>
            <a:endParaRPr lang="ru-RU" sz="2000" b="1" dirty="0"/>
          </a:p>
          <a:p>
            <a:pPr marL="88900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5128" name="AutoShape 33"/>
          <p:cNvSpPr>
            <a:spLocks/>
          </p:cNvSpPr>
          <p:nvPr/>
        </p:nvSpPr>
        <p:spPr bwMode="auto">
          <a:xfrm>
            <a:off x="3268274" y="1197223"/>
            <a:ext cx="2994025" cy="719137"/>
          </a:xfrm>
          <a:prstGeom prst="borderCallout2">
            <a:avLst>
              <a:gd name="adj1" fmla="val 15894"/>
              <a:gd name="adj2" fmla="val -2546"/>
              <a:gd name="adj3" fmla="val 15894"/>
              <a:gd name="adj4" fmla="val -11190"/>
              <a:gd name="adj5" fmla="val 144593"/>
              <a:gd name="adj6" fmla="val -21208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miter lim="800000"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88900"/>
            <a:r>
              <a:rPr lang="ru-RU" sz="2000" b="1" dirty="0" err="1">
                <a:solidFill>
                  <a:srgbClr val="FF0000"/>
                </a:solidFill>
              </a:rPr>
              <a:t>Спереду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дописуєм</a:t>
            </a:r>
            <a:r>
              <a:rPr lang="ru-RU" sz="2000" b="1" dirty="0">
                <a:solidFill>
                  <a:srgbClr val="FF0000"/>
                </a:solidFill>
              </a:rPr>
              <a:t> один нуль.</a:t>
            </a:r>
            <a:endParaRPr lang="ru-RU" sz="2000" b="1" dirty="0"/>
          </a:p>
          <a:p>
            <a:pPr marL="88900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3750" y="1556792"/>
            <a:ext cx="50023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</a:rPr>
              <a:t>Приклад 2.</a:t>
            </a:r>
            <a:r>
              <a:rPr lang="ru-RU" sz="2400" b="1" dirty="0" smtClean="0">
                <a:solidFill>
                  <a:srgbClr val="D60093"/>
                </a:solidFill>
              </a:rPr>
              <a:t>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0738" y="1926124"/>
            <a:ext cx="1571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0,02 </a:t>
            </a:r>
            <a:r>
              <a:rPr lang="ru-RU" sz="2400" b="1" dirty="0" smtClean="0">
                <a:solidFill>
                  <a:srgbClr val="002060"/>
                </a:solidFill>
                <a:cs typeface="Arial" charset="0"/>
              </a:rPr>
              <a:t>∙</a:t>
            </a:r>
            <a:r>
              <a:rPr lang="ru-RU" sz="2400" b="1" dirty="0" smtClean="0">
                <a:solidFill>
                  <a:srgbClr val="002060"/>
                </a:solidFill>
              </a:rPr>
              <a:t> 35 =     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5776" y="194245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70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7814" y="1969052"/>
            <a:ext cx="415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0,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191636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=0,7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3750" y="3356992"/>
            <a:ext cx="4138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/>
            <a:r>
              <a:rPr lang="ru-RU" sz="2400" b="1" dirty="0" smtClean="0">
                <a:solidFill>
                  <a:srgbClr val="CC0000"/>
                </a:solidFill>
              </a:rPr>
              <a:t>Приклад 3.</a:t>
            </a:r>
            <a:endParaRPr lang="ru-RU" sz="2400" b="1" dirty="0" smtClean="0"/>
          </a:p>
          <a:p>
            <a:pPr marL="88900"/>
            <a:r>
              <a:rPr lang="ru-RU" sz="2400" b="1" dirty="0" smtClean="0">
                <a:solidFill>
                  <a:srgbClr val="002060"/>
                </a:solidFill>
              </a:rPr>
              <a:t>49 </a:t>
            </a:r>
            <a:r>
              <a:rPr lang="ru-RU" sz="2400" b="1" dirty="0" smtClean="0">
                <a:solidFill>
                  <a:srgbClr val="002060"/>
                </a:solidFill>
                <a:cs typeface="Arial" charset="0"/>
              </a:rPr>
              <a:t>∙</a:t>
            </a:r>
            <a:r>
              <a:rPr lang="ru-RU" sz="2400" b="1" dirty="0" smtClean="0">
                <a:solidFill>
                  <a:srgbClr val="002060"/>
                </a:solidFill>
              </a:rPr>
              <a:t> 0,00016 = </a:t>
            </a:r>
            <a:endParaRPr lang="ru-RU" sz="2400" dirty="0">
              <a:solidFill>
                <a:srgbClr val="002060"/>
              </a:solidFill>
            </a:endParaRPr>
          </a:p>
        </p:txBody>
      </p:sp>
      <p:grpSp>
        <p:nvGrpSpPr>
          <p:cNvPr id="36" name="Group 32"/>
          <p:cNvGrpSpPr>
            <a:grpSpLocks/>
          </p:cNvGrpSpPr>
          <p:nvPr/>
        </p:nvGrpSpPr>
        <p:grpSpPr bwMode="auto">
          <a:xfrm>
            <a:off x="822444" y="4239418"/>
            <a:ext cx="2101850" cy="2347912"/>
            <a:chOff x="513" y="2507"/>
            <a:chExt cx="1324" cy="1479"/>
          </a:xfrm>
        </p:grpSpPr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680" y="2507"/>
              <a:ext cx="76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>
                  <a:solidFill>
                    <a:srgbClr val="002060"/>
                  </a:solidFill>
                </a:rPr>
                <a:t>0,00016 </a:t>
              </a:r>
              <a:r>
                <a:rPr lang="ru-RU" b="1" dirty="0"/>
                <a:t> 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1160" y="2738"/>
              <a:ext cx="39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>
                  <a:solidFill>
                    <a:srgbClr val="002060"/>
                  </a:solidFill>
                </a:rPr>
                <a:t>49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664" y="3427"/>
              <a:ext cx="8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>
                  <a:solidFill>
                    <a:srgbClr val="FF0000"/>
                  </a:solidFill>
                </a:rPr>
                <a:t>0</a:t>
              </a:r>
              <a:r>
                <a:rPr lang="ru-RU" b="1" dirty="0"/>
                <a:t>,</a:t>
              </a:r>
              <a:r>
                <a:rPr lang="ru-RU" b="1" dirty="0">
                  <a:solidFill>
                    <a:srgbClr val="FF0000"/>
                  </a:solidFill>
                </a:rPr>
                <a:t>00</a:t>
              </a:r>
              <a:r>
                <a:rPr lang="ru-RU" b="1" dirty="0">
                  <a:solidFill>
                    <a:srgbClr val="002060"/>
                  </a:solidFill>
                </a:rPr>
                <a:t>784</a:t>
              </a:r>
              <a:r>
                <a:rPr lang="ru-RU" b="1" dirty="0"/>
                <a:t> </a:t>
              </a:r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781" y="2989"/>
              <a:ext cx="736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513" y="2615"/>
              <a:ext cx="28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>
                  <a:sym typeface="Wingdings 2" pitchFamily="18" charset="2"/>
                </a:rPr>
                <a:t></a:t>
              </a:r>
              <a:r>
                <a:rPr lang="ru-RU" b="1"/>
                <a:t>  </a:t>
              </a:r>
            </a:p>
          </p:txBody>
        </p:sp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1004" y="2997"/>
              <a:ext cx="461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/>
                <a:t> </a:t>
              </a:r>
              <a:r>
                <a:rPr lang="ru-RU" b="1" dirty="0">
                  <a:solidFill>
                    <a:srgbClr val="002060"/>
                  </a:solidFill>
                </a:rPr>
                <a:t>144  </a:t>
              </a:r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986" y="3205"/>
              <a:ext cx="4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/>
                <a:t> </a:t>
              </a:r>
              <a:r>
                <a:rPr lang="ru-RU" b="1" dirty="0">
                  <a:solidFill>
                    <a:srgbClr val="002060"/>
                  </a:solidFill>
                </a:rPr>
                <a:t>64</a:t>
              </a:r>
            </a:p>
          </p:txBody>
        </p:sp>
        <p:sp>
          <p:nvSpPr>
            <p:cNvPr id="44" name="Line 21"/>
            <p:cNvSpPr>
              <a:spLocks noChangeShapeType="1"/>
            </p:cNvSpPr>
            <p:nvPr/>
          </p:nvSpPr>
          <p:spPr bwMode="auto">
            <a:xfrm>
              <a:off x="709" y="3431"/>
              <a:ext cx="816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22"/>
            <p:cNvSpPr>
              <a:spLocks noChangeShapeType="1"/>
            </p:cNvSpPr>
            <p:nvPr/>
          </p:nvSpPr>
          <p:spPr bwMode="auto">
            <a:xfrm>
              <a:off x="901" y="2720"/>
              <a:ext cx="52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 flipV="1">
              <a:off x="1383" y="2737"/>
              <a:ext cx="286" cy="1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Text Box 26"/>
            <p:cNvSpPr txBox="1">
              <a:spLocks noChangeArrowheads="1"/>
            </p:cNvSpPr>
            <p:nvPr/>
          </p:nvSpPr>
          <p:spPr bwMode="auto">
            <a:xfrm>
              <a:off x="1638" y="2794"/>
              <a:ext cx="19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000" b="1" dirty="0">
                  <a:solidFill>
                    <a:srgbClr val="FF0000"/>
                  </a:solidFill>
                </a:rPr>
                <a:t>5</a:t>
              </a:r>
              <a:r>
                <a:rPr lang="ru-RU" sz="2000" b="1" dirty="0">
                  <a:solidFill>
                    <a:srgbClr val="009900"/>
                  </a:solidFill>
                </a:rPr>
                <a:t> </a:t>
              </a:r>
              <a:r>
                <a:rPr lang="ru-RU" b="1" dirty="0"/>
                <a:t> </a:t>
              </a:r>
            </a:p>
          </p:txBody>
        </p:sp>
        <p:sp>
          <p:nvSpPr>
            <p:cNvPr id="48" name="Text Box 27"/>
            <p:cNvSpPr txBox="1">
              <a:spLocks noChangeArrowheads="1"/>
            </p:cNvSpPr>
            <p:nvPr/>
          </p:nvSpPr>
          <p:spPr bwMode="auto">
            <a:xfrm>
              <a:off x="808" y="3794"/>
              <a:ext cx="8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0" rIns="0" bIns="0">
              <a:spAutoFit/>
            </a:bodyPr>
            <a:lstStyle>
              <a:lvl1pPr marL="889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000" b="1" dirty="0">
                  <a:solidFill>
                    <a:srgbClr val="FF0000"/>
                  </a:solidFill>
                </a:rPr>
                <a:t>5 цифр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AutoShape 28"/>
            <p:cNvSpPr>
              <a:spLocks noChangeArrowheads="1"/>
            </p:cNvSpPr>
            <p:nvPr/>
          </p:nvSpPr>
          <p:spPr bwMode="auto">
            <a:xfrm flipH="1" flipV="1">
              <a:off x="752" y="3610"/>
              <a:ext cx="744" cy="192"/>
            </a:xfrm>
            <a:custGeom>
              <a:avLst/>
              <a:gdLst>
                <a:gd name="T0" fmla="*/ 11 w 21600"/>
                <a:gd name="T1" fmla="*/ 0 h 21600"/>
                <a:gd name="T2" fmla="*/ 4 w 21600"/>
                <a:gd name="T3" fmla="*/ 1 h 21600"/>
                <a:gd name="T4" fmla="*/ 12 w 21600"/>
                <a:gd name="T5" fmla="*/ 0 h 21600"/>
                <a:gd name="T6" fmla="*/ 29 w 21600"/>
                <a:gd name="T7" fmla="*/ 1 h 21600"/>
                <a:gd name="T8" fmla="*/ 22 w 21600"/>
                <a:gd name="T9" fmla="*/ 1 h 21600"/>
                <a:gd name="T10" fmla="*/ 16 w 21600"/>
                <a:gd name="T11" fmla="*/ 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5 w 21600"/>
                <a:gd name="T19" fmla="*/ 3150 h 21600"/>
                <a:gd name="T20" fmla="*/ 18435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cubicBezTo>
                    <a:pt x="5399" y="11307"/>
                    <a:pt x="5471" y="11811"/>
                    <a:pt x="5612" y="12298"/>
                  </a:cubicBezTo>
                  <a:lnTo>
                    <a:pt x="424" y="13797"/>
                  </a:lnTo>
                  <a:cubicBezTo>
                    <a:pt x="142" y="12823"/>
                    <a:pt x="0" y="11814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808288" y="3684364"/>
            <a:ext cx="195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0,00784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657818" y="1509508"/>
            <a:ext cx="4038600" cy="452596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49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/>
      <p:bldP spid="5128" grpId="0" animBg="1"/>
      <p:bldP spid="4" grpId="0"/>
      <p:bldP spid="5" grpId="0"/>
      <p:bldP spid="6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50" name="Содержимое 5" descr="Basket_190_60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56" t="9213" r="11333" b="11209"/>
          <a:stretch>
            <a:fillRect/>
          </a:stretch>
        </p:blipFill>
        <p:spPr bwMode="auto">
          <a:xfrm rot="295952">
            <a:off x="5078413" y="3088762"/>
            <a:ext cx="32575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Содержимое 11" descr="0_10426_5ce4b558_XL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340"/>
            <a:ext cx="4721225" cy="63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47965" y="1300411"/>
            <a:ext cx="1245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·0,6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376467" y="2763157"/>
            <a:ext cx="815768" cy="951730"/>
            <a:chOff x="3376467" y="3022433"/>
            <a:chExt cx="815768" cy="95173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467597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3,</a:t>
              </a:r>
              <a:r>
                <a:rPr lang="en-US" sz="2800" dirty="0" smtClean="0">
                  <a:solidFill>
                    <a:schemeClr val="bg1"/>
                  </a:solidFill>
                </a:rPr>
                <a:t>6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618431" y="3920341"/>
            <a:ext cx="776507" cy="905926"/>
            <a:chOff x="2618431" y="4179617"/>
            <a:chExt cx="776507" cy="905926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18431" y="4179617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</a:rPr>
                <a:t>1</a:t>
              </a:r>
              <a:r>
                <a:rPr lang="ru-RU" sz="2800" dirty="0" smtClean="0">
                  <a:solidFill>
                    <a:schemeClr val="bg1"/>
                  </a:solidFill>
                </a:rPr>
                <a:t>,</a:t>
              </a:r>
              <a:r>
                <a:rPr lang="en-US" sz="2800" dirty="0" smtClean="0">
                  <a:solidFill>
                    <a:schemeClr val="bg1"/>
                  </a:solidFill>
                </a:rPr>
                <a:t>6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789600" y="1903860"/>
            <a:ext cx="761211" cy="843844"/>
            <a:chOff x="789600" y="2163136"/>
            <a:chExt cx="761211" cy="84384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789600" y="246255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3,9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78323" y="208038"/>
            <a:ext cx="781374" cy="911603"/>
            <a:chOff x="1878323" y="467314"/>
            <a:chExt cx="781374" cy="911603"/>
          </a:xfrm>
        </p:grpSpPr>
        <p:pic>
          <p:nvPicPr>
            <p:cNvPr id="102" name="Рисунок 10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284782">
              <a:off x="1878323" y="467314"/>
              <a:ext cx="781374" cy="91160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993934" y="77485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15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77833" y="859100"/>
            <a:ext cx="948823" cy="763501"/>
            <a:chOff x="777833" y="1118376"/>
            <a:chExt cx="948823" cy="763501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800624">
              <a:off x="899530" y="1054751"/>
              <a:ext cx="763501" cy="89075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777833" y="1298077"/>
              <a:ext cx="8130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0,</a:t>
              </a:r>
              <a:r>
                <a:rPr lang="en-US" sz="2800" dirty="0" smtClean="0">
                  <a:solidFill>
                    <a:schemeClr val="bg1"/>
                  </a:solidFill>
                </a:rPr>
                <a:t>1</a:t>
              </a:r>
              <a:r>
                <a:rPr lang="ru-RU" sz="2800" dirty="0" smtClean="0">
                  <a:solidFill>
                    <a:schemeClr val="bg1"/>
                  </a:solidFill>
                </a:rPr>
                <a:t>5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778260" y="2846091"/>
            <a:ext cx="937426" cy="803507"/>
            <a:chOff x="1778260" y="3105367"/>
            <a:chExt cx="937426" cy="80350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1845219" y="3038408"/>
              <a:ext cx="803507" cy="93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1778678" y="3337828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0,6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939054" y="1335432"/>
            <a:ext cx="769875" cy="898188"/>
            <a:chOff x="1939054" y="1386710"/>
            <a:chExt cx="769875" cy="89818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2005625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2,4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83515" y="477033"/>
            <a:ext cx="857088" cy="999936"/>
            <a:chOff x="2683515" y="736309"/>
            <a:chExt cx="857088" cy="999936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1</a:t>
              </a:r>
              <a:r>
                <a:rPr lang="ru-RU" sz="2800" dirty="0" smtClean="0">
                  <a:solidFill>
                    <a:schemeClr val="bg1"/>
                  </a:solidFill>
                </a:rPr>
                <a:t>,</a:t>
              </a:r>
              <a:r>
                <a:rPr lang="en-US" sz="2800" dirty="0" smtClean="0">
                  <a:solidFill>
                    <a:schemeClr val="bg1"/>
                  </a:solidFill>
                </a:rPr>
                <a:t>5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42605" y="3700343"/>
            <a:ext cx="926072" cy="793775"/>
            <a:chOff x="642605" y="3959619"/>
            <a:chExt cx="926072" cy="7937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695347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2,8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018924" y="1624772"/>
            <a:ext cx="759047" cy="885555"/>
            <a:chOff x="3018924" y="1884048"/>
            <a:chExt cx="759047" cy="88555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232625">
              <a:off x="3018924" y="1884048"/>
              <a:ext cx="759047" cy="88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131840" y="2217756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10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67259">
            <a:off x="854798" y="336820"/>
            <a:ext cx="817140" cy="126073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1992" y="-152423"/>
            <a:ext cx="817140" cy="126073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882396">
            <a:off x="807618" y="1521747"/>
            <a:ext cx="817140" cy="1260730"/>
          </a:xfrm>
          <a:prstGeom prst="rect">
            <a:avLst/>
          </a:prstGeom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091310">
            <a:off x="2703488" y="197707"/>
            <a:ext cx="817140" cy="1260730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4056" y="956305"/>
            <a:ext cx="817140" cy="126073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831342">
            <a:off x="1983177" y="2467351"/>
            <a:ext cx="817140" cy="1260730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3021224">
            <a:off x="839299" y="3334954"/>
            <a:ext cx="817140" cy="1260730"/>
          </a:xfrm>
          <a:prstGeom prst="rect">
            <a:avLst/>
          </a:prstGeom>
        </p:spPr>
      </p:pic>
      <p:pic>
        <p:nvPicPr>
          <p:cNvPr id="85" name="Рисунок 8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81307" y="3609257"/>
            <a:ext cx="817140" cy="1260730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9877" y="1312399"/>
            <a:ext cx="817140" cy="1260730"/>
          </a:xfrm>
          <a:prstGeom prst="rect">
            <a:avLst/>
          </a:prstGeom>
        </p:spPr>
      </p:pic>
      <p:sp>
        <p:nvSpPr>
          <p:cNvPr id="91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224" y="5834020"/>
            <a:ext cx="576263" cy="576263"/>
          </a:xfrm>
          <a:prstGeom prst="actionButtonForwardNext">
            <a:avLst/>
          </a:prstGeom>
          <a:gradFill rotWithShape="1">
            <a:gsLst>
              <a:gs pos="0">
                <a:sysClr val="window" lastClr="FFFFFF"/>
              </a:gs>
              <a:gs pos="100000">
                <a:srgbClr val="212745">
                  <a:lumMod val="60000"/>
                  <a:lumOff val="40000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5" name="Text Box 122"/>
          <p:cNvSpPr txBox="1">
            <a:spLocks noChangeArrowheads="1"/>
          </p:cNvSpPr>
          <p:nvPr/>
        </p:nvSpPr>
        <p:spPr bwMode="auto">
          <a:xfrm>
            <a:off x="2877042" y="-138301"/>
            <a:ext cx="62669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err="1">
                <a:solidFill>
                  <a:srgbClr val="FF0000"/>
                </a:solidFill>
                <a:latin typeface="Monotype Corsiva" pitchFamily="66" charset="0"/>
              </a:rPr>
              <a:t>Г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ра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«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Збери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урожай».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7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46821E-7 L 0.13437 0.14868 L 0.42621 0.34081 " pathEditMode="relative" ptsTypes="AAA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  <p:bldLst>
      <p:bldP spid="2" grpId="0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50" name="Содержимое 5" descr="Basket_190_60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56" t="9213" r="11333" b="11209"/>
          <a:stretch>
            <a:fillRect/>
          </a:stretch>
        </p:blipFill>
        <p:spPr bwMode="auto">
          <a:xfrm rot="295952">
            <a:off x="5078413" y="3088762"/>
            <a:ext cx="32575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Содержимое 11" descr="0_10426_5ce4b558_X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340"/>
            <a:ext cx="4721225" cy="63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376467" y="2763157"/>
            <a:ext cx="815768" cy="951730"/>
            <a:chOff x="3376467" y="3022433"/>
            <a:chExt cx="815768" cy="95173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618431" y="3920341"/>
            <a:ext cx="776507" cy="905926"/>
            <a:chOff x="2618431" y="4179617"/>
            <a:chExt cx="776507" cy="905926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18431" y="4179617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27517" y="1903860"/>
            <a:ext cx="723294" cy="843844"/>
            <a:chOff x="827517" y="2163136"/>
            <a:chExt cx="723294" cy="84384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78323" y="208038"/>
            <a:ext cx="781374" cy="911603"/>
            <a:chOff x="1878323" y="467314"/>
            <a:chExt cx="781374" cy="911603"/>
          </a:xfrm>
        </p:grpSpPr>
        <p:pic>
          <p:nvPicPr>
            <p:cNvPr id="102" name="Рисунок 10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284782">
              <a:off x="1878323" y="467314"/>
              <a:ext cx="781374" cy="91160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993934" y="77485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77833" y="859100"/>
            <a:ext cx="948823" cy="763501"/>
            <a:chOff x="777833" y="1118376"/>
            <a:chExt cx="948823" cy="763501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800624">
              <a:off x="899530" y="1054751"/>
              <a:ext cx="763501" cy="89075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777833" y="1298077"/>
              <a:ext cx="8130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</a:t>
              </a:r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778260" y="2846091"/>
            <a:ext cx="937426" cy="803507"/>
            <a:chOff x="1778260" y="3105367"/>
            <a:chExt cx="937426" cy="80350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1845219" y="3038408"/>
              <a:ext cx="803507" cy="93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1778678" y="3337828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939054" y="1335432"/>
            <a:ext cx="769875" cy="898188"/>
            <a:chOff x="1939054" y="1386710"/>
            <a:chExt cx="769875" cy="89818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2005625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83515" y="477033"/>
            <a:ext cx="857088" cy="999936"/>
            <a:chOff x="2683515" y="736309"/>
            <a:chExt cx="857088" cy="999936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42605" y="3700343"/>
            <a:ext cx="926072" cy="793775"/>
            <a:chOff x="642605" y="3959619"/>
            <a:chExt cx="926072" cy="7937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665791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018924" y="1624772"/>
            <a:ext cx="759047" cy="885555"/>
            <a:chOff x="3018924" y="1884048"/>
            <a:chExt cx="759047" cy="88555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232625">
              <a:off x="3018924" y="1884048"/>
              <a:ext cx="759047" cy="88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131840" y="2217756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10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5567218" y="1297516"/>
            <a:ext cx="1245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</a:rPr>
              <a:t>5</a:t>
            </a:r>
            <a:r>
              <a:rPr lang="en-US" sz="4000" b="1" dirty="0" smtClean="0">
                <a:solidFill>
                  <a:prstClr val="black"/>
                </a:solidFill>
                <a:latin typeface="Cambria Math"/>
                <a:ea typeface="Cambria Math"/>
              </a:rPr>
              <a:t>·0,3</a:t>
            </a:r>
            <a:endParaRPr lang="ru-RU" sz="4000" b="1" dirty="0">
              <a:solidFill>
                <a:prstClr val="black"/>
              </a:solidFill>
            </a:endParaRPr>
          </a:p>
        </p:txBody>
      </p:sp>
      <p:pic>
        <p:nvPicPr>
          <p:cNvPr id="77" name="Рисунок 7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438" y="376607"/>
            <a:ext cx="817140" cy="126073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0439" y="-107230"/>
            <a:ext cx="817140" cy="126073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6141" y="1559587"/>
            <a:ext cx="817140" cy="1260730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4249" y="992888"/>
            <a:ext cx="817140" cy="126073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3281" y="2445779"/>
            <a:ext cx="817140" cy="1260730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02732" y="3577296"/>
            <a:ext cx="817140" cy="1260730"/>
          </a:xfrm>
          <a:prstGeom prst="rect">
            <a:avLst/>
          </a:prstGeom>
        </p:spPr>
      </p:pic>
      <p:pic>
        <p:nvPicPr>
          <p:cNvPr id="85" name="Рисунок 8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155" y="3258505"/>
            <a:ext cx="817140" cy="1260730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9877" y="1297516"/>
            <a:ext cx="817140" cy="126073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98781" y="2445779"/>
            <a:ext cx="817140" cy="1260730"/>
          </a:xfrm>
          <a:prstGeom prst="rect">
            <a:avLst/>
          </a:prstGeom>
        </p:spPr>
      </p:pic>
      <p:sp>
        <p:nvSpPr>
          <p:cNvPr id="69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224" y="5834020"/>
            <a:ext cx="576263" cy="576263"/>
          </a:xfrm>
          <a:prstGeom prst="actionButtonForwardNext">
            <a:avLst/>
          </a:prstGeom>
          <a:gradFill rotWithShape="1">
            <a:gsLst>
              <a:gs pos="0">
                <a:sysClr val="window" lastClr="FFFFFF"/>
              </a:gs>
              <a:gs pos="100000">
                <a:srgbClr val="212745">
                  <a:lumMod val="60000"/>
                  <a:lumOff val="40000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88" name="Группа 87"/>
          <p:cNvGrpSpPr/>
          <p:nvPr/>
        </p:nvGrpSpPr>
        <p:grpSpPr>
          <a:xfrm>
            <a:off x="7284624" y="5098314"/>
            <a:ext cx="815768" cy="951730"/>
            <a:chOff x="3376467" y="3022433"/>
            <a:chExt cx="815768" cy="951730"/>
          </a:xfrm>
        </p:grpSpPr>
        <p:pic>
          <p:nvPicPr>
            <p:cNvPr id="8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" name="TextBox 89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3,</a:t>
              </a:r>
              <a:r>
                <a:rPr lang="en-US" sz="2800" dirty="0" smtClean="0">
                  <a:solidFill>
                    <a:schemeClr val="bg1"/>
                  </a:solidFill>
                </a:rPr>
                <a:t>6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91" name="Text Box 122"/>
          <p:cNvSpPr txBox="1">
            <a:spLocks noChangeArrowheads="1"/>
          </p:cNvSpPr>
          <p:nvPr/>
        </p:nvSpPr>
        <p:spPr bwMode="auto">
          <a:xfrm>
            <a:off x="2877042" y="-138301"/>
            <a:ext cx="62669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err="1">
                <a:solidFill>
                  <a:srgbClr val="FF0000"/>
                </a:solidFill>
                <a:latin typeface="Monotype Corsiva" pitchFamily="66" charset="0"/>
              </a:rPr>
              <a:t>Г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ра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«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Збери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урожай».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74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6.99422E-6 L 0.24583 0.31444 L 0.43437 0.70728 " pathEditMode="relative" ptsTypes="AAA">
                                      <p:cBhvr>
                                        <p:cTn id="3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2" grpId="0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50" name="Содержимое 5" descr="Basket_190_60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56" t="9213" r="11333" b="11209"/>
          <a:stretch>
            <a:fillRect/>
          </a:stretch>
        </p:blipFill>
        <p:spPr bwMode="auto">
          <a:xfrm rot="295952">
            <a:off x="5078413" y="3088762"/>
            <a:ext cx="32575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Содержимое 11" descr="0_10426_5ce4b558_X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340"/>
            <a:ext cx="4721225" cy="63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376467" y="2763157"/>
            <a:ext cx="815768" cy="951730"/>
            <a:chOff x="3376467" y="3022433"/>
            <a:chExt cx="815768" cy="95173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618431" y="3920341"/>
            <a:ext cx="776507" cy="905926"/>
            <a:chOff x="2618431" y="4179617"/>
            <a:chExt cx="776507" cy="905926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18431" y="4179617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27517" y="1903860"/>
            <a:ext cx="723294" cy="843844"/>
            <a:chOff x="827517" y="2163136"/>
            <a:chExt cx="723294" cy="84384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78323" y="208038"/>
            <a:ext cx="781374" cy="911603"/>
            <a:chOff x="1878323" y="467314"/>
            <a:chExt cx="781374" cy="911603"/>
          </a:xfrm>
        </p:grpSpPr>
        <p:pic>
          <p:nvPicPr>
            <p:cNvPr id="102" name="Рисунок 10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284782">
              <a:off x="1878323" y="467314"/>
              <a:ext cx="781374" cy="91160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993934" y="77485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77833" y="859100"/>
            <a:ext cx="948823" cy="763501"/>
            <a:chOff x="777833" y="1118376"/>
            <a:chExt cx="948823" cy="763501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800624">
              <a:off x="899530" y="1054751"/>
              <a:ext cx="763501" cy="89075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777833" y="1298077"/>
              <a:ext cx="8130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</a:t>
              </a:r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778260" y="2846091"/>
            <a:ext cx="937426" cy="803507"/>
            <a:chOff x="1778260" y="3105367"/>
            <a:chExt cx="937426" cy="80350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1845219" y="3038408"/>
              <a:ext cx="803507" cy="93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1778678" y="3337828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939054" y="1335432"/>
            <a:ext cx="769875" cy="898188"/>
            <a:chOff x="1939054" y="1386710"/>
            <a:chExt cx="769875" cy="89818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2005625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83515" y="477033"/>
            <a:ext cx="857088" cy="999936"/>
            <a:chOff x="2683515" y="736309"/>
            <a:chExt cx="857088" cy="999936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2" name="TextBox 61"/>
              <p:cNvSpPr txBox="1"/>
              <p:nvPr/>
            </p:nvSpPr>
            <p:spPr>
              <a:xfrm>
                <a:off x="5471228" y="1366150"/>
                <a:ext cx="179497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𝟕</m:t>
                      </m:r>
                      <m:r>
                        <a:rPr lang="ru-RU" sz="4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·</m:t>
                      </m:r>
                      <m:r>
                        <a:rPr lang="ru-RU" sz="40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𝟎</m:t>
                      </m:r>
                      <m:r>
                        <a:rPr lang="ru-RU" sz="40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40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228" y="1366150"/>
                <a:ext cx="1794979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Группа 52"/>
          <p:cNvGrpSpPr/>
          <p:nvPr/>
        </p:nvGrpSpPr>
        <p:grpSpPr>
          <a:xfrm>
            <a:off x="642605" y="3700343"/>
            <a:ext cx="926072" cy="793775"/>
            <a:chOff x="642605" y="3959619"/>
            <a:chExt cx="926072" cy="7937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647773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018924" y="1624772"/>
            <a:ext cx="759047" cy="885555"/>
            <a:chOff x="3018924" y="1884048"/>
            <a:chExt cx="759047" cy="88555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232625">
              <a:off x="3018924" y="1884048"/>
              <a:ext cx="759047" cy="88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131840" y="2217756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10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5784" y="411664"/>
            <a:ext cx="817140" cy="126073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0439" y="-107230"/>
            <a:ext cx="817140" cy="126073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6933" y="1565249"/>
            <a:ext cx="817140" cy="1260730"/>
          </a:xfrm>
          <a:prstGeom prst="rect">
            <a:avLst/>
          </a:prstGeom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0805" y="974080"/>
            <a:ext cx="817140" cy="126073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4000" y="2360206"/>
            <a:ext cx="817140" cy="1260730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6128" y="3541119"/>
            <a:ext cx="817140" cy="1260730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1302" y="1300411"/>
            <a:ext cx="817140" cy="126073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4063" y="2448187"/>
            <a:ext cx="817140" cy="1260730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216340"/>
            <a:ext cx="817140" cy="1260730"/>
          </a:xfrm>
          <a:prstGeom prst="rect">
            <a:avLst/>
          </a:prstGeom>
        </p:spPr>
      </p:pic>
      <p:sp>
        <p:nvSpPr>
          <p:cNvPr id="86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224" y="5834020"/>
            <a:ext cx="576263" cy="576263"/>
          </a:xfrm>
          <a:prstGeom prst="actionButtonForwardNext">
            <a:avLst/>
          </a:prstGeom>
          <a:gradFill rotWithShape="1">
            <a:gsLst>
              <a:gs pos="0">
                <a:sysClr val="window" lastClr="FFFFFF"/>
              </a:gs>
              <a:gs pos="100000">
                <a:srgbClr val="212745">
                  <a:lumMod val="60000"/>
                  <a:lumOff val="40000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91" name="Группа 90"/>
          <p:cNvGrpSpPr/>
          <p:nvPr/>
        </p:nvGrpSpPr>
        <p:grpSpPr>
          <a:xfrm>
            <a:off x="7284624" y="5098314"/>
            <a:ext cx="815768" cy="951730"/>
            <a:chOff x="3376467" y="3022433"/>
            <a:chExt cx="815768" cy="951730"/>
          </a:xfrm>
        </p:grpSpPr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TextBox 92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bg1"/>
                  </a:solidFill>
                </a:rPr>
                <a:t>3,</a:t>
              </a:r>
              <a:r>
                <a:rPr lang="en-US" sz="2800" dirty="0" smtClean="0">
                  <a:solidFill>
                    <a:schemeClr val="bg1"/>
                  </a:solidFill>
                </a:rPr>
                <a:t>6</a:t>
              </a:r>
              <a:endParaRPr lang="ru-RU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6660232" y="5319852"/>
            <a:ext cx="857088" cy="999936"/>
            <a:chOff x="2683515" y="736309"/>
            <a:chExt cx="857088" cy="999936"/>
          </a:xfrm>
        </p:grpSpPr>
        <p:pic>
          <p:nvPicPr>
            <p:cNvPr id="89" name="Рисунок 8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sp>
        <p:nvSpPr>
          <p:cNvPr id="94" name="Text Box 122"/>
          <p:cNvSpPr txBox="1">
            <a:spLocks noChangeArrowheads="1"/>
          </p:cNvSpPr>
          <p:nvPr/>
        </p:nvSpPr>
        <p:spPr bwMode="auto">
          <a:xfrm>
            <a:off x="2877042" y="-138301"/>
            <a:ext cx="62669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err="1">
                <a:solidFill>
                  <a:srgbClr val="FF0000"/>
                </a:solidFill>
                <a:latin typeface="Monotype Corsiva" pitchFamily="66" charset="0"/>
              </a:rPr>
              <a:t>Г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ра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«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Збери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урожай».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833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2.71676E-6 L 0.40469 0.12463 L 0.66233 0.15954 " pathEditMode="relative" ptsTypes="AAA">
                                      <p:cBhvr>
                                        <p:cTn id="9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62" grpId="0" animBg="1"/>
      <p:bldP spid="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51" name="Содержимое 11" descr="0_10426_5ce4b558_X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340"/>
            <a:ext cx="4721225" cy="63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Содержимое 5" descr="Basket_190_60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56" t="9213" r="11333" b="11209"/>
          <a:stretch>
            <a:fillRect/>
          </a:stretch>
        </p:blipFill>
        <p:spPr bwMode="auto">
          <a:xfrm rot="295952">
            <a:off x="5078413" y="3088762"/>
            <a:ext cx="32575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376467" y="2763157"/>
            <a:ext cx="815768" cy="951730"/>
            <a:chOff x="3376467" y="3022433"/>
            <a:chExt cx="815768" cy="95173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618431" y="3920341"/>
            <a:ext cx="776507" cy="905926"/>
            <a:chOff x="2618431" y="4179617"/>
            <a:chExt cx="776507" cy="905926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18431" y="4179617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27517" y="1903860"/>
            <a:ext cx="723294" cy="843844"/>
            <a:chOff x="827517" y="2163136"/>
            <a:chExt cx="723294" cy="84384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78323" y="208038"/>
            <a:ext cx="781374" cy="911603"/>
            <a:chOff x="1878323" y="467314"/>
            <a:chExt cx="781374" cy="911603"/>
          </a:xfrm>
        </p:grpSpPr>
        <p:pic>
          <p:nvPicPr>
            <p:cNvPr id="102" name="Рисунок 10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284782">
              <a:off x="1878323" y="467314"/>
              <a:ext cx="781374" cy="91160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993934" y="77485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77833" y="859100"/>
            <a:ext cx="948823" cy="763501"/>
            <a:chOff x="777833" y="1118376"/>
            <a:chExt cx="948823" cy="763501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800624">
              <a:off x="899530" y="1054751"/>
              <a:ext cx="763501" cy="89075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777833" y="1298077"/>
              <a:ext cx="8130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</a:t>
              </a:r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778260" y="2846091"/>
            <a:ext cx="937426" cy="803507"/>
            <a:chOff x="1778260" y="3105367"/>
            <a:chExt cx="937426" cy="80350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1845219" y="3038408"/>
              <a:ext cx="803507" cy="93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1778678" y="3337828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939054" y="1335432"/>
            <a:ext cx="769875" cy="898188"/>
            <a:chOff x="1939054" y="1386710"/>
            <a:chExt cx="769875" cy="89818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2005625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83515" y="477033"/>
            <a:ext cx="857088" cy="999936"/>
            <a:chOff x="2683515" y="736309"/>
            <a:chExt cx="857088" cy="999936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42605" y="3700343"/>
            <a:ext cx="926072" cy="793775"/>
            <a:chOff x="642605" y="3959619"/>
            <a:chExt cx="926072" cy="7937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685765" y="4162139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018924" y="1624772"/>
            <a:ext cx="759047" cy="885555"/>
            <a:chOff x="3018924" y="1884048"/>
            <a:chExt cx="759047" cy="88555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232625">
              <a:off x="3018924" y="1884048"/>
              <a:ext cx="759047" cy="88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131840" y="2217756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10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6" name="TextBox 75"/>
              <p:cNvSpPr txBox="1"/>
              <p:nvPr/>
            </p:nvSpPr>
            <p:spPr>
              <a:xfrm>
                <a:off x="5631125" y="1318451"/>
                <a:ext cx="175952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prstClr val="black"/>
                    </a:solidFill>
                  </a:rPr>
                  <a:t>12</a:t>
                </a:r>
                <a14:m>
                  <m:oMath xmlns:m="http://schemas.openxmlformats.org/officeDocument/2006/math"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·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4000" b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40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endParaRPr lang="ru-RU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125" y="1318451"/>
                <a:ext cx="1759521" cy="707886"/>
              </a:xfrm>
              <a:prstGeom prst="rect">
                <a:avLst/>
              </a:prstGeom>
              <a:blipFill rotWithShape="1">
                <a:blip r:embed="rId5"/>
                <a:stretch>
                  <a:fillRect l="-12500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Рисунок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0981" y="459316"/>
            <a:ext cx="817140" cy="126073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01291" y="-114784"/>
            <a:ext cx="817140" cy="126073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9301" y="1512330"/>
            <a:ext cx="817140" cy="126073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2472" y="2393719"/>
            <a:ext cx="817140" cy="1260730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08238" y="3549677"/>
            <a:ext cx="817140" cy="1260730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7904" y="1269820"/>
            <a:ext cx="817140" cy="126073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2451562"/>
            <a:ext cx="817140" cy="1260730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3270" y="177305"/>
            <a:ext cx="817140" cy="1260730"/>
          </a:xfrm>
          <a:prstGeom prst="rect">
            <a:avLst/>
          </a:prstGeom>
        </p:spPr>
      </p:pic>
      <p:sp>
        <p:nvSpPr>
          <p:cNvPr id="86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224" y="5834020"/>
            <a:ext cx="576263" cy="576263"/>
          </a:xfrm>
          <a:prstGeom prst="actionButtonForwardNext">
            <a:avLst/>
          </a:prstGeom>
          <a:gradFill rotWithShape="1">
            <a:gsLst>
              <a:gs pos="0">
                <a:sysClr val="window" lastClr="FFFFFF"/>
              </a:gs>
              <a:gs pos="100000">
                <a:srgbClr val="212745">
                  <a:lumMod val="60000"/>
                  <a:lumOff val="40000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ru-RU" kern="0" smtClean="0">
              <a:solidFill>
                <a:prstClr val="black"/>
              </a:solidFill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6695664" y="4777194"/>
            <a:ext cx="926072" cy="793775"/>
            <a:chOff x="642605" y="3959619"/>
            <a:chExt cx="926072" cy="793775"/>
          </a:xfrm>
        </p:grpSpPr>
        <p:pic>
          <p:nvPicPr>
            <p:cNvPr id="8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TextBox 88"/>
            <p:cNvSpPr txBox="1"/>
            <p:nvPr/>
          </p:nvSpPr>
          <p:spPr>
            <a:xfrm>
              <a:off x="789600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284624" y="5041929"/>
            <a:ext cx="815768" cy="951730"/>
            <a:chOff x="3376467" y="3022433"/>
            <a:chExt cx="815768" cy="951730"/>
          </a:xfrm>
        </p:grpSpPr>
        <p:pic>
          <p:nvPicPr>
            <p:cNvPr id="6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Box 64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6678520" y="5319852"/>
            <a:ext cx="857088" cy="999936"/>
            <a:chOff x="2683515" y="736309"/>
            <a:chExt cx="857088" cy="999936"/>
          </a:xfrm>
        </p:grpSpPr>
        <p:pic>
          <p:nvPicPr>
            <p:cNvPr id="70" name="Рисунок 6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90" name="Рисунок 8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8147" y="3240878"/>
            <a:ext cx="817140" cy="1260730"/>
          </a:xfrm>
          <a:prstGeom prst="rect">
            <a:avLst/>
          </a:prstGeom>
        </p:spPr>
      </p:pic>
      <p:sp>
        <p:nvSpPr>
          <p:cNvPr id="94" name="Text Box 122"/>
          <p:cNvSpPr txBox="1">
            <a:spLocks noChangeArrowheads="1"/>
          </p:cNvSpPr>
          <p:nvPr/>
        </p:nvSpPr>
        <p:spPr bwMode="auto">
          <a:xfrm>
            <a:off x="2877042" y="-138301"/>
            <a:ext cx="62669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err="1">
                <a:solidFill>
                  <a:srgbClr val="FF0000"/>
                </a:solidFill>
                <a:latin typeface="Monotype Corsiva" pitchFamily="66" charset="0"/>
              </a:rPr>
              <a:t>Г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ра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«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Збери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урожай».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30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64162E-6 L 0.29341 0.40185 L 0.44897 0.59607 " pathEditMode="relative" ptsTypes="AAA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76" grpId="0" animBg="1"/>
      <p:bldP spid="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50" name="Содержимое 5" descr="Basket_190_60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56" t="9213" r="11333" b="11209"/>
          <a:stretch>
            <a:fillRect/>
          </a:stretch>
        </p:blipFill>
        <p:spPr bwMode="auto">
          <a:xfrm rot="295952">
            <a:off x="5078413" y="3088762"/>
            <a:ext cx="3257550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Содержимое 11" descr="0_10426_5ce4b558_XL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16340"/>
            <a:ext cx="4721225" cy="6382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3376467" y="2763157"/>
            <a:ext cx="815768" cy="951730"/>
            <a:chOff x="3376467" y="3022433"/>
            <a:chExt cx="815768" cy="95173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618431" y="3920341"/>
            <a:ext cx="776507" cy="905926"/>
            <a:chOff x="2618431" y="4179617"/>
            <a:chExt cx="776507" cy="905926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2618431" y="4179617"/>
              <a:ext cx="776507" cy="905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2707945" y="4509120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27517" y="1903860"/>
            <a:ext cx="723294" cy="843844"/>
            <a:chOff x="827517" y="2163136"/>
            <a:chExt cx="723294" cy="843844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139588">
              <a:off x="827517" y="2163136"/>
              <a:ext cx="723294" cy="84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9"/>
            <p:cNvSpPr txBox="1"/>
            <p:nvPr/>
          </p:nvSpPr>
          <p:spPr>
            <a:xfrm>
              <a:off x="899592" y="244922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9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78323" y="208038"/>
            <a:ext cx="781374" cy="911603"/>
            <a:chOff x="1878323" y="467314"/>
            <a:chExt cx="781374" cy="911603"/>
          </a:xfrm>
        </p:grpSpPr>
        <p:pic>
          <p:nvPicPr>
            <p:cNvPr id="102" name="Рисунок 10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1284782">
              <a:off x="1878323" y="467314"/>
              <a:ext cx="781374" cy="91160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993934" y="77485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77833" y="859100"/>
            <a:ext cx="948823" cy="763501"/>
            <a:chOff x="777833" y="1118376"/>
            <a:chExt cx="948823" cy="763501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800624">
              <a:off x="899530" y="1054751"/>
              <a:ext cx="763501" cy="890751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777833" y="1298077"/>
              <a:ext cx="8130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</a:t>
              </a:r>
              <a:r>
                <a:rPr lang="en-US" sz="2800" dirty="0" smtClean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778260" y="2846091"/>
            <a:ext cx="937426" cy="803507"/>
            <a:chOff x="1778260" y="3105367"/>
            <a:chExt cx="937426" cy="803507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1845219" y="3038408"/>
              <a:ext cx="803507" cy="937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1778678" y="3337828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0,6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907704" y="1335432"/>
            <a:ext cx="801225" cy="898188"/>
            <a:chOff x="1907704" y="1386710"/>
            <a:chExt cx="801225" cy="898188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1907704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683515" y="477033"/>
            <a:ext cx="857088" cy="999936"/>
            <a:chOff x="2683515" y="736309"/>
            <a:chExt cx="857088" cy="999936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642605" y="3700343"/>
            <a:ext cx="926072" cy="793775"/>
            <a:chOff x="642605" y="3959619"/>
            <a:chExt cx="926072" cy="793775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" name="TextBox 62"/>
            <p:cNvSpPr txBox="1"/>
            <p:nvPr/>
          </p:nvSpPr>
          <p:spPr>
            <a:xfrm>
              <a:off x="685765" y="4177708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3018924" y="1624772"/>
            <a:ext cx="759047" cy="885555"/>
            <a:chOff x="3018924" y="1884048"/>
            <a:chExt cx="759047" cy="885555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20232625">
              <a:off x="3018924" y="1884048"/>
              <a:ext cx="759047" cy="88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131840" y="2217756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10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8" name="TextBox 67"/>
              <p:cNvSpPr txBox="1"/>
              <p:nvPr/>
            </p:nvSpPr>
            <p:spPr>
              <a:xfrm>
                <a:off x="5610172" y="1297679"/>
                <a:ext cx="153638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>
                    <a:solidFill>
                      <a:prstClr val="black"/>
                    </a:solidFill>
                  </a:rPr>
                  <a:t>1,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ru-RU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𝟑</m:t>
                    </m:r>
                  </m:oMath>
                </a14:m>
                <a:endParaRPr lang="ru-RU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172" y="1297679"/>
                <a:ext cx="1536383" cy="707886"/>
              </a:xfrm>
              <a:prstGeom prst="rect">
                <a:avLst/>
              </a:prstGeom>
              <a:blipFill rotWithShape="1">
                <a:blip r:embed="rId5"/>
                <a:stretch>
                  <a:fillRect l="-13889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7" name="Рисунок 7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736" y="371546"/>
            <a:ext cx="817140" cy="126073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01291" y="-114784"/>
            <a:ext cx="817140" cy="126073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5887" y="1014674"/>
            <a:ext cx="817140" cy="1260730"/>
          </a:xfrm>
          <a:prstGeom prst="rect">
            <a:avLst/>
          </a:prstGeom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2472" y="2393719"/>
            <a:ext cx="817140" cy="1260730"/>
          </a:xfrm>
          <a:prstGeom prst="rect">
            <a:avLst/>
          </a:prstGeom>
        </p:spPr>
      </p:pic>
      <p:pic>
        <p:nvPicPr>
          <p:cNvPr id="84" name="Рисунок 8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33027" y="3535165"/>
            <a:ext cx="817140" cy="1260730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7904" y="1269820"/>
            <a:ext cx="817140" cy="1260730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2509266"/>
            <a:ext cx="817140" cy="1260730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3270" y="216340"/>
            <a:ext cx="817140" cy="1260730"/>
          </a:xfrm>
          <a:prstGeom prst="rect">
            <a:avLst/>
          </a:prstGeom>
        </p:spPr>
      </p:pic>
      <p:sp>
        <p:nvSpPr>
          <p:cNvPr id="86" name="AutoShape 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224" y="5834020"/>
            <a:ext cx="576263" cy="576263"/>
          </a:xfrm>
          <a:prstGeom prst="actionButtonForwardNext">
            <a:avLst/>
          </a:prstGeom>
          <a:gradFill rotWithShape="1">
            <a:gsLst>
              <a:gs pos="0">
                <a:sysClr val="window" lastClr="FFFFFF"/>
              </a:gs>
              <a:gs pos="100000">
                <a:srgbClr val="212745">
                  <a:lumMod val="60000"/>
                  <a:lumOff val="40000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ru-RU" kern="0" smtClean="0">
              <a:solidFill>
                <a:prstClr val="black"/>
              </a:solidFill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6695664" y="4777194"/>
            <a:ext cx="926072" cy="793775"/>
            <a:chOff x="642605" y="3959619"/>
            <a:chExt cx="926072" cy="793775"/>
          </a:xfrm>
        </p:grpSpPr>
        <p:pic>
          <p:nvPicPr>
            <p:cNvPr id="88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423134">
              <a:off x="708753" y="3893471"/>
              <a:ext cx="793775" cy="926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TextBox 88"/>
            <p:cNvSpPr txBox="1"/>
            <p:nvPr/>
          </p:nvSpPr>
          <p:spPr>
            <a:xfrm>
              <a:off x="683033" y="4143345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2,8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284624" y="5041929"/>
            <a:ext cx="815768" cy="951730"/>
            <a:chOff x="3376467" y="3022433"/>
            <a:chExt cx="815768" cy="951730"/>
          </a:xfrm>
        </p:grpSpPr>
        <p:pic>
          <p:nvPicPr>
            <p:cNvPr id="6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767002">
              <a:off x="3376467" y="3022433"/>
              <a:ext cx="815768" cy="951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Box 64"/>
            <p:cNvSpPr txBox="1"/>
            <p:nvPr/>
          </p:nvSpPr>
          <p:spPr>
            <a:xfrm>
              <a:off x="3419872" y="335699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prstClr val="black"/>
                  </a:solidFill>
                </a:rPr>
                <a:t>3,</a:t>
              </a:r>
              <a:r>
                <a:rPr lang="en-US" sz="2800" dirty="0" smtClean="0">
                  <a:solidFill>
                    <a:prstClr val="black"/>
                  </a:solidFill>
                </a:rPr>
                <a:t>6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6057794" y="5420634"/>
            <a:ext cx="769875" cy="898188"/>
            <a:chOff x="1939054" y="1386710"/>
            <a:chExt cx="769875" cy="898188"/>
          </a:xfrm>
        </p:grpSpPr>
        <p:pic>
          <p:nvPicPr>
            <p:cNvPr id="9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 rot="359748">
              <a:off x="1939054" y="1386710"/>
              <a:ext cx="769875" cy="89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TextBox 92"/>
            <p:cNvSpPr txBox="1"/>
            <p:nvPr/>
          </p:nvSpPr>
          <p:spPr>
            <a:xfrm>
              <a:off x="2005625" y="1723672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</a:rPr>
                <a:t>2,4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6678520" y="5319852"/>
            <a:ext cx="857088" cy="999936"/>
            <a:chOff x="2683515" y="736309"/>
            <a:chExt cx="857088" cy="999936"/>
          </a:xfrm>
        </p:grpSpPr>
        <p:pic>
          <p:nvPicPr>
            <p:cNvPr id="70" name="Рисунок 6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 rot="20154620">
              <a:off x="2683515" y="736309"/>
              <a:ext cx="857088" cy="999936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2753734" y="1087347"/>
              <a:ext cx="6335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</a:rPr>
                <a:t>1</a:t>
              </a:r>
              <a:r>
                <a:rPr lang="ru-RU" sz="2800" dirty="0" smtClean="0">
                  <a:solidFill>
                    <a:prstClr val="black"/>
                  </a:solidFill>
                </a:rPr>
                <a:t>,</a:t>
              </a:r>
              <a:r>
                <a:rPr lang="en-US" sz="2800" dirty="0" smtClean="0">
                  <a:solidFill>
                    <a:prstClr val="black"/>
                  </a:solidFill>
                </a:rPr>
                <a:t>5</a:t>
              </a:r>
              <a:endParaRPr lang="ru-RU" sz="28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90" name="Рисунок 8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5933" y="3250724"/>
            <a:ext cx="817140" cy="1260730"/>
          </a:xfrm>
          <a:prstGeom prst="rect">
            <a:avLst/>
          </a:prstGeom>
        </p:spPr>
      </p:pic>
      <p:sp>
        <p:nvSpPr>
          <p:cNvPr id="81" name="Text Box 122"/>
          <p:cNvSpPr txBox="1">
            <a:spLocks noChangeArrowheads="1"/>
          </p:cNvSpPr>
          <p:nvPr/>
        </p:nvSpPr>
        <p:spPr bwMode="auto">
          <a:xfrm>
            <a:off x="2877042" y="-138301"/>
            <a:ext cx="62669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err="1">
                <a:solidFill>
                  <a:srgbClr val="FF0000"/>
                </a:solidFill>
                <a:latin typeface="Monotype Corsiva" pitchFamily="66" charset="0"/>
              </a:rPr>
              <a:t>Г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ра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«</a:t>
            </a:r>
            <a:r>
              <a:rPr lang="ru-RU" sz="4800" b="1" dirty="0" err="1" smtClean="0">
                <a:solidFill>
                  <a:srgbClr val="FF0000"/>
                </a:solidFill>
                <a:latin typeface="Monotype Corsiva" pitchFamily="66" charset="0"/>
              </a:rPr>
              <a:t>Збери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 урожай».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38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28324E-6 L 0.43108 0.22034 L 0.70156 0.38635 " pathEditMode="relative" ptsTypes="AAA">
                                      <p:cBhvr>
                                        <p:cTn id="16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68" grpId="0" animBg="1"/>
      <p:bldP spid="8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905</TotalTime>
  <Words>360</Words>
  <Application>Microsoft Office PowerPoint</Application>
  <PresentationFormat>Экран (4:3)</PresentationFormat>
  <Paragraphs>158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Множення Десяткових дробів</vt:lpstr>
      <vt:lpstr>Правило множення десяткових дробів</vt:lpstr>
      <vt:lpstr>Множення десяткових  дробів</vt:lpstr>
      <vt:lpstr>Множення десяткових дробів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Домашнє завдання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Множення Десяткових дробів</dc:title>
  <dc:creator>Asus</dc:creator>
  <cp:lastModifiedBy>123</cp:lastModifiedBy>
  <cp:revision>47</cp:revision>
  <dcterms:created xsi:type="dcterms:W3CDTF">2017-03-06T13:36:36Z</dcterms:created>
  <dcterms:modified xsi:type="dcterms:W3CDTF">2021-03-28T13:28:13Z</dcterms:modified>
</cp:coreProperties>
</file>