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2"/>
  </p:notesMasterIdLst>
  <p:sldIdLst>
    <p:sldId id="276" r:id="rId3"/>
    <p:sldId id="258" r:id="rId4"/>
    <p:sldId id="261" r:id="rId5"/>
    <p:sldId id="262" r:id="rId6"/>
    <p:sldId id="265" r:id="rId7"/>
    <p:sldId id="267" r:id="rId8"/>
    <p:sldId id="268" r:id="rId9"/>
    <p:sldId id="279" r:id="rId10"/>
    <p:sldId id="294" r:id="rId11"/>
    <p:sldId id="295" r:id="rId12"/>
    <p:sldId id="283" r:id="rId13"/>
    <p:sldId id="298" r:id="rId14"/>
    <p:sldId id="282" r:id="rId15"/>
    <p:sldId id="284" r:id="rId16"/>
    <p:sldId id="286" r:id="rId17"/>
    <p:sldId id="288" r:id="rId18"/>
    <p:sldId id="291" r:id="rId19"/>
    <p:sldId id="301" r:id="rId20"/>
    <p:sldId id="30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FF"/>
    <a:srgbClr val="FFFF00"/>
    <a:srgbClr val="FFFF99"/>
    <a:srgbClr val="FFFFCC"/>
    <a:srgbClr val="00602B"/>
    <a:srgbClr val="009900"/>
    <a:srgbClr val="FF0066"/>
    <a:srgbClr val="AB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3" d="100"/>
        <a:sy n="4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2D1CD4-D312-4704-837E-B94F1CFF8D05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6C00AB-CC9F-412D-B5E9-549DBBFAF185}">
      <dgm:prSet custT="1"/>
      <dgm:sp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</dgm:spPr>
      <dgm:t>
        <a:bodyPr/>
        <a:lstStyle/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Як створити документ у Word?</a:t>
          </a:r>
          <a:endParaRPr lang="uk-UA" sz="2400" b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2091F9-5CE7-492C-B9C0-BACF004C7310}" type="parTrans" cxnId="{455692BE-F177-4B9F-A0CE-6A938928E5C5}">
      <dgm:prSet/>
      <dgm:spPr/>
      <dgm:t>
        <a:bodyPr/>
        <a:lstStyle/>
        <a:p>
          <a:endParaRPr lang="uk-UA"/>
        </a:p>
      </dgm:t>
    </dgm:pt>
    <dgm:pt modelId="{B2FD2AB6-D351-45B2-9A1D-0069DEFB91C4}" type="sibTrans" cxnId="{455692BE-F177-4B9F-A0CE-6A938928E5C5}">
      <dgm:prSet/>
      <dgm:spPr/>
      <dgm:t>
        <a:bodyPr/>
        <a:lstStyle/>
        <a:p>
          <a:endParaRPr lang="uk-UA"/>
        </a:p>
      </dgm:t>
    </dgm:pt>
    <dgm:pt modelId="{BDCBEA2B-17EB-486E-A172-627FFBF28A98}">
      <dgm:prSet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dgm:spPr>
      <dgm:t>
        <a:bodyPr/>
        <a:lstStyle/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Що можна розмістити на сторінках текстових документів?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BEE9D9-0550-4AF2-8478-8367B8AEDD0A}" type="parTrans" cxnId="{99337A82-72E2-48C4-A5EB-83E77F5721C2}">
      <dgm:prSet/>
      <dgm:spPr/>
      <dgm:t>
        <a:bodyPr/>
        <a:lstStyle/>
        <a:p>
          <a:endParaRPr lang="uk-UA"/>
        </a:p>
      </dgm:t>
    </dgm:pt>
    <dgm:pt modelId="{B436DFEB-0324-4080-BDA4-6556E9CD88F8}" type="sibTrans" cxnId="{99337A82-72E2-48C4-A5EB-83E77F5721C2}">
      <dgm:prSet/>
      <dgm:spPr/>
      <dgm:t>
        <a:bodyPr/>
        <a:lstStyle/>
        <a:p>
          <a:endParaRPr lang="uk-UA"/>
        </a:p>
      </dgm:t>
    </dgm:pt>
    <dgm:pt modelId="{A8770F06-DEC9-4E87-95CD-04F7AC860CED}">
      <dgm:prSet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dgm:spPr>
      <dgm:t>
        <a:bodyPr/>
        <a:lstStyle/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Чи можна в текстовий документ вставити готове графічне зображення?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DF4158-D17F-4DFE-A0BE-129F87DC9013}" type="parTrans" cxnId="{A125FA09-24A2-48FB-9378-5A7CF93E6DE9}">
      <dgm:prSet/>
      <dgm:spPr/>
      <dgm:t>
        <a:bodyPr/>
        <a:lstStyle/>
        <a:p>
          <a:endParaRPr lang="uk-UA"/>
        </a:p>
      </dgm:t>
    </dgm:pt>
    <dgm:pt modelId="{0E8CF459-3A58-49D4-A398-027E1C5BB4C5}" type="sibTrans" cxnId="{A125FA09-24A2-48FB-9378-5A7CF93E6DE9}">
      <dgm:prSet/>
      <dgm:spPr/>
      <dgm:t>
        <a:bodyPr/>
        <a:lstStyle/>
        <a:p>
          <a:endParaRPr lang="uk-UA"/>
        </a:p>
      </dgm:t>
    </dgm:pt>
    <dgm:pt modelId="{C1A50E12-74AB-4136-852D-36A4C1274EE5}">
      <dgm:prSet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dgm:spPr>
      <dgm:t>
        <a:bodyPr/>
        <a:lstStyle/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якій програмі ви створювали малюнки? 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C5DAF3-E1EF-43CF-A702-73618D91E174}" type="parTrans" cxnId="{9DE2C7D1-C2B1-42AE-BF63-F5E6259D1A8B}">
      <dgm:prSet/>
      <dgm:spPr/>
      <dgm:t>
        <a:bodyPr/>
        <a:lstStyle/>
        <a:p>
          <a:endParaRPr lang="uk-UA"/>
        </a:p>
      </dgm:t>
    </dgm:pt>
    <dgm:pt modelId="{0CF14AD0-1953-46D7-91DA-733EDEDE2066}" type="sibTrans" cxnId="{9DE2C7D1-C2B1-42AE-BF63-F5E6259D1A8B}">
      <dgm:prSet/>
      <dgm:spPr/>
      <dgm:t>
        <a:bodyPr/>
        <a:lstStyle/>
        <a:p>
          <a:endParaRPr lang="uk-UA"/>
        </a:p>
      </dgm:t>
    </dgm:pt>
    <dgm:pt modelId="{50D5D4DF-009B-4D28-87C8-2C398857AFE3}" type="pres">
      <dgm:prSet presAssocID="{C02D1CD4-D312-4704-837E-B94F1CFF8D0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CE97F97-7556-4DA4-84D5-B474B24C7E1C}" type="pres">
      <dgm:prSet presAssocID="{C02D1CD4-D312-4704-837E-B94F1CFF8D05}" presName="Name1" presStyleCnt="0"/>
      <dgm:spPr/>
    </dgm:pt>
    <dgm:pt modelId="{E23CF30D-DA19-45BD-BA56-FBE899F586B4}" type="pres">
      <dgm:prSet presAssocID="{C02D1CD4-D312-4704-837E-B94F1CFF8D05}" presName="cycle" presStyleCnt="0"/>
      <dgm:spPr/>
    </dgm:pt>
    <dgm:pt modelId="{D3FD7D8F-6EBB-410E-82F7-A45CD3884582}" type="pres">
      <dgm:prSet presAssocID="{C02D1CD4-D312-4704-837E-B94F1CFF8D05}" presName="srcNode" presStyleLbl="node1" presStyleIdx="0" presStyleCnt="4"/>
      <dgm:spPr/>
    </dgm:pt>
    <dgm:pt modelId="{F1BCE24C-876F-491C-952C-B757D45051D6}" type="pres">
      <dgm:prSet presAssocID="{C02D1CD4-D312-4704-837E-B94F1CFF8D05}" presName="conn" presStyleLbl="parChTrans1D2" presStyleIdx="0" presStyleCnt="1"/>
      <dgm:spPr/>
      <dgm:t>
        <a:bodyPr/>
        <a:lstStyle/>
        <a:p>
          <a:endParaRPr lang="ru-RU"/>
        </a:p>
      </dgm:t>
    </dgm:pt>
    <dgm:pt modelId="{AC1B8041-BB36-4C3E-A06D-4BF8212E7491}" type="pres">
      <dgm:prSet presAssocID="{C02D1CD4-D312-4704-837E-B94F1CFF8D05}" presName="extraNode" presStyleLbl="node1" presStyleIdx="0" presStyleCnt="4"/>
      <dgm:spPr/>
    </dgm:pt>
    <dgm:pt modelId="{CAEC7012-1F18-4A98-B3BB-1B03E120EC6B}" type="pres">
      <dgm:prSet presAssocID="{C02D1CD4-D312-4704-837E-B94F1CFF8D05}" presName="dstNode" presStyleLbl="node1" presStyleIdx="0" presStyleCnt="4"/>
      <dgm:spPr/>
    </dgm:pt>
    <dgm:pt modelId="{11C45B0D-BD1A-4447-A190-7925E828ECFD}" type="pres">
      <dgm:prSet presAssocID="{316C00AB-CC9F-412D-B5E9-549DBBFAF185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0070F35-6290-4399-90E8-7F84C7379F62}" type="pres">
      <dgm:prSet presAssocID="{316C00AB-CC9F-412D-B5E9-549DBBFAF185}" presName="accent_1" presStyleCnt="0"/>
      <dgm:spPr/>
    </dgm:pt>
    <dgm:pt modelId="{1A2D0FE3-081C-48E5-B757-D6C3B09A10EC}" type="pres">
      <dgm:prSet presAssocID="{316C00AB-CC9F-412D-B5E9-549DBBFAF185}" presName="accentRepeatNode" presStyleLbl="solidFgAcc1" presStyleIdx="0" presStyleCnt="4"/>
      <dgm:spPr/>
    </dgm:pt>
    <dgm:pt modelId="{AE01B2EF-A605-499B-8609-4462AAB6DB03}" type="pres">
      <dgm:prSet presAssocID="{BDCBEA2B-17EB-486E-A172-627FFBF28A98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AF086-EEBD-4813-B10E-E7049A2055C1}" type="pres">
      <dgm:prSet presAssocID="{BDCBEA2B-17EB-486E-A172-627FFBF28A98}" presName="accent_2" presStyleCnt="0"/>
      <dgm:spPr/>
    </dgm:pt>
    <dgm:pt modelId="{A9DE8F6C-F02F-4995-81B0-1C61B276F379}" type="pres">
      <dgm:prSet presAssocID="{BDCBEA2B-17EB-486E-A172-627FFBF28A98}" presName="accentRepeatNode" presStyleLbl="solidFgAcc1" presStyleIdx="1" presStyleCnt="4"/>
      <dgm:spPr/>
    </dgm:pt>
    <dgm:pt modelId="{F4991F88-72CA-4491-B63A-E5D374363E87}" type="pres">
      <dgm:prSet presAssocID="{A8770F06-DEC9-4E87-95CD-04F7AC860CE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7F60B-7AE5-49DF-A977-60E662F036A2}" type="pres">
      <dgm:prSet presAssocID="{A8770F06-DEC9-4E87-95CD-04F7AC860CED}" presName="accent_3" presStyleCnt="0"/>
      <dgm:spPr/>
    </dgm:pt>
    <dgm:pt modelId="{1F6D50B2-EACC-4F99-AE8C-6EF48181BB23}" type="pres">
      <dgm:prSet presAssocID="{A8770F06-DEC9-4E87-95CD-04F7AC860CED}" presName="accentRepeatNode" presStyleLbl="solidFgAcc1" presStyleIdx="2" presStyleCnt="4"/>
      <dgm:spPr/>
    </dgm:pt>
    <dgm:pt modelId="{25AC67AF-27A6-452F-942B-DDD425E9A612}" type="pres">
      <dgm:prSet presAssocID="{C1A50E12-74AB-4136-852D-36A4C1274EE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A35338-0904-4263-8522-9DFD1742C7CE}" type="pres">
      <dgm:prSet presAssocID="{C1A50E12-74AB-4136-852D-36A4C1274EE5}" presName="accent_4" presStyleCnt="0"/>
      <dgm:spPr/>
    </dgm:pt>
    <dgm:pt modelId="{27B842EB-E228-490E-A220-4371D4D98F1E}" type="pres">
      <dgm:prSet presAssocID="{C1A50E12-74AB-4136-852D-36A4C1274EE5}" presName="accentRepeatNode" presStyleLbl="solidFgAcc1" presStyleIdx="3" presStyleCnt="4"/>
      <dgm:spPr/>
    </dgm:pt>
  </dgm:ptLst>
  <dgm:cxnLst>
    <dgm:cxn modelId="{3F191EB7-9040-4006-9094-F1C30E2EDE01}" type="presOf" srcId="{316C00AB-CC9F-412D-B5E9-549DBBFAF185}" destId="{11C45B0D-BD1A-4447-A190-7925E828ECFD}" srcOrd="0" destOrd="0" presId="urn:microsoft.com/office/officeart/2008/layout/VerticalCurvedList"/>
    <dgm:cxn modelId="{DF54F237-0C9E-4EF9-8128-38C649A49A58}" type="presOf" srcId="{C1A50E12-74AB-4136-852D-36A4C1274EE5}" destId="{25AC67AF-27A6-452F-942B-DDD425E9A612}" srcOrd="0" destOrd="0" presId="urn:microsoft.com/office/officeart/2008/layout/VerticalCurvedList"/>
    <dgm:cxn modelId="{9DE2C7D1-C2B1-42AE-BF63-F5E6259D1A8B}" srcId="{C02D1CD4-D312-4704-837E-B94F1CFF8D05}" destId="{C1A50E12-74AB-4136-852D-36A4C1274EE5}" srcOrd="3" destOrd="0" parTransId="{6EC5DAF3-E1EF-43CF-A702-73618D91E174}" sibTransId="{0CF14AD0-1953-46D7-91DA-733EDEDE2066}"/>
    <dgm:cxn modelId="{455692BE-F177-4B9F-A0CE-6A938928E5C5}" srcId="{C02D1CD4-D312-4704-837E-B94F1CFF8D05}" destId="{316C00AB-CC9F-412D-B5E9-549DBBFAF185}" srcOrd="0" destOrd="0" parTransId="{BD2091F9-5CE7-492C-B9C0-BACF004C7310}" sibTransId="{B2FD2AB6-D351-45B2-9A1D-0069DEFB91C4}"/>
    <dgm:cxn modelId="{99337A82-72E2-48C4-A5EB-83E77F5721C2}" srcId="{C02D1CD4-D312-4704-837E-B94F1CFF8D05}" destId="{BDCBEA2B-17EB-486E-A172-627FFBF28A98}" srcOrd="1" destOrd="0" parTransId="{CDBEE9D9-0550-4AF2-8478-8367B8AEDD0A}" sibTransId="{B436DFEB-0324-4080-BDA4-6556E9CD88F8}"/>
    <dgm:cxn modelId="{6C65BCBA-9B46-48C9-AB4E-38C5F330DB61}" type="presOf" srcId="{B2FD2AB6-D351-45B2-9A1D-0069DEFB91C4}" destId="{F1BCE24C-876F-491C-952C-B757D45051D6}" srcOrd="0" destOrd="0" presId="urn:microsoft.com/office/officeart/2008/layout/VerticalCurvedList"/>
    <dgm:cxn modelId="{0013E028-563E-408F-BA46-DCBEF7332F79}" type="presOf" srcId="{A8770F06-DEC9-4E87-95CD-04F7AC860CED}" destId="{F4991F88-72CA-4491-B63A-E5D374363E87}" srcOrd="0" destOrd="0" presId="urn:microsoft.com/office/officeart/2008/layout/VerticalCurvedList"/>
    <dgm:cxn modelId="{A125FA09-24A2-48FB-9378-5A7CF93E6DE9}" srcId="{C02D1CD4-D312-4704-837E-B94F1CFF8D05}" destId="{A8770F06-DEC9-4E87-95CD-04F7AC860CED}" srcOrd="2" destOrd="0" parTransId="{92DF4158-D17F-4DFE-A0BE-129F87DC9013}" sibTransId="{0E8CF459-3A58-49D4-A398-027E1C5BB4C5}"/>
    <dgm:cxn modelId="{D040FF0F-6A77-4706-98C9-BEB7A2F2BD08}" type="presOf" srcId="{C02D1CD4-D312-4704-837E-B94F1CFF8D05}" destId="{50D5D4DF-009B-4D28-87C8-2C398857AFE3}" srcOrd="0" destOrd="0" presId="urn:microsoft.com/office/officeart/2008/layout/VerticalCurvedList"/>
    <dgm:cxn modelId="{EB0DF8ED-7134-4780-B290-F712C7EEAA7D}" type="presOf" srcId="{BDCBEA2B-17EB-486E-A172-627FFBF28A98}" destId="{AE01B2EF-A605-499B-8609-4462AAB6DB03}" srcOrd="0" destOrd="0" presId="urn:microsoft.com/office/officeart/2008/layout/VerticalCurvedList"/>
    <dgm:cxn modelId="{C60BA034-EA2D-4978-AFF0-D8C5D82F3662}" type="presParOf" srcId="{50D5D4DF-009B-4D28-87C8-2C398857AFE3}" destId="{0CE97F97-7556-4DA4-84D5-B474B24C7E1C}" srcOrd="0" destOrd="0" presId="urn:microsoft.com/office/officeart/2008/layout/VerticalCurvedList"/>
    <dgm:cxn modelId="{C27EFA35-32D7-45AE-9B65-41D3CF56D0B5}" type="presParOf" srcId="{0CE97F97-7556-4DA4-84D5-B474B24C7E1C}" destId="{E23CF30D-DA19-45BD-BA56-FBE899F586B4}" srcOrd="0" destOrd="0" presId="urn:microsoft.com/office/officeart/2008/layout/VerticalCurvedList"/>
    <dgm:cxn modelId="{A9D69305-0C44-4563-8A8C-2FEA4EF96389}" type="presParOf" srcId="{E23CF30D-DA19-45BD-BA56-FBE899F586B4}" destId="{D3FD7D8F-6EBB-410E-82F7-A45CD3884582}" srcOrd="0" destOrd="0" presId="urn:microsoft.com/office/officeart/2008/layout/VerticalCurvedList"/>
    <dgm:cxn modelId="{1646ECE4-49F9-4766-84B8-340BA4939F23}" type="presParOf" srcId="{E23CF30D-DA19-45BD-BA56-FBE899F586B4}" destId="{F1BCE24C-876F-491C-952C-B757D45051D6}" srcOrd="1" destOrd="0" presId="urn:microsoft.com/office/officeart/2008/layout/VerticalCurvedList"/>
    <dgm:cxn modelId="{2F13E646-9C06-4BF3-B46F-99E58DC795F4}" type="presParOf" srcId="{E23CF30D-DA19-45BD-BA56-FBE899F586B4}" destId="{AC1B8041-BB36-4C3E-A06D-4BF8212E7491}" srcOrd="2" destOrd="0" presId="urn:microsoft.com/office/officeart/2008/layout/VerticalCurvedList"/>
    <dgm:cxn modelId="{8F00164A-03B5-403B-A54F-884D82978BEB}" type="presParOf" srcId="{E23CF30D-DA19-45BD-BA56-FBE899F586B4}" destId="{CAEC7012-1F18-4A98-B3BB-1B03E120EC6B}" srcOrd="3" destOrd="0" presId="urn:microsoft.com/office/officeart/2008/layout/VerticalCurvedList"/>
    <dgm:cxn modelId="{760DC790-0501-4272-9123-6F9D96C48C46}" type="presParOf" srcId="{0CE97F97-7556-4DA4-84D5-B474B24C7E1C}" destId="{11C45B0D-BD1A-4447-A190-7925E828ECFD}" srcOrd="1" destOrd="0" presId="urn:microsoft.com/office/officeart/2008/layout/VerticalCurvedList"/>
    <dgm:cxn modelId="{B23FAE3A-EF5F-4507-B6A7-015F760A83C7}" type="presParOf" srcId="{0CE97F97-7556-4DA4-84D5-B474B24C7E1C}" destId="{10070F35-6290-4399-90E8-7F84C7379F62}" srcOrd="2" destOrd="0" presId="urn:microsoft.com/office/officeart/2008/layout/VerticalCurvedList"/>
    <dgm:cxn modelId="{C01A9509-A579-4F81-BE54-836B7AD5B631}" type="presParOf" srcId="{10070F35-6290-4399-90E8-7F84C7379F62}" destId="{1A2D0FE3-081C-48E5-B757-D6C3B09A10EC}" srcOrd="0" destOrd="0" presId="urn:microsoft.com/office/officeart/2008/layout/VerticalCurvedList"/>
    <dgm:cxn modelId="{8711D692-5AE2-453C-A9F3-1B94A5EDBF6A}" type="presParOf" srcId="{0CE97F97-7556-4DA4-84D5-B474B24C7E1C}" destId="{AE01B2EF-A605-499B-8609-4462AAB6DB03}" srcOrd="3" destOrd="0" presId="urn:microsoft.com/office/officeart/2008/layout/VerticalCurvedList"/>
    <dgm:cxn modelId="{2E7F5032-2FCC-42EA-A570-691631664E25}" type="presParOf" srcId="{0CE97F97-7556-4DA4-84D5-B474B24C7E1C}" destId="{4CEAF086-EEBD-4813-B10E-E7049A2055C1}" srcOrd="4" destOrd="0" presId="urn:microsoft.com/office/officeart/2008/layout/VerticalCurvedList"/>
    <dgm:cxn modelId="{06C053DA-6EE3-49EF-A801-EF0B92A42258}" type="presParOf" srcId="{4CEAF086-EEBD-4813-B10E-E7049A2055C1}" destId="{A9DE8F6C-F02F-4995-81B0-1C61B276F379}" srcOrd="0" destOrd="0" presId="urn:microsoft.com/office/officeart/2008/layout/VerticalCurvedList"/>
    <dgm:cxn modelId="{8228AFBA-DFA1-45CE-9CC9-87E13A6795F4}" type="presParOf" srcId="{0CE97F97-7556-4DA4-84D5-B474B24C7E1C}" destId="{F4991F88-72CA-4491-B63A-E5D374363E87}" srcOrd="5" destOrd="0" presId="urn:microsoft.com/office/officeart/2008/layout/VerticalCurvedList"/>
    <dgm:cxn modelId="{E1353615-6A56-40AE-89A7-A474635806BD}" type="presParOf" srcId="{0CE97F97-7556-4DA4-84D5-B474B24C7E1C}" destId="{4447F60B-7AE5-49DF-A977-60E662F036A2}" srcOrd="6" destOrd="0" presId="urn:microsoft.com/office/officeart/2008/layout/VerticalCurvedList"/>
    <dgm:cxn modelId="{C8A2FAB5-8512-4D23-BDB7-A822C9B95933}" type="presParOf" srcId="{4447F60B-7AE5-49DF-A977-60E662F036A2}" destId="{1F6D50B2-EACC-4F99-AE8C-6EF48181BB23}" srcOrd="0" destOrd="0" presId="urn:microsoft.com/office/officeart/2008/layout/VerticalCurvedList"/>
    <dgm:cxn modelId="{6E7949FD-3158-48AE-BB21-F176C3EC5518}" type="presParOf" srcId="{0CE97F97-7556-4DA4-84D5-B474B24C7E1C}" destId="{25AC67AF-27A6-452F-942B-DDD425E9A612}" srcOrd="7" destOrd="0" presId="urn:microsoft.com/office/officeart/2008/layout/VerticalCurvedList"/>
    <dgm:cxn modelId="{2CE084A8-4D4B-4FBB-84CD-7B777EC6921C}" type="presParOf" srcId="{0CE97F97-7556-4DA4-84D5-B474B24C7E1C}" destId="{3AA35338-0904-4263-8522-9DFD1742C7CE}" srcOrd="8" destOrd="0" presId="urn:microsoft.com/office/officeart/2008/layout/VerticalCurvedList"/>
    <dgm:cxn modelId="{D1FA726E-3056-4119-86BF-58FA4D9B60D7}" type="presParOf" srcId="{3AA35338-0904-4263-8522-9DFD1742C7CE}" destId="{27B842EB-E228-490E-A220-4371D4D98F1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CE24C-876F-491C-952C-B757D45051D6}">
      <dsp:nvSpPr>
        <dsp:cNvPr id="0" name=""/>
        <dsp:cNvSpPr/>
      </dsp:nvSpPr>
      <dsp:spPr>
        <a:xfrm>
          <a:off x="-5479798" y="-839021"/>
          <a:ext cx="6524681" cy="6524681"/>
        </a:xfrm>
        <a:prstGeom prst="blockArc">
          <a:avLst>
            <a:gd name="adj1" fmla="val 18900000"/>
            <a:gd name="adj2" fmla="val 2700000"/>
            <a:gd name="adj3" fmla="val 33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C45B0D-BD1A-4447-A190-7925E828ECFD}">
      <dsp:nvSpPr>
        <dsp:cNvPr id="0" name=""/>
        <dsp:cNvSpPr/>
      </dsp:nvSpPr>
      <dsp:spPr>
        <a:xfrm>
          <a:off x="547006" y="372609"/>
          <a:ext cx="7345274" cy="745606"/>
        </a:xfrm>
        <a:prstGeom prst="rect">
          <a:avLst/>
        </a:prstGeom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9182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Як створити документ у Word?</a:t>
          </a:r>
          <a:endParaRPr lang="uk-UA" sz="2400" b="1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7006" y="372609"/>
        <a:ext cx="7345274" cy="745606"/>
      </dsp:txXfrm>
    </dsp:sp>
    <dsp:sp modelId="{1A2D0FE3-081C-48E5-B757-D6C3B09A10EC}">
      <dsp:nvSpPr>
        <dsp:cNvPr id="0" name=""/>
        <dsp:cNvSpPr/>
      </dsp:nvSpPr>
      <dsp:spPr>
        <a:xfrm>
          <a:off x="81001" y="279408"/>
          <a:ext cx="932008" cy="9320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E01B2EF-A605-499B-8609-4462AAB6DB03}">
      <dsp:nvSpPr>
        <dsp:cNvPr id="0" name=""/>
        <dsp:cNvSpPr/>
      </dsp:nvSpPr>
      <dsp:spPr>
        <a:xfrm>
          <a:off x="974479" y="1491213"/>
          <a:ext cx="6917800" cy="745606"/>
        </a:xfrm>
        <a:prstGeom prst="rect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9182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Що можна розмістити на сторінках текстових документів?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4479" y="1491213"/>
        <a:ext cx="6917800" cy="745606"/>
      </dsp:txXfrm>
    </dsp:sp>
    <dsp:sp modelId="{A9DE8F6C-F02F-4995-81B0-1C61B276F379}">
      <dsp:nvSpPr>
        <dsp:cNvPr id="0" name=""/>
        <dsp:cNvSpPr/>
      </dsp:nvSpPr>
      <dsp:spPr>
        <a:xfrm>
          <a:off x="508475" y="1398012"/>
          <a:ext cx="932008" cy="9320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4991F88-72CA-4491-B63A-E5D374363E87}">
      <dsp:nvSpPr>
        <dsp:cNvPr id="0" name=""/>
        <dsp:cNvSpPr/>
      </dsp:nvSpPr>
      <dsp:spPr>
        <a:xfrm>
          <a:off x="974479" y="2609817"/>
          <a:ext cx="6917800" cy="745606"/>
        </a:xfrm>
        <a:prstGeom prst="rect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9182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Чи можна в текстовий документ вставити готове графічне зображення?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4479" y="2609817"/>
        <a:ext cx="6917800" cy="745606"/>
      </dsp:txXfrm>
    </dsp:sp>
    <dsp:sp modelId="{1F6D50B2-EACC-4F99-AE8C-6EF48181BB23}">
      <dsp:nvSpPr>
        <dsp:cNvPr id="0" name=""/>
        <dsp:cNvSpPr/>
      </dsp:nvSpPr>
      <dsp:spPr>
        <a:xfrm>
          <a:off x="508475" y="2516616"/>
          <a:ext cx="932008" cy="9320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5AC67AF-27A6-452F-942B-DDD425E9A612}">
      <dsp:nvSpPr>
        <dsp:cNvPr id="0" name=""/>
        <dsp:cNvSpPr/>
      </dsp:nvSpPr>
      <dsp:spPr>
        <a:xfrm>
          <a:off x="547006" y="3728421"/>
          <a:ext cx="7345274" cy="745606"/>
        </a:xfrm>
        <a:prstGeom prst="rect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9182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якій програмі ви створювали малюнки? 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7006" y="3728421"/>
        <a:ext cx="7345274" cy="745606"/>
      </dsp:txXfrm>
    </dsp:sp>
    <dsp:sp modelId="{27B842EB-E228-490E-A220-4371D4D98F1E}">
      <dsp:nvSpPr>
        <dsp:cNvPr id="0" name=""/>
        <dsp:cNvSpPr/>
      </dsp:nvSpPr>
      <dsp:spPr>
        <a:xfrm>
          <a:off x="81001" y="3635220"/>
          <a:ext cx="932008" cy="9320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D8F32-1405-4860-8D87-E58AAA640455}" type="datetimeFigureOut">
              <a:rPr lang="ru-RU" smtClean="0"/>
              <a:t>21.01.2022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23520-E75D-4A78-A20B-1DD73869821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289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hape 26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5059" name="Shape 270"/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27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6083" name="Shape 277"/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hape 29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8131" name="Shape 291"/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bg1"/>
          </a:solidFill>
          <a:ln>
            <a:noFill/>
          </a:ln>
          <a:effectLst>
            <a:outerShdw blurRad="50800" dist="127000" dir="30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="1" i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5600" y="203200"/>
            <a:ext cx="5816600" cy="596900"/>
          </a:xfr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633402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21.01.2022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082769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21.01.2022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0222098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21.01.2022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441336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neznaika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03557"/>
            <a:ext cx="1879600" cy="2879886"/>
          </a:xfrm>
          <a:prstGeom prst="rect">
            <a:avLst/>
          </a:prstGeom>
        </p:spPr>
      </p:pic>
      <p:sp>
        <p:nvSpPr>
          <p:cNvPr id="7" name="Выноска-облако 6"/>
          <p:cNvSpPr/>
          <p:nvPr/>
        </p:nvSpPr>
        <p:spPr>
          <a:xfrm>
            <a:off x="1473200" y="177800"/>
            <a:ext cx="6184900" cy="1663700"/>
          </a:xfrm>
          <a:prstGeom prst="cloudCallout">
            <a:avLst>
              <a:gd name="adj1" fmla="val -48532"/>
              <a:gd name="adj2" fmla="val 68607"/>
            </a:avLst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33CC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33CC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33CC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33C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908029"/>
      </p:ext>
    </p:extLst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935596" y="1593342"/>
            <a:ext cx="7920000" cy="4428000"/>
          </a:xfrm>
        </p:spPr>
        <p:txBody>
          <a:bodyPr/>
          <a:lstStyle>
            <a:lvl1pPr marL="342000" indent="-342000">
              <a:buSzPct val="80000"/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741600" indent="-284400">
              <a:buSzPct val="80000"/>
              <a:buFont typeface="Wingdings" pitchFamily="2" charset="2"/>
              <a:buChar char="§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 marL="1144800" indent="-230400">
              <a:buSzPct val="80000"/>
              <a:buFont typeface="Arial" pitchFamily="34" charset="0"/>
              <a:buChar char="•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89675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neznaika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493000" y="2879090"/>
            <a:ext cx="1651000" cy="3169920"/>
          </a:xfrm>
          <a:prstGeom prst="rect">
            <a:avLst/>
          </a:prstGeom>
        </p:spPr>
      </p:pic>
      <p:sp>
        <p:nvSpPr>
          <p:cNvPr id="7" name="Выноска-облако 6"/>
          <p:cNvSpPr/>
          <p:nvPr/>
        </p:nvSpPr>
        <p:spPr>
          <a:xfrm flipH="1">
            <a:off x="1473200" y="177800"/>
            <a:ext cx="6184900" cy="1663700"/>
          </a:xfrm>
          <a:prstGeom prst="cloudCallout">
            <a:avLst>
              <a:gd name="adj1" fmla="val -48532"/>
              <a:gd name="adj2" fmla="val 68607"/>
            </a:avLst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33CC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33CC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33CC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33C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474605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21.01.2022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282514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21.01.2022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9918936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21.01.2022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224005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лако 5"/>
          <p:cNvSpPr/>
          <p:nvPr/>
        </p:nvSpPr>
        <p:spPr>
          <a:xfrm>
            <a:off x="1054100" y="317500"/>
            <a:ext cx="6616700" cy="1168400"/>
          </a:xfrm>
          <a:prstGeom prst="cloud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21.01.2022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5035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5524466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21.01.2022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502937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BFFFF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26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041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33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33CC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33CC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33CC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3CC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3CC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BFFFF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484784"/>
            <a:ext cx="6398592" cy="2289696"/>
          </a:xfrm>
          <a:ln>
            <a:noFill/>
          </a:ln>
        </p:spPr>
        <p:txBody>
          <a:bodyPr>
            <a:noAutofit/>
          </a:bodyPr>
          <a:lstStyle/>
          <a:p>
            <a:r>
              <a:rPr lang="uk-UA" sz="7200" dirty="0" smtClean="0">
                <a:solidFill>
                  <a:srgbClr val="7030A0"/>
                </a:solidFill>
              </a:rPr>
              <a:t>Урок інформатики у 5 класі</a:t>
            </a:r>
            <a:endParaRPr lang="ru-RU" sz="7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16591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ерфолента 5"/>
          <p:cNvSpPr/>
          <p:nvPr/>
        </p:nvSpPr>
        <p:spPr>
          <a:xfrm>
            <a:off x="3569636" y="428477"/>
            <a:ext cx="5572125" cy="2571750"/>
          </a:xfrm>
          <a:prstGeom prst="flowChartPunchedTape">
            <a:avLst/>
          </a:prstGeom>
          <a:solidFill>
            <a:srgbClr val="FFFF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Навчитися: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uk-UA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творювати, редагувати та форматувати таблиці </a:t>
            </a:r>
            <a:endParaRPr lang="uk-UA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1640" y="74464"/>
            <a:ext cx="4071938" cy="708025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Наші </a:t>
            </a:r>
            <a:r>
              <a:rPr lang="uk-UA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завдання:</a:t>
            </a: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57191" y="2924944"/>
            <a:ext cx="6072188" cy="2500312"/>
          </a:xfrm>
          <a:prstGeom prst="flowChartPunchedTape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rgbClr val="2515F7"/>
                </a:solidFill>
                <a:latin typeface="Arial" pitchFamily="34" charset="0"/>
                <a:cs typeface="Arial" pitchFamily="34" charset="0"/>
              </a:rPr>
              <a:t> Розвивати: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rgbClr val="2515F7"/>
                </a:solidFill>
                <a:latin typeface="Arial" pitchFamily="34" charset="0"/>
                <a:cs typeface="Arial" pitchFamily="34" charset="0"/>
              </a:rPr>
              <a:t> наполегливість, позитивне ставлення до навчання</a:t>
            </a:r>
            <a:endParaRPr lang="uk-UA" sz="2800" b="1" dirty="0">
              <a:solidFill>
                <a:srgbClr val="2515F7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5134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56395" y="6596390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http://vsimppt.com.ua/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7104" y="1746913"/>
            <a:ext cx="7683690" cy="523220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Будова таблиць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9256" y="476672"/>
            <a:ext cx="5385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Таблиці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454820"/>
              </p:ext>
            </p:extLst>
          </p:nvPr>
        </p:nvGraphicFramePr>
        <p:xfrm>
          <a:off x="2570329" y="2679891"/>
          <a:ext cx="4226256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5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Умножение 8"/>
          <p:cNvSpPr/>
          <p:nvPr/>
        </p:nvSpPr>
        <p:spPr>
          <a:xfrm>
            <a:off x="3643952" y="2716067"/>
            <a:ext cx="368490" cy="286603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Умножение 9"/>
          <p:cNvSpPr/>
          <p:nvPr/>
        </p:nvSpPr>
        <p:spPr>
          <a:xfrm>
            <a:off x="3643952" y="3100560"/>
            <a:ext cx="368490" cy="286603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Умножение 10"/>
          <p:cNvSpPr/>
          <p:nvPr/>
        </p:nvSpPr>
        <p:spPr>
          <a:xfrm>
            <a:off x="3643952" y="3485053"/>
            <a:ext cx="368490" cy="286603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Умножение 11"/>
          <p:cNvSpPr/>
          <p:nvPr/>
        </p:nvSpPr>
        <p:spPr>
          <a:xfrm>
            <a:off x="3643952" y="3860493"/>
            <a:ext cx="368490" cy="286603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Умножение 12"/>
          <p:cNvSpPr/>
          <p:nvPr/>
        </p:nvSpPr>
        <p:spPr>
          <a:xfrm>
            <a:off x="3643952" y="4204368"/>
            <a:ext cx="368490" cy="286603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Умножение 13"/>
          <p:cNvSpPr/>
          <p:nvPr/>
        </p:nvSpPr>
        <p:spPr>
          <a:xfrm>
            <a:off x="3643952" y="4569572"/>
            <a:ext cx="368490" cy="286603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Умножение 14"/>
          <p:cNvSpPr/>
          <p:nvPr/>
        </p:nvSpPr>
        <p:spPr>
          <a:xfrm>
            <a:off x="3643952" y="4934776"/>
            <a:ext cx="368490" cy="286603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Умножение 15"/>
          <p:cNvSpPr/>
          <p:nvPr/>
        </p:nvSpPr>
        <p:spPr>
          <a:xfrm>
            <a:off x="3643952" y="5299980"/>
            <a:ext cx="368490" cy="286603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Умножение 16"/>
          <p:cNvSpPr/>
          <p:nvPr/>
        </p:nvSpPr>
        <p:spPr>
          <a:xfrm>
            <a:off x="3643952" y="5665184"/>
            <a:ext cx="368490" cy="286603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Блок-схема: документ 17"/>
          <p:cNvSpPr/>
          <p:nvPr/>
        </p:nvSpPr>
        <p:spPr>
          <a:xfrm>
            <a:off x="6864824" y="2130153"/>
            <a:ext cx="1705970" cy="3091226"/>
          </a:xfrm>
          <a:prstGeom prst="flowChartDocument">
            <a:avLst/>
          </a:prstGeom>
          <a:solidFill>
            <a:srgbClr val="584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Поєднання рядків і стовпців утворюють </a:t>
            </a:r>
            <a:r>
              <a:rPr lang="uk-UA" sz="2400" b="1" dirty="0" smtClean="0">
                <a:solidFill>
                  <a:srgbClr val="FFFF00"/>
                </a:solidFill>
              </a:rPr>
              <a:t>таблицю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9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56395" y="6596390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http://vsimppt.com.ua/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7104" y="1746913"/>
            <a:ext cx="7683690" cy="369332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Будова </a:t>
            </a:r>
            <a:r>
              <a:rPr lang="uk-UA" b="1" dirty="0" smtClean="0">
                <a:solidFill>
                  <a:schemeClr val="bg1"/>
                </a:solidFill>
              </a:rPr>
              <a:t>таблиць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25388" y="562316"/>
            <a:ext cx="277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584332"/>
                </a:solidFill>
                <a:ea typeface="Georgia" panose="02040502050405020303" pitchFamily="18" charset="0"/>
                <a:cs typeface="Cambria Math" panose="02040503050406030204" pitchFamily="18" charset="0"/>
              </a:rPr>
              <a:t> </a:t>
            </a:r>
            <a:endParaRPr lang="ru-RU" sz="3200" b="1" dirty="0">
              <a:solidFill>
                <a:srgbClr val="584332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70329" y="2679891"/>
          <a:ext cx="4226256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5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Умножение 8"/>
          <p:cNvSpPr/>
          <p:nvPr/>
        </p:nvSpPr>
        <p:spPr>
          <a:xfrm>
            <a:off x="3643952" y="2716067"/>
            <a:ext cx="368490" cy="286603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Умножение 9"/>
          <p:cNvSpPr/>
          <p:nvPr/>
        </p:nvSpPr>
        <p:spPr>
          <a:xfrm>
            <a:off x="3643952" y="3100560"/>
            <a:ext cx="368490" cy="286603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Умножение 10"/>
          <p:cNvSpPr/>
          <p:nvPr/>
        </p:nvSpPr>
        <p:spPr>
          <a:xfrm>
            <a:off x="3643952" y="3485053"/>
            <a:ext cx="368490" cy="286603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Умножение 11"/>
          <p:cNvSpPr/>
          <p:nvPr/>
        </p:nvSpPr>
        <p:spPr>
          <a:xfrm>
            <a:off x="3643952" y="3860493"/>
            <a:ext cx="368490" cy="286603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Умножение 12"/>
          <p:cNvSpPr/>
          <p:nvPr/>
        </p:nvSpPr>
        <p:spPr>
          <a:xfrm>
            <a:off x="3643952" y="4204368"/>
            <a:ext cx="368490" cy="286603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Умножение 13"/>
          <p:cNvSpPr/>
          <p:nvPr/>
        </p:nvSpPr>
        <p:spPr>
          <a:xfrm>
            <a:off x="3643952" y="4569572"/>
            <a:ext cx="368490" cy="286603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Умножение 14"/>
          <p:cNvSpPr/>
          <p:nvPr/>
        </p:nvSpPr>
        <p:spPr>
          <a:xfrm>
            <a:off x="3643952" y="4934776"/>
            <a:ext cx="368490" cy="286603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Умножение 15"/>
          <p:cNvSpPr/>
          <p:nvPr/>
        </p:nvSpPr>
        <p:spPr>
          <a:xfrm>
            <a:off x="3643952" y="5299980"/>
            <a:ext cx="368490" cy="286603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Умножение 16"/>
          <p:cNvSpPr/>
          <p:nvPr/>
        </p:nvSpPr>
        <p:spPr>
          <a:xfrm>
            <a:off x="3643952" y="5665184"/>
            <a:ext cx="368490" cy="286603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Блок-схема: документ 17"/>
          <p:cNvSpPr/>
          <p:nvPr/>
        </p:nvSpPr>
        <p:spPr>
          <a:xfrm>
            <a:off x="6864824" y="2130152"/>
            <a:ext cx="1815152" cy="3724737"/>
          </a:xfrm>
          <a:prstGeom prst="flowChartDocument">
            <a:avLst/>
          </a:prstGeom>
          <a:solidFill>
            <a:srgbClr val="584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Дані записані на перетині стовпця і </a:t>
            </a:r>
            <a:r>
              <a:rPr lang="uk-UA" sz="2400" b="1" dirty="0" smtClean="0"/>
              <a:t>рядка знаходяться </a:t>
            </a:r>
            <a:r>
              <a:rPr lang="uk-UA" sz="2400" b="1" dirty="0"/>
              <a:t>в </a:t>
            </a:r>
            <a:r>
              <a:rPr lang="uk-UA" sz="2400" b="1" dirty="0">
                <a:solidFill>
                  <a:srgbClr val="FFFF00"/>
                </a:solidFill>
              </a:rPr>
              <a:t>комірці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79424" y="3761958"/>
            <a:ext cx="4285399" cy="385138"/>
          </a:xfrm>
          <a:prstGeom prst="rect">
            <a:avLst/>
          </a:prstGeom>
          <a:solidFill>
            <a:srgbClr val="FFFF00">
              <a:alpha val="39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203510" y="2716067"/>
            <a:ext cx="873459" cy="3235720"/>
          </a:xfrm>
          <a:prstGeom prst="rect">
            <a:avLst/>
          </a:prstGeom>
          <a:solidFill>
            <a:srgbClr val="00B0F0">
              <a:alpha val="39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203510" y="3761958"/>
            <a:ext cx="873459" cy="38513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71007" y="454242"/>
            <a:ext cx="26829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5400" b="1" dirty="0">
                <a:solidFill>
                  <a:srgbClr val="FF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Таблиці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82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264"/>
          <p:cNvSpPr txBox="1">
            <a:spLocks noGrp="1"/>
          </p:cNvSpPr>
          <p:nvPr>
            <p:ph type="title"/>
          </p:nvPr>
        </p:nvSpPr>
        <p:spPr>
          <a:xfrm>
            <a:off x="-7538" y="1025832"/>
            <a:ext cx="9144000" cy="1143000"/>
          </a:xfrm>
        </p:spPr>
        <p:txBody>
          <a:bodyPr tIns="45700" bIns="45700" anchor="ctr">
            <a:noAutofit/>
          </a:bodyPr>
          <a:lstStyle/>
          <a:p>
            <a:pPr eaLnBrk="1" hangingPunct="1"/>
            <a:r>
              <a:rPr lang="uk-UA" sz="36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1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 спосіб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. </a:t>
            </a:r>
            <a:r>
              <a:rPr lang="en-US" sz="36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Вставити таблицю, задавши кількість рядків та стовпчиків</a:t>
            </a:r>
          </a:p>
        </p:txBody>
      </p:sp>
      <p:sp>
        <p:nvSpPr>
          <p:cNvPr id="23555" name="Shape 265"/>
          <p:cNvSpPr txBox="1">
            <a:spLocks noGrp="1"/>
          </p:cNvSpPr>
          <p:nvPr>
            <p:ph idx="1"/>
          </p:nvPr>
        </p:nvSpPr>
        <p:spPr>
          <a:xfrm>
            <a:off x="953895" y="2261223"/>
            <a:ext cx="7515225" cy="614363"/>
          </a:xfrm>
        </p:spPr>
        <p:txBody>
          <a:bodyPr tIns="45700" bIns="45700" anchor="t"/>
          <a:lstStyle/>
          <a:p>
            <a:pPr eaLnBrk="1" hangingPunct="1">
              <a:spcBef>
                <a:spcPts val="563"/>
              </a:spcBef>
              <a:buClr>
                <a:schemeClr val="folHlink"/>
              </a:buClr>
              <a:buFontTx/>
              <a:buNone/>
            </a:pPr>
            <a:r>
              <a:rPr lang="en-US" i="1" dirty="0" smtClean="0">
                <a:solidFill>
                  <a:srgbClr val="0000FF"/>
                </a:solidFill>
              </a:rPr>
              <a:t>Вставка  → Таблиця → Вставити 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i="1" dirty="0" smtClean="0">
                <a:solidFill>
                  <a:srgbClr val="0000FF"/>
                </a:solidFill>
              </a:rPr>
              <a:t>Таблицю</a:t>
            </a:r>
            <a:r>
              <a:rPr lang="en-US" b="0" i="1" dirty="0" smtClean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3556" name="Shape 266"/>
          <p:cNvSpPr>
            <a:spLocks noChangeArrowheads="1"/>
          </p:cNvSpPr>
          <p:nvPr/>
        </p:nvSpPr>
        <p:spPr bwMode="auto">
          <a:xfrm>
            <a:off x="179513" y="2852935"/>
            <a:ext cx="3888432" cy="406700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 dirty="0"/>
          </a:p>
        </p:txBody>
      </p:sp>
      <p:sp>
        <p:nvSpPr>
          <p:cNvPr id="23557" name="Shape 267"/>
          <p:cNvSpPr>
            <a:spLocks noChangeArrowheads="1"/>
          </p:cNvSpPr>
          <p:nvPr/>
        </p:nvSpPr>
        <p:spPr bwMode="auto">
          <a:xfrm>
            <a:off x="4548072" y="2780927"/>
            <a:ext cx="3120272" cy="412131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641128"/>
            <a:ext cx="1487301" cy="2273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14415" y="116632"/>
            <a:ext cx="65019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</a:t>
            </a:r>
            <a:r>
              <a:rPr lang="uk-UA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таблиць</a:t>
            </a:r>
            <a:r>
              <a:rPr lang="en-US" sz="5400" dirty="0" smtClean="0">
                <a:sym typeface="Times New Roman" pitchFamily="18" charset="0"/>
              </a:rPr>
              <a:t>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4791984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272"/>
          <p:cNvSpPr txBox="1">
            <a:spLocks noGrp="1"/>
          </p:cNvSpPr>
          <p:nvPr>
            <p:ph type="title"/>
          </p:nvPr>
        </p:nvSpPr>
        <p:spPr>
          <a:xfrm>
            <a:off x="107504" y="980728"/>
            <a:ext cx="9036496" cy="1420813"/>
          </a:xfrm>
        </p:spPr>
        <p:txBody>
          <a:bodyPr tIns="45700" bIns="45700" anchor="ctr">
            <a:noAutofit/>
          </a:bodyPr>
          <a:lstStyle/>
          <a:p>
            <a:r>
              <a:rPr lang="uk-UA" sz="3600" b="1" u="sng" dirty="0" smtClean="0">
                <a:sym typeface="Times New Roman" pitchFamily="18" charset="0"/>
              </a:rPr>
              <a:t>2</a:t>
            </a:r>
            <a:r>
              <a:rPr lang="en-US" sz="3600" b="1" u="sng" dirty="0" smtClean="0">
                <a:sym typeface="Times New Roman" pitchFamily="18" charset="0"/>
              </a:rPr>
              <a:t> спосіб</a:t>
            </a:r>
            <a:r>
              <a:rPr lang="en-US" sz="3600" b="1" dirty="0" smtClean="0">
                <a:sym typeface="Times New Roman" pitchFamily="18" charset="0"/>
              </a:rPr>
              <a:t>. </a:t>
            </a:r>
            <a:r>
              <a:rPr lang="uk-UA" sz="3600" b="1" dirty="0">
                <a:solidFill>
                  <a:srgbClr val="00602B"/>
                </a:solidFill>
              </a:rPr>
              <a:t>В</a:t>
            </a:r>
            <a:r>
              <a:rPr lang="en-US" sz="3600" b="1" dirty="0">
                <a:solidFill>
                  <a:srgbClr val="00602B"/>
                </a:solidFill>
              </a:rPr>
              <a:t>иділяючи кількість стовчиків і рядків за допомогою миші </a:t>
            </a:r>
            <a:r>
              <a:rPr lang="uk-UA" sz="3600" b="1" dirty="0" smtClean="0">
                <a:solidFill>
                  <a:srgbClr val="00602B"/>
                </a:solidFill>
                <a:sym typeface="Times New Roman" pitchFamily="18" charset="0"/>
              </a:rPr>
              <a:t> </a:t>
            </a:r>
          </a:p>
        </p:txBody>
      </p:sp>
      <p:sp>
        <p:nvSpPr>
          <p:cNvPr id="24579" name="Shape 273"/>
          <p:cNvSpPr txBox="1">
            <a:spLocks noGrp="1"/>
          </p:cNvSpPr>
          <p:nvPr>
            <p:ph idx="1"/>
          </p:nvPr>
        </p:nvSpPr>
        <p:spPr>
          <a:xfrm>
            <a:off x="1076392" y="2348880"/>
            <a:ext cx="7438955" cy="576064"/>
          </a:xfrm>
        </p:spPr>
        <p:txBody>
          <a:bodyPr tIns="45700" bIns="45700" anchor="t">
            <a:noAutofit/>
          </a:bodyPr>
          <a:lstStyle/>
          <a:p>
            <a:pPr marL="355600" indent="-355600" algn="ctr" eaLnBrk="1" hangingPunct="1">
              <a:spcBef>
                <a:spcPts val="563"/>
              </a:spcBef>
              <a:buClr>
                <a:schemeClr val="folHlink"/>
              </a:buClr>
              <a:buFontTx/>
              <a:buNone/>
            </a:pPr>
            <a:r>
              <a:rPr lang="en-US" i="1" dirty="0" smtClean="0">
                <a:solidFill>
                  <a:srgbClr val="0000FF"/>
                </a:solidFill>
              </a:rPr>
              <a:t>Вставка  → Таблиця</a:t>
            </a:r>
          </a:p>
        </p:txBody>
      </p:sp>
      <p:sp>
        <p:nvSpPr>
          <p:cNvPr id="24580" name="Shape 274"/>
          <p:cNvSpPr>
            <a:spLocks noChangeArrowheads="1"/>
          </p:cNvSpPr>
          <p:nvPr/>
        </p:nvSpPr>
        <p:spPr bwMode="auto">
          <a:xfrm>
            <a:off x="785813" y="2780928"/>
            <a:ext cx="8143875" cy="378021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437" y="4725144"/>
            <a:ext cx="1487301" cy="2273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21481" y="188640"/>
            <a:ext cx="65179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таблиць</a:t>
            </a:r>
            <a:r>
              <a:rPr 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 </a:t>
            </a:r>
            <a:endParaRPr lang="uk-UA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00541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10580"/>
            <a:ext cx="244792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 tIns="45700" bIns="45700" anchor="ctr">
            <a:noAutofit/>
          </a:bodyPr>
          <a:lstStyle/>
          <a:p>
            <a:pPr algn="ctr" eaLnBrk="1" hangingPunct="1"/>
            <a:r>
              <a:rPr lang="uk-UA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 </a:t>
            </a:r>
            <a:r>
              <a:rPr lang="uk-UA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З</a:t>
            </a:r>
            <a:r>
              <a:rPr lang="uk-U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аповнення таблиць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 </a:t>
            </a:r>
          </a:p>
        </p:txBody>
      </p:sp>
      <p:sp>
        <p:nvSpPr>
          <p:cNvPr id="26627" name="Shape 288"/>
          <p:cNvSpPr txBox="1">
            <a:spLocks noGrp="1"/>
          </p:cNvSpPr>
          <p:nvPr>
            <p:ph type="body" idx="1"/>
          </p:nvPr>
        </p:nvSpPr>
        <p:spPr>
          <a:xfrm>
            <a:off x="179512" y="1428736"/>
            <a:ext cx="8424936" cy="4736568"/>
          </a:xfrm>
        </p:spPr>
        <p:txBody>
          <a:bodyPr tIns="45700" bIns="45700" anchor="t">
            <a:normAutofit/>
          </a:bodyPr>
          <a:lstStyle/>
          <a:p>
            <a:pPr algn="l" eaLnBrk="1" hangingPunct="1">
              <a:spcBef>
                <a:spcPts val="563"/>
              </a:spcBef>
              <a:buClr>
                <a:schemeClr val="folHlink"/>
              </a:buClr>
              <a:buSzPct val="89000"/>
              <a:buFontTx/>
              <a:buChar char="•"/>
            </a:pPr>
            <a:r>
              <a:rPr lang="uk-UA" sz="4000" dirty="0" smtClean="0">
                <a:solidFill>
                  <a:srgbClr val="0000FF"/>
                </a:solidFill>
              </a:rPr>
              <a:t>Треба встановити в комірку курсор і ввести потрібні дані. </a:t>
            </a:r>
          </a:p>
          <a:p>
            <a:pPr algn="l" eaLnBrk="1" hangingPunct="1">
              <a:spcBef>
                <a:spcPts val="563"/>
              </a:spcBef>
              <a:buClr>
                <a:schemeClr val="folHlink"/>
              </a:buClr>
              <a:buSzPct val="89000"/>
            </a:pPr>
            <a:endParaRPr lang="uk-UA" sz="4000" dirty="0" smtClean="0">
              <a:solidFill>
                <a:srgbClr val="0000FF"/>
              </a:solidFill>
            </a:endParaRPr>
          </a:p>
          <a:p>
            <a:pPr algn="l" eaLnBrk="1" hangingPunct="1">
              <a:spcBef>
                <a:spcPts val="563"/>
              </a:spcBef>
              <a:buClr>
                <a:schemeClr val="folHlink"/>
              </a:buClr>
              <a:buSzPct val="89000"/>
              <a:buFontTx/>
              <a:buChar char="•"/>
            </a:pPr>
            <a:r>
              <a:rPr lang="uk-UA" sz="4000" dirty="0" smtClean="0">
                <a:solidFill>
                  <a:srgbClr val="0000FF"/>
                </a:solidFill>
              </a:rPr>
              <a:t>Перехід з однієї комірки в іншу: </a:t>
            </a:r>
            <a:r>
              <a:rPr lang="uk-UA" sz="4000" dirty="0">
                <a:solidFill>
                  <a:srgbClr val="0000FF"/>
                </a:solidFill>
              </a:rPr>
              <a:t> </a:t>
            </a:r>
            <a:r>
              <a:rPr lang="uk-UA" sz="4000" dirty="0" smtClean="0">
                <a:solidFill>
                  <a:srgbClr val="0000FF"/>
                </a:solidFill>
              </a:rPr>
              <a:t>  </a:t>
            </a:r>
          </a:p>
          <a:p>
            <a:pPr algn="l" eaLnBrk="1" hangingPunct="1">
              <a:spcBef>
                <a:spcPts val="563"/>
              </a:spcBef>
              <a:buClr>
                <a:schemeClr val="folHlink"/>
              </a:buClr>
              <a:buSzPct val="89000"/>
            </a:pPr>
            <a:r>
              <a:rPr lang="uk-UA" sz="4000" dirty="0">
                <a:solidFill>
                  <a:srgbClr val="0000FF"/>
                </a:solidFill>
              </a:rPr>
              <a:t> </a:t>
            </a:r>
            <a:r>
              <a:rPr lang="uk-UA" sz="4000" dirty="0" smtClean="0">
                <a:solidFill>
                  <a:srgbClr val="0000FF"/>
                </a:solidFill>
              </a:rPr>
              <a:t> перевести вказівник миші у відповідне місце і клацнути лівою кнопкою.</a:t>
            </a:r>
          </a:p>
        </p:txBody>
      </p:sp>
    </p:spTree>
    <p:extLst>
      <p:ext uri="{BB962C8B-B14F-4D97-AF65-F5344CB8AC3E}">
        <p14:creationId xmlns:p14="http://schemas.microsoft.com/office/powerpoint/2010/main" val="34898550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92867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775812"/>
            <a:ext cx="8039110" cy="171109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00FF"/>
                </a:solidFill>
              </a:rPr>
              <a:t> </a:t>
            </a:r>
            <a:r>
              <a:rPr lang="uk-UA" sz="2800" b="1" dirty="0" smtClean="0">
                <a:solidFill>
                  <a:srgbClr val="0000FF"/>
                </a:solidFill>
              </a:rPr>
              <a:t>Додавання</a:t>
            </a:r>
            <a:r>
              <a:rPr lang="ru-RU" sz="2800" b="1" dirty="0" smtClean="0">
                <a:solidFill>
                  <a:srgbClr val="0000FF"/>
                </a:solidFill>
              </a:rPr>
              <a:t> </a:t>
            </a:r>
            <a:r>
              <a:rPr lang="uk-UA" sz="2800" b="1" dirty="0" smtClean="0">
                <a:solidFill>
                  <a:srgbClr val="0000FF"/>
                </a:solidFill>
              </a:rPr>
              <a:t>або видалення окремих  об'єктів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b="1" dirty="0" smtClean="0">
                <a:solidFill>
                  <a:srgbClr val="0000FF"/>
                </a:solidFill>
              </a:rPr>
              <a:t>Об'єднання або розділення клітинок таблиці та ін. </a:t>
            </a:r>
          </a:p>
          <a:p>
            <a:pPr marL="0" indent="447675">
              <a:buNone/>
            </a:pPr>
            <a:r>
              <a:rPr lang="uk-UA" sz="2400" dirty="0" smtClean="0"/>
              <a:t> </a:t>
            </a:r>
          </a:p>
          <a:p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18704" y="6304002"/>
            <a:ext cx="2811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Тимчасова вкладка Макет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0138" y="180376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Редагування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таблиц</a:t>
            </a:r>
            <a:r>
              <a:rPr lang="uk-UA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ь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 </a:t>
            </a:r>
            <a:endParaRPr lang="ru-RU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8791575" cy="20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3" y="1340768"/>
            <a:ext cx="8684071" cy="1166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75"/>
              </a:spcBef>
              <a:spcAft>
                <a:spcPct val="0"/>
              </a:spcAft>
              <a:buSzPct val="25000"/>
            </a:pPr>
            <a:r>
              <a:rPr lang="en-US" sz="3200" b="1" dirty="0">
                <a:solidFill>
                  <a:srgbClr val="FF0066"/>
                </a:solidFill>
                <a:latin typeface="Arial" charset="0"/>
                <a:cs typeface="Arial" charset="0"/>
                <a:sym typeface="Arial" charset="0"/>
              </a:rPr>
              <a:t>Редагування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— </a:t>
            </a:r>
            <a:r>
              <a:rPr lang="uk-UA" sz="32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ц</a:t>
            </a:r>
            <a:r>
              <a:rPr lang="en-US" sz="32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е виправлення помилок і</a:t>
            </a:r>
            <a:endParaRPr lang="uk-UA" sz="32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algn="r">
              <a:spcBef>
                <a:spcPts val="675"/>
              </a:spcBef>
              <a:spcAft>
                <a:spcPct val="0"/>
              </a:spcAft>
              <a:buSzPct val="25000"/>
            </a:pPr>
            <a:r>
              <a:rPr lang="en-US" sz="32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внесення змін до тексту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7367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620" y="3321854"/>
            <a:ext cx="2123654" cy="142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32656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Форматування </a:t>
            </a:r>
            <a:r>
              <a:rPr lang="uk-UA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таблиць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вибір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типу і товщини зовніш­ніх і внутрішніх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ліній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зміна кольору ліній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заливка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виділених комірок певним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кольором </a:t>
            </a:r>
          </a:p>
          <a:p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152"/>
            <a:ext cx="9177798" cy="187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76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0113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Працюємо за комп’ютером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0" y="1124744"/>
            <a:ext cx="8855596" cy="5616624"/>
          </a:xfrm>
        </p:spPr>
        <p:txBody>
          <a:bodyPr/>
          <a:lstStyle/>
          <a:p>
            <a:pPr marL="0" indent="0">
              <a:buNone/>
            </a:pPr>
            <a:r>
              <a:rPr lang="uk-UA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Вправа 1</a:t>
            </a:r>
          </a:p>
          <a:p>
            <a:pPr marL="0" indent="0">
              <a:buNone/>
            </a:pP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Заповни таблицю.</a:t>
            </a:r>
          </a:p>
          <a:p>
            <a:pPr marL="0" lvl="0" indent="0">
              <a:buNone/>
            </a:pP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Залий зеленим кольором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стовпчик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таблиці, який має найменшу ширину, та червоним кольором рядок таблиці, який має найбільшу висоту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ctr">
              <a:buNone/>
            </a:pP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Таблиця розрядів числа</a:t>
            </a:r>
          </a:p>
          <a:p>
            <a:pPr marL="0" lvl="0" indent="0" algn="ctr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726813"/>
              </p:ext>
            </p:extLst>
          </p:nvPr>
        </p:nvGraphicFramePr>
        <p:xfrm>
          <a:off x="539552" y="3789040"/>
          <a:ext cx="8064896" cy="2754306"/>
        </p:xfrm>
        <a:graphic>
          <a:graphicData uri="http://schemas.openxmlformats.org/drawingml/2006/table">
            <a:tbl>
              <a:tblPr firstRow="1" firstCol="1" bandRow="1"/>
              <a:tblGrid>
                <a:gridCol w="1344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2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Число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Десятки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Одиниці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Десяті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Соті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Тисячні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20,443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15,689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31,017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251520" y="908720"/>
            <a:ext cx="856895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13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6428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Працюємо за комп’ютером</a:t>
            </a:r>
            <a:endParaRPr lang="ru-RU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251520" y="1056897"/>
            <a:ext cx="8642879" cy="36004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51519" y="1412776"/>
            <a:ext cx="864287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Вправа </a:t>
            </a:r>
            <a:r>
              <a:rPr lang="uk-UA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 і запиши значення вказаних властивостей таблиці розрядів числа (див. вправу 1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 таблиці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148048"/>
              </p:ext>
            </p:extLst>
          </p:nvPr>
        </p:nvGraphicFramePr>
        <p:xfrm>
          <a:off x="255040" y="3573016"/>
          <a:ext cx="8280920" cy="2808310"/>
        </p:xfrm>
        <a:graphic>
          <a:graphicData uri="http://schemas.openxmlformats.org/drawingml/2006/table">
            <a:tbl>
              <a:tblPr firstRow="1" firstCol="1" bandRow="1"/>
              <a:tblGrid>
                <a:gridCol w="2759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0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0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16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Об’єкт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Властивість 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Значення властивості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662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Таблиця 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Кількість рядків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6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Кількість стовпців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662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Клітинки першого рядка таблиці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Накреслення символів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6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Колір заливки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310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800" y="332656"/>
            <a:ext cx="6372200" cy="59046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Техніка безпеки </a:t>
            </a:r>
            <a:br>
              <a:rPr lang="uk-UA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роботі з комп’ютером </a:t>
            </a:r>
            <a:br>
              <a:rPr lang="uk-UA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правила поведінки </a:t>
            </a:r>
            <a:br>
              <a:rPr lang="uk-UA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комп’ютерному класі</a:t>
            </a:r>
            <a:endParaRPr lang="ru-RU" sz="6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" y="116632"/>
            <a:ext cx="2720013" cy="6650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707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"/>
            <a:ext cx="8784976" cy="2132856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CC0000"/>
                </a:solidFill>
                <a:latin typeface="Georgia" pitchFamily="18" charset="0"/>
              </a:rPr>
              <a:t>Працювати  можна тільки на комп’ютері, </a:t>
            </a:r>
            <a:br>
              <a:rPr lang="uk-UA" b="1" i="1" dirty="0" smtClean="0">
                <a:solidFill>
                  <a:srgbClr val="CC0000"/>
                </a:solidFill>
                <a:latin typeface="Georgia" pitchFamily="18" charset="0"/>
              </a:rPr>
            </a:br>
            <a:r>
              <a:rPr lang="uk-UA" b="1" i="1" dirty="0" smtClean="0">
                <a:solidFill>
                  <a:srgbClr val="CC0000"/>
                </a:solidFill>
                <a:latin typeface="Georgia" pitchFamily="18" charset="0"/>
              </a:rPr>
              <a:t>у якого немає пошкоджень</a:t>
            </a:r>
            <a:r>
              <a:rPr lang="ru-RU" b="1" i="1" dirty="0" smtClean="0">
                <a:solidFill>
                  <a:srgbClr val="CC0000"/>
                </a:solidFill>
                <a:latin typeface="Georgia" pitchFamily="18" charset="0"/>
              </a:rPr>
              <a:t> </a:t>
            </a:r>
          </a:p>
        </p:txBody>
      </p:sp>
      <p:pic>
        <p:nvPicPr>
          <p:cNvPr id="3074" name="Picture 2" descr="http://www.belarus.by/relimages/000959_4187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45611"/>
            <a:ext cx="544006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85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35975" cy="171450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400" b="1" i="1" dirty="0" smtClean="0">
                <a:solidFill>
                  <a:srgbClr val="CC0000"/>
                </a:solidFill>
                <a:latin typeface="Georgia" pitchFamily="18" charset="0"/>
              </a:rPr>
              <a:t>Включати і виключати комп’ютер можна тільки з дозволу  учителя</a:t>
            </a:r>
            <a:r>
              <a:rPr lang="ru-RU" sz="4400" b="1" i="1" dirty="0" smtClean="0">
                <a:solidFill>
                  <a:srgbClr val="CC0000"/>
                </a:solidFill>
                <a:latin typeface="Georgia" pitchFamily="18" charset="0"/>
              </a:rPr>
              <a:t> </a:t>
            </a:r>
          </a:p>
        </p:txBody>
      </p:sp>
      <p:pic>
        <p:nvPicPr>
          <p:cNvPr id="4098" name="Picture 2" descr="http://i.huffpost.com/gen/1221026/images/o-STUDENTS-COMPUTERS-facebo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0888"/>
            <a:ext cx="6372707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304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60350"/>
            <a:ext cx="8643966" cy="2232025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500" b="1" i="1" dirty="0" smtClean="0">
                <a:solidFill>
                  <a:srgbClr val="CC0000"/>
                </a:solidFill>
                <a:latin typeface="Georgia" pitchFamily="18" charset="0"/>
              </a:rPr>
              <a:t>Працювати на клавіатурі потрібно чистими, сухими руками; легко натискаючи на клавіші, не допускаючи різких ударів</a:t>
            </a:r>
            <a:r>
              <a:rPr lang="ru-RU" sz="3500" b="1" i="1" dirty="0" smtClean="0">
                <a:solidFill>
                  <a:srgbClr val="CC0000"/>
                </a:solidFill>
                <a:latin typeface="Georgia" pitchFamily="18" charset="0"/>
              </a:rPr>
              <a:t> </a:t>
            </a:r>
          </a:p>
        </p:txBody>
      </p:sp>
      <p:pic>
        <p:nvPicPr>
          <p:cNvPr id="6146" name="Picture 2" descr="http://cityreporter.ru/wp-content/uploads/2015/12/shutterstock-126240509-writing-typ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52934"/>
            <a:ext cx="6490864" cy="389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534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62510"/>
            <a:ext cx="7405710" cy="1643050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i="1" dirty="0" smtClean="0">
                <a:solidFill>
                  <a:srgbClr val="CC0000"/>
                </a:solidFill>
                <a:latin typeface="Georgia" pitchFamily="18" charset="0"/>
              </a:rPr>
              <a:t>Не можна пересувати системний блок, дисплей </a:t>
            </a:r>
            <a:endParaRPr lang="ru-RU" sz="4000" b="1" i="1" dirty="0" smtClean="0">
              <a:solidFill>
                <a:srgbClr val="CC0000"/>
              </a:solidFill>
              <a:latin typeface="Georgia" pitchFamily="18" charset="0"/>
            </a:endParaRPr>
          </a:p>
        </p:txBody>
      </p:sp>
      <p:pic>
        <p:nvPicPr>
          <p:cNvPr id="8194" name="Picture 2" descr="http://s3.thingpic.com/images/vx/tdwr5sqWtBzv1LNGgicgpfQH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02"/>
          <a:stretch/>
        </p:blipFill>
        <p:spPr bwMode="auto">
          <a:xfrm>
            <a:off x="1579640" y="2132856"/>
            <a:ext cx="5695950" cy="408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08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539750" y="333375"/>
            <a:ext cx="77724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uk-UA" altLang="ru-RU" sz="3600" b="1" i="1" dirty="0">
                <a:solidFill>
                  <a:srgbClr val="C00000"/>
                </a:solidFill>
                <a:latin typeface="Georgia" panose="02040502050405020303" pitchFamily="18" charset="0"/>
              </a:rPr>
              <a:t>При роботі за комп'ютером потрібно дотримуватись правильної постави</a:t>
            </a:r>
            <a:endParaRPr lang="ru-RU" altLang="ru-RU" sz="36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44035" name="Picture 2" descr="C:\Users\User\Desktop\інформатика\КАРТИНКИ  до уроків інформатики\21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928813"/>
            <a:ext cx="714375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500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pPr algn="l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Пригадайте: 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624718"/>
              </p:ext>
            </p:extLst>
          </p:nvPr>
        </p:nvGraphicFramePr>
        <p:xfrm>
          <a:off x="428596" y="1357298"/>
          <a:ext cx="7959828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183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650683"/>
            <a:ext cx="413536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F0FB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Тема уроку: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F0FB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28800"/>
            <a:ext cx="9144000" cy="49552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uk-U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“ </a:t>
            </a:r>
            <a:r>
              <a:rPr lang="uk-UA" sz="4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Додавання, редагування </a:t>
            </a:r>
          </a:p>
          <a:p>
            <a:pPr algn="ctr">
              <a:lnSpc>
                <a:spcPct val="150000"/>
              </a:lnSpc>
            </a:pPr>
            <a:r>
              <a:rPr lang="uk-UA" sz="4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та форматування таблиць </a:t>
            </a:r>
          </a:p>
          <a:p>
            <a:pPr algn="ctr">
              <a:lnSpc>
                <a:spcPct val="150000"/>
              </a:lnSpc>
            </a:pPr>
            <a:r>
              <a:rPr lang="uk-UA" sz="4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текстовому документі“ </a:t>
            </a:r>
          </a:p>
          <a:p>
            <a:pPr algn="ctr"/>
            <a:r>
              <a:rPr lang="uk-UA" sz="5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endParaRPr lang="ru-RU" sz="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274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досвід роботи</Template>
  <TotalTime>880</TotalTime>
  <Words>451</Words>
  <Application>Microsoft Office PowerPoint</Application>
  <PresentationFormat>Экран (4:3)</PresentationFormat>
  <Paragraphs>175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Calibri</vt:lpstr>
      <vt:lpstr>Cambria Math</vt:lpstr>
      <vt:lpstr>Cassandra</vt:lpstr>
      <vt:lpstr>Georgia</vt:lpstr>
      <vt:lpstr>Times New Roman</vt:lpstr>
      <vt:lpstr>Wingdings</vt:lpstr>
      <vt:lpstr>Wingdings 2</vt:lpstr>
      <vt:lpstr>1_Тема Office</vt:lpstr>
      <vt:lpstr>Тема Office</vt:lpstr>
      <vt:lpstr>Презентация PowerPoint</vt:lpstr>
      <vt:lpstr>Техніка безпеки  при роботі з комп’ютером  і правила поведінки  в комп’ютерному класі</vt:lpstr>
      <vt:lpstr>Працювати  можна тільки на комп’ютері,  у якого немає пошкоджень </vt:lpstr>
      <vt:lpstr>Включати і виключати комп’ютер можна тільки з дозволу  учителя </vt:lpstr>
      <vt:lpstr>Працювати на клавіатурі потрібно чистими, сухими руками; легко натискаючи на клавіші, не допускаючи різких ударів </vt:lpstr>
      <vt:lpstr>Не можна пересувати системний блок, дисплей </vt:lpstr>
      <vt:lpstr>Презентация PowerPoint</vt:lpstr>
      <vt:lpstr>Пригадайте: </vt:lpstr>
      <vt:lpstr>Презентация PowerPoint</vt:lpstr>
      <vt:lpstr>Презентация PowerPoint</vt:lpstr>
      <vt:lpstr>Презентация PowerPoint</vt:lpstr>
      <vt:lpstr>Презентация PowerPoint</vt:lpstr>
      <vt:lpstr>1 спосіб. Вставити таблицю, задавши кількість рядків та стовпчиків</vt:lpstr>
      <vt:lpstr>2 спосіб. Виділяючи кількість стовчиків і рядків за допомогою миші  </vt:lpstr>
      <vt:lpstr> Заповнення таблиць </vt:lpstr>
      <vt:lpstr> </vt:lpstr>
      <vt:lpstr>Презентация PowerPoint</vt:lpstr>
      <vt:lpstr>Працюємо за комп’ютером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Техніка безпеки  при роботі з комп’ютером  і правила поведінки  в комп’ютерному класі</dc:title>
  <dc:creator>User</dc:creator>
  <cp:lastModifiedBy>User</cp:lastModifiedBy>
  <cp:revision>58</cp:revision>
  <dcterms:modified xsi:type="dcterms:W3CDTF">2022-01-21T10:26:57Z</dcterms:modified>
</cp:coreProperties>
</file>