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64" r:id="rId3"/>
    <p:sldId id="265" r:id="rId4"/>
    <p:sldId id="259" r:id="rId5"/>
    <p:sldId id="261" r:id="rId6"/>
    <p:sldId id="269" r:id="rId7"/>
    <p:sldId id="268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5" d="100"/>
          <a:sy n="65" d="100"/>
        </p:scale>
        <p:origin x="-105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489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306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394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4863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731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381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925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135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481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331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635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6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501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177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105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850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803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72828B-7557-4DE6-A101-6942AF9AF90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DD1C35-39F7-4B4F-A74C-E5B46356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8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096" y="0"/>
            <a:ext cx="53279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304" y="353568"/>
            <a:ext cx="41696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993366"/>
                </a:solidFill>
              </a:rPr>
              <a:t>Михайло Іванович Глінка </a:t>
            </a:r>
          </a:p>
          <a:p>
            <a:endParaRPr lang="uk-UA" sz="3600" b="1" i="1" dirty="0">
              <a:solidFill>
                <a:srgbClr val="993366"/>
              </a:solidFill>
            </a:endParaRPr>
          </a:p>
          <a:p>
            <a:endParaRPr lang="uk-UA" sz="3200" b="1" i="1" dirty="0" smtClean="0">
              <a:solidFill>
                <a:srgbClr val="002060"/>
              </a:solidFill>
            </a:endParaRP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Російський</a:t>
            </a: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композитор, засновник російської композиторської школи.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Михайло </a:t>
            </a:r>
            <a:r>
              <a:rPr lang="uk-UA" sz="2800" b="1" i="1" dirty="0" smtClean="0">
                <a:solidFill>
                  <a:srgbClr val="002060"/>
                </a:solidFill>
              </a:rPr>
              <a:t>Глінка народився 1 червня 1804 в селі </a:t>
            </a:r>
            <a:r>
              <a:rPr lang="uk-UA" sz="2800" b="1" i="1" dirty="0" err="1" smtClean="0">
                <a:solidFill>
                  <a:srgbClr val="002060"/>
                </a:solidFill>
              </a:rPr>
              <a:t>Новоспаському</a:t>
            </a:r>
            <a:r>
              <a:rPr lang="uk-UA" sz="2800" b="1" i="1" dirty="0" smtClean="0">
                <a:solidFill>
                  <a:srgbClr val="002060"/>
                </a:solidFill>
              </a:rPr>
              <a:t> Смоленської губернії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234466"/>
            <a:ext cx="3669792" cy="16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604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07264" y="329184"/>
            <a:ext cx="8790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</a:rPr>
              <a:t>Навчається М. Глінка у Шляхетному пансіоні при Санкт-Петербурзькому університеті.</a:t>
            </a:r>
          </a:p>
          <a:p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</a:rPr>
              <a:t> 1847 Глінка  вирішив перезимувати в Смоленську. Проте запрошення на бали і вечори, майже щодня переслідували композитора, довели його до відчаю і до рішення знову покинути Росію, ставши мандрівником. Але в закордонному паспорті Глінці відмовили, тому, доїхавши в 1848 до Варшави, він зупинився в цьому місті.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Тут композитор написав симфонічну фантазію " 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Камаринська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"на теми двох російських пісень: весільної ліричної" Із-за гір, гір високих "і жвавої танцювальної.</a:t>
            </a:r>
          </a:p>
          <a:p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3889248"/>
            <a:ext cx="2731008" cy="27188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0" y="3889247"/>
            <a:ext cx="3619500" cy="2718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94534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195072"/>
            <a:ext cx="8461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У цьому творі Глінка затвердив новий тип симфонічної музики й заклав основи її подальшого розвитку, вміло створивши надзвичайно сміливе поєднання різних ритмів, характерів і настроїв .</a:t>
            </a:r>
            <a:endParaRPr lang="uk-UA" sz="2000" b="1" i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768" y="1518511"/>
            <a:ext cx="2584928" cy="2999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" y="1666113"/>
            <a:ext cx="2381250" cy="2576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04160" y="1987296"/>
            <a:ext cx="3474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Петро Ілліч Чайковський так відгукнувся про твір Михайла Глінки:</a:t>
            </a:r>
          </a:p>
          <a:p>
            <a:endParaRPr lang="uk-UA" sz="2400" b="1" i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568" y="4518004"/>
            <a:ext cx="8644128" cy="195594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uk-UA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Вся російська симфонічна школа, подібно до того як весь дуб в жолуді, укладена в симфонічній фантазії "</a:t>
            </a:r>
            <a:r>
              <a:rPr lang="uk-UA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Камаринська</a:t>
            </a:r>
            <a:r>
              <a:rPr lang="uk-UA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".</a:t>
            </a:r>
            <a:r>
              <a:rPr lang="ru-RU" b="1" dirty="0" smtClean="0"/>
              <a:t>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7067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4256" y="292608"/>
            <a:ext cx="77356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uk-UA" sz="5400" b="0" u="sng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Музичний словничок</a:t>
            </a:r>
            <a:endParaRPr lang="ru-RU" sz="5400" b="0" u="sng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72" y="1511808"/>
            <a:ext cx="87416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Симфонічна фантазія </a:t>
            </a:r>
            <a:r>
              <a:rPr lang="uk-UA" sz="2800" b="1" i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- симфонічний твір, створений з домінуванням елементів фантастики, буянням художньої уяви, довільним розвитком, яскравими контрастами, поєднанням різноманітних принципів формоутворення. </a:t>
            </a:r>
          </a:p>
          <a:p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Симфонічна фантазія звичайно є одночастинним програмовим твором, що спирається на розробку народних пісенно-танцювальних тем. </a:t>
            </a:r>
            <a:endParaRPr lang="uk-UA" sz="28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032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7680" y="390144"/>
            <a:ext cx="7775401" cy="15361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i="1" u="sng" dirty="0" smtClean="0">
                <a:ln/>
                <a:solidFill>
                  <a:schemeClr val="accent3"/>
                </a:solidFill>
              </a:rPr>
              <a:t>Музичний словничок</a:t>
            </a:r>
            <a:endParaRPr lang="ru-RU" sz="5400" b="1" i="1" u="sng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52" y="2292096"/>
            <a:ext cx="8449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Професійна музика </a:t>
            </a:r>
            <a:r>
              <a:rPr lang="uk-UA" sz="4000" dirty="0" smtClean="0"/>
              <a:t>— </a:t>
            </a:r>
            <a:r>
              <a:rPr lang="uk-UA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музика, котру створює композитор.</a:t>
            </a:r>
          </a:p>
          <a:p>
            <a:r>
              <a:rPr lang="uk-UA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Іноді вона тісно пов’язана з Народною музикою. Народні твори продовжують «жити» в творах майстрів</a:t>
            </a:r>
            <a:r>
              <a:rPr lang="ru-RU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8444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276" y="3807654"/>
            <a:ext cx="2688095" cy="2937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76" y="4293049"/>
            <a:ext cx="1840992" cy="249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49673"/>
            <a:ext cx="2813208" cy="249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12" y="231648"/>
            <a:ext cx="2999232" cy="3438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38144" y="231648"/>
            <a:ext cx="55292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Композитор написав два вокальні твори на слова В. Забіли:</a:t>
            </a:r>
          </a:p>
          <a:p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«Гуде вітер» та «Не </a:t>
            </a:r>
            <a:r>
              <a:rPr lang="uk-UA" sz="3200" b="1" i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щебечи</a:t>
            </a: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, соловейку», передавши в них дух і характер української народної музики.</a:t>
            </a:r>
            <a:endParaRPr lang="uk-UA" sz="3200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459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3716"/>
            <a:ext cx="5900928" cy="1651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32" y="1377697"/>
            <a:ext cx="2231679" cy="191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19072" y="243841"/>
            <a:ext cx="6961632" cy="11338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uk-UA" sz="5400" b="0" u="sng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Музичний словничок</a:t>
            </a:r>
            <a:endParaRPr lang="ru-RU" sz="5400" b="0" u="sng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4416" y="2755392"/>
            <a:ext cx="7083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Пісні, які створюють композитори, належать до професійної</a:t>
            </a:r>
          </a:p>
          <a:p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вокальної музики.</a:t>
            </a:r>
            <a:endParaRPr lang="uk-UA" sz="3600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967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416" y="231648"/>
            <a:ext cx="859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u="sng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Узагальнення вивченого матеріалу</a:t>
            </a:r>
            <a:endParaRPr lang="uk-UA" sz="3200" b="1" i="1" u="sng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416" y="926592"/>
            <a:ext cx="85953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Яку музику називають професійною? Що її поєднує з народною музикою?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Які засоби музичної виразності використовують компози­тори для написання своїх творів?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Які твори на основі українських народних пісень написав композитор М. Глінка?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Пригадайте історію про українську народну пісню, яка стала популярного у багатьох країнах. Які композитори використали мелодію цієї пісні у своїх творах?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591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303</TotalTime>
  <Words>361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ACER</cp:lastModifiedBy>
  <cp:revision>28</cp:revision>
  <dcterms:created xsi:type="dcterms:W3CDTF">2013-12-17T15:29:16Z</dcterms:created>
  <dcterms:modified xsi:type="dcterms:W3CDTF">2022-01-24T18:38:09Z</dcterms:modified>
</cp:coreProperties>
</file>