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5" r:id="rId6"/>
    <p:sldId id="271" r:id="rId7"/>
    <p:sldId id="277" r:id="rId8"/>
    <p:sldId id="283" r:id="rId9"/>
    <p:sldId id="291" r:id="rId10"/>
    <p:sldId id="296" r:id="rId11"/>
    <p:sldId id="29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parkov.ru/sound/" TargetMode="External"/><Relationship Id="rId7" Type="http://schemas.openxmlformats.org/officeDocument/2006/relationships/hyperlink" Target="http://eomi.ws/brass/trombone/" TargetMode="External"/><Relationship Id="rId2" Type="http://schemas.openxmlformats.org/officeDocument/2006/relationships/hyperlink" Target="https://ru.wikipedia.org/wiki/&#1042;&#1072;&#1083;&#1090;&#1086;&#1088;&#1085;&#1072;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nfourok.ru/spravochniy-material-gruppi-instrumentov-simfonicheskogo-orkestra-515550.html" TargetMode="External"/><Relationship Id="rId5" Type="http://schemas.openxmlformats.org/officeDocument/2006/relationships/hyperlink" Target="http://www.sonata-etc.ru/instruments/families/index.html" TargetMode="External"/><Relationship Id="rId4" Type="http://schemas.openxmlformats.org/officeDocument/2006/relationships/hyperlink" Target="http://www.olofmp3.ru/index.php/Kratkii-obzor-instrumentov-simfonicheskogo-orkestra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628800"/>
            <a:ext cx="7851648" cy="2232248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Інструменти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симфонічного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оркестру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come-to.it/ru/wp-content/uploads/MITO_Orchestra_Sinfonica_RAI.jpg"/>
          <p:cNvPicPr>
            <a:picLocks noChangeAspect="1" noChangeArrowheads="1"/>
          </p:cNvPicPr>
          <p:nvPr/>
        </p:nvPicPr>
        <p:blipFill>
          <a:blip r:embed="rId2" cstate="print"/>
          <a:srcRect t="17763"/>
          <a:stretch>
            <a:fillRect/>
          </a:stretch>
        </p:blipFill>
        <p:spPr bwMode="auto">
          <a:xfrm>
            <a:off x="1" y="1844823"/>
            <a:ext cx="9144000" cy="5013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926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Симфоничний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оркестр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72008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Monotype Corsiva" pitchFamily="66" charset="0"/>
              </a:rPr>
              <a:t>Джерела :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530352" y="836712"/>
            <a:ext cx="8074096" cy="54006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  <a:hlinkClick r:id="rId2"/>
              </a:rPr>
              <a:t>https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://ru.wikipedia.org/wiki/</a:t>
            </a:r>
            <a:r>
              <a:rPr lang="ru-RU" dirty="0" smtClean="0">
                <a:solidFill>
                  <a:srgbClr val="0070C0"/>
                </a:solidFill>
                <a:hlinkClick r:id="rId2"/>
              </a:rPr>
              <a:t>Валторна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://aparkov.ru/sound/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://www.olofmp3.ru/index.php/Kratkii-obzor-instrumentov-simfonicheskogo-orkestra.html</a:t>
            </a:r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hlinkClick r:id="rId5"/>
              </a:rPr>
              <a:t>http</a:t>
            </a:r>
            <a:r>
              <a:rPr lang="en-US" dirty="0" smtClean="0">
                <a:hlinkClick r:id="rId5"/>
              </a:rPr>
              <a:t>://www.sonata-etc.ru/instruments/families/index.html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</a:t>
            </a:r>
            <a:r>
              <a:rPr lang="en-US" dirty="0" smtClean="0">
                <a:hlinkClick r:id="rId6"/>
              </a:rPr>
              <a:t>://infourok.ru/spravochniy-material-gruppi-instrumentov-simfonicheskogo-orkestra-515550.html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hlinkClick r:id="rId7"/>
              </a:rPr>
              <a:t>http</a:t>
            </a:r>
            <a:r>
              <a:rPr lang="en-US" dirty="0" smtClean="0">
                <a:hlinkClick r:id="rId7"/>
              </a:rPr>
              <a:t>://eomi.ws/brass/trombone/</a:t>
            </a:r>
            <a:endParaRPr lang="ru-RU" dirty="0" smtClean="0"/>
          </a:p>
          <a:p>
            <a:pPr algn="just">
              <a:buFont typeface="Wingdings" pitchFamily="2" charset="2"/>
              <a:buChar char="ü"/>
            </a:pPr>
            <a:endParaRPr lang="ru-RU" dirty="0" smtClean="0"/>
          </a:p>
          <a:p>
            <a:pPr algn="just"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429000"/>
            <a:ext cx="7772400" cy="2160240"/>
          </a:xfrm>
        </p:spPr>
        <p:txBody>
          <a:bodyPr>
            <a:normAutofit/>
          </a:bodyPr>
          <a:lstStyle/>
          <a:p>
            <a:pPr indent="457200" algn="just">
              <a:defRPr/>
            </a:pPr>
            <a:r>
              <a:rPr lang="ru-RU" sz="2600" dirty="0" err="1" smtClean="0"/>
              <a:t>Симфонічний</a:t>
            </a:r>
            <a:r>
              <a:rPr lang="ru-RU" sz="2600" dirty="0" smtClean="0"/>
              <a:t> оркестр</a:t>
            </a:r>
            <a:r>
              <a:rPr lang="en-US" sz="2600" dirty="0" smtClean="0"/>
              <a:t>–</a:t>
            </a:r>
            <a:r>
              <a:rPr lang="ru-RU" sz="2600" dirty="0" smtClean="0"/>
              <a:t> великий </a:t>
            </a:r>
            <a:r>
              <a:rPr lang="ru-RU" sz="2600" dirty="0" err="1" smtClean="0"/>
              <a:t>колектив</a:t>
            </a:r>
            <a:r>
              <a:rPr lang="ru-RU" sz="2600" dirty="0" smtClean="0"/>
              <a:t> </a:t>
            </a:r>
            <a:r>
              <a:rPr lang="ru-RU" sz="2600" dirty="0" err="1" smtClean="0"/>
              <a:t>музикантів</a:t>
            </a:r>
            <a:r>
              <a:rPr lang="ru-RU" sz="2600" dirty="0" smtClean="0"/>
              <a:t>, </a:t>
            </a:r>
            <a:r>
              <a:rPr lang="ru-RU" sz="2600" dirty="0" err="1" smtClean="0"/>
              <a:t>виконуючих</a:t>
            </a:r>
            <a:r>
              <a:rPr lang="ru-RU" sz="2600" dirty="0" smtClean="0"/>
              <a:t> </a:t>
            </a:r>
            <a:r>
              <a:rPr lang="ru-RU" sz="2600" dirty="0" err="1" smtClean="0"/>
              <a:t>симфоничні</a:t>
            </a:r>
            <a:r>
              <a:rPr lang="ru-RU" sz="2600" dirty="0" smtClean="0"/>
              <a:t> </a:t>
            </a:r>
            <a:r>
              <a:rPr lang="ru-RU" sz="2600" dirty="0" err="1" smtClean="0"/>
              <a:t>музичні</a:t>
            </a:r>
            <a:r>
              <a:rPr lang="ru-RU" sz="2600" dirty="0" smtClean="0"/>
              <a:t> твори. </a:t>
            </a:r>
            <a:endParaRPr lang="en-US" sz="2600" dirty="0" smtClean="0"/>
          </a:p>
          <a:p>
            <a:pPr indent="457200" algn="just">
              <a:defRPr/>
            </a:pPr>
            <a:r>
              <a:rPr lang="ru-RU" sz="2600" dirty="0" err="1" smtClean="0"/>
              <a:t>Симфонічний</a:t>
            </a:r>
            <a:r>
              <a:rPr lang="ru-RU" sz="2600" dirty="0" smtClean="0"/>
              <a:t> оркестр </a:t>
            </a:r>
            <a:r>
              <a:rPr lang="ru-RU" sz="2600" dirty="0" err="1" smtClean="0"/>
              <a:t>містить</a:t>
            </a:r>
            <a:r>
              <a:rPr lang="ru-RU" sz="2600" dirty="0" smtClean="0"/>
              <a:t> у </a:t>
            </a:r>
            <a:r>
              <a:rPr lang="ru-RU" sz="2600" dirty="0" err="1" smtClean="0"/>
              <a:t>собі</a:t>
            </a:r>
            <a:r>
              <a:rPr lang="ru-RU" sz="2600" dirty="0" smtClean="0"/>
              <a:t> </a:t>
            </a:r>
            <a:r>
              <a:rPr lang="ru-RU" sz="2600" dirty="0" smtClean="0"/>
              <a:t>три </a:t>
            </a:r>
            <a:r>
              <a:rPr lang="ru-RU" sz="2600" dirty="0" err="1" smtClean="0"/>
              <a:t>групи</a:t>
            </a:r>
            <a:r>
              <a:rPr lang="ru-RU" sz="2600" dirty="0" smtClean="0"/>
              <a:t> </a:t>
            </a:r>
            <a:r>
              <a:rPr lang="ru-RU" sz="2600" dirty="0" err="1" smtClean="0"/>
              <a:t>інструментів</a:t>
            </a:r>
            <a:r>
              <a:rPr lang="ru-RU" sz="2600" dirty="0" smtClean="0"/>
              <a:t>: </a:t>
            </a:r>
            <a:r>
              <a:rPr lang="ru-RU" sz="2600" dirty="0" err="1" smtClean="0"/>
              <a:t>струнні</a:t>
            </a:r>
            <a:r>
              <a:rPr lang="ru-RU" sz="2600" dirty="0" smtClean="0"/>
              <a:t>, </a:t>
            </a:r>
            <a:r>
              <a:rPr lang="ru-RU" sz="2600" dirty="0" err="1" smtClean="0"/>
              <a:t>духові</a:t>
            </a:r>
            <a:r>
              <a:rPr lang="ru-RU" sz="2600" dirty="0" smtClean="0"/>
              <a:t> </a:t>
            </a:r>
            <a:r>
              <a:rPr lang="ru-RU" sz="2600" dirty="0" smtClean="0"/>
              <a:t>та</a:t>
            </a:r>
            <a:r>
              <a:rPr lang="ru-RU" sz="2600" dirty="0" smtClean="0"/>
              <a:t> </a:t>
            </a:r>
            <a:r>
              <a:rPr lang="ru-RU" sz="2600" dirty="0" err="1" smtClean="0"/>
              <a:t>ударні</a:t>
            </a:r>
            <a:r>
              <a:rPr lang="ru-RU" sz="2600" dirty="0" smtClean="0"/>
              <a:t>. </a:t>
            </a:r>
            <a:endParaRPr lang="ru-RU" sz="2600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Симфонічний оркестр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09" y="152809"/>
            <a:ext cx="8752381" cy="655238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bestmusiclessons.ca/images/str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062" y="1109663"/>
            <a:ext cx="66960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404664"/>
            <a:ext cx="8305800" cy="864096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Стр</a:t>
            </a:r>
            <a:r>
              <a:rPr kumimoji="0" lang="ru-RU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унно-смичкова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група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55650" y="5373688"/>
            <a:ext cx="1655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Скрипка</a:t>
            </a:r>
            <a:endParaRPr 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700338" y="5589588"/>
            <a:ext cx="719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Альт </a:t>
            </a:r>
            <a:endParaRPr lang="ru-RU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4663" y="5805488"/>
            <a:ext cx="1366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Віолончель</a:t>
            </a:r>
            <a:endParaRPr lang="ru-RU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019925" y="6092825"/>
            <a:ext cx="1296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Контрабас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476672"/>
            <a:ext cx="8449816" cy="1008112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Дерев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`</a:t>
            </a:r>
            <a:r>
              <a:rPr kumimoji="0" lang="ru-RU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яно-духові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3" name="Рисунок 65" descr="http://fs1.ppt4web.ru/images/95274/120409/640/img13.jpg"/>
          <p:cNvPicPr>
            <a:picLocks noChangeAspect="1" noChangeArrowheads="1"/>
          </p:cNvPicPr>
          <p:nvPr/>
        </p:nvPicPr>
        <p:blipFill>
          <a:blip r:embed="rId2" cstate="print"/>
          <a:srcRect l="27739" t="2563" r="65688" b="8333"/>
          <a:stretch>
            <a:fillRect/>
          </a:stretch>
        </p:blipFill>
        <p:spPr bwMode="auto">
          <a:xfrm>
            <a:off x="900113" y="2060575"/>
            <a:ext cx="376237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68" descr="http://fs1.ppt4web.ru/images/95274/120409/640/img13.jpg"/>
          <p:cNvPicPr>
            <a:picLocks noChangeAspect="1" noChangeArrowheads="1"/>
          </p:cNvPicPr>
          <p:nvPr/>
        </p:nvPicPr>
        <p:blipFill>
          <a:blip r:embed="rId2" cstate="print"/>
          <a:srcRect l="63016" t="37393" r="30733" b="7692"/>
          <a:stretch>
            <a:fillRect/>
          </a:stretch>
        </p:blipFill>
        <p:spPr bwMode="auto">
          <a:xfrm>
            <a:off x="2268538" y="3357563"/>
            <a:ext cx="366712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3" descr="http://lingvotutor.ru/wp-content/uploads/2014/03/Woodwind-Instruments.jpg"/>
          <p:cNvPicPr>
            <a:picLocks noChangeAspect="1" noChangeArrowheads="1"/>
          </p:cNvPicPr>
          <p:nvPr/>
        </p:nvPicPr>
        <p:blipFill>
          <a:blip r:embed="rId3" cstate="print"/>
          <a:srcRect l="64458" t="17233" r="26244" b="8389"/>
          <a:stretch>
            <a:fillRect/>
          </a:stretch>
        </p:blipFill>
        <p:spPr bwMode="auto">
          <a:xfrm>
            <a:off x="3563938" y="1916113"/>
            <a:ext cx="696912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0" descr="http://lingvotutor.ru/wp-content/uploads/2014/03/Woodwind-Instruments.jpg"/>
          <p:cNvPicPr>
            <a:picLocks noChangeAspect="1" noChangeArrowheads="1"/>
          </p:cNvPicPr>
          <p:nvPr/>
        </p:nvPicPr>
        <p:blipFill>
          <a:blip r:embed="rId3" cstate="print"/>
          <a:srcRect l="33031" t="19273" r="58311" b="9978"/>
          <a:stretch>
            <a:fillRect/>
          </a:stretch>
        </p:blipFill>
        <p:spPr bwMode="auto">
          <a:xfrm>
            <a:off x="5364163" y="2060575"/>
            <a:ext cx="658812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3635375" y="6021388"/>
            <a:ext cx="2665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Гобой                Кларнет</a:t>
            </a:r>
            <a:endParaRPr lang="ru-RU"/>
          </a:p>
        </p:txBody>
      </p:sp>
      <p:sp>
        <p:nvSpPr>
          <p:cNvPr id="8" name="Прямоугольник 14"/>
          <p:cNvSpPr>
            <a:spLocks noChangeArrowheads="1"/>
          </p:cNvSpPr>
          <p:nvPr/>
        </p:nvSpPr>
        <p:spPr bwMode="auto">
          <a:xfrm>
            <a:off x="6948488" y="6165850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Фагот</a:t>
            </a:r>
            <a:endParaRPr lang="ru-RU"/>
          </a:p>
        </p:txBody>
      </p:sp>
      <p:pic>
        <p:nvPicPr>
          <p:cNvPr id="9" name="Рисунок 37" descr="http://cs622125.vk.me/v622125701/35521/NB29lqoeUxk.jpg"/>
          <p:cNvPicPr>
            <a:picLocks noChangeAspect="1" noChangeArrowheads="1"/>
          </p:cNvPicPr>
          <p:nvPr/>
        </p:nvPicPr>
        <p:blipFill>
          <a:blip r:embed="rId4" cstate="print"/>
          <a:srcRect l="1160" r="78601"/>
          <a:stretch>
            <a:fillRect/>
          </a:stretch>
        </p:blipFill>
        <p:spPr bwMode="auto">
          <a:xfrm>
            <a:off x="7092950" y="1268413"/>
            <a:ext cx="1428750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611560" y="5876925"/>
            <a:ext cx="288094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Флейта            Флейта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пікколо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76672"/>
            <a:ext cx="8295456" cy="16561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Група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мідних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духових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5400" dirty="0" smtClean="0">
                <a:solidFill>
                  <a:schemeClr val="tx2"/>
                </a:solidFill>
                <a:latin typeface="Monotype Corsiva" pitchFamily="66" charset="0"/>
                <a:ea typeface="+mj-ea"/>
                <a:cs typeface="+mj-cs"/>
              </a:rPr>
              <a:t>і</a:t>
            </a: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нструментів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4" name="Рисунок 7" descr="http://coq10florida.com/images/55fc54d325238.jpg"/>
          <p:cNvPicPr>
            <a:picLocks noChangeAspect="1" noChangeArrowheads="1"/>
          </p:cNvPicPr>
          <p:nvPr/>
        </p:nvPicPr>
        <p:blipFill>
          <a:blip r:embed="rId2" cstate="print"/>
          <a:srcRect l="22289" t="18735" r="60193" b="52405"/>
          <a:stretch>
            <a:fillRect/>
          </a:stretch>
        </p:blipFill>
        <p:spPr bwMode="auto">
          <a:xfrm>
            <a:off x="638220" y="1992775"/>
            <a:ext cx="26638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0"/>
          <p:cNvSpPr>
            <a:spLocks noChangeArrowheads="1"/>
          </p:cNvSpPr>
          <p:nvPr/>
        </p:nvSpPr>
        <p:spPr bwMode="auto">
          <a:xfrm>
            <a:off x="2555875" y="2852738"/>
            <a:ext cx="1139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Тромбон </a:t>
            </a:r>
            <a:endParaRPr lang="ru-RU" sz="1400" dirty="0"/>
          </a:p>
        </p:txBody>
      </p:sp>
      <p:pic>
        <p:nvPicPr>
          <p:cNvPr id="6" name="Рисунок 5" descr="http://www.funlib.ru/cimg/2014/101903/12571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205038"/>
            <a:ext cx="30956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2"/>
          <p:cNvSpPr>
            <a:spLocks noChangeArrowheads="1"/>
          </p:cNvSpPr>
          <p:nvPr/>
        </p:nvSpPr>
        <p:spPr bwMode="auto">
          <a:xfrm>
            <a:off x="7092950" y="3141663"/>
            <a:ext cx="677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Труба </a:t>
            </a:r>
            <a:endParaRPr lang="ru-RU" sz="1400" dirty="0"/>
          </a:p>
        </p:txBody>
      </p:sp>
      <p:pic>
        <p:nvPicPr>
          <p:cNvPr id="8" name="Picture 5" descr="Туб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973513"/>
            <a:ext cx="4392612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1476375" y="4149725"/>
            <a:ext cx="55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Ту́ба</a:t>
            </a:r>
            <a:endParaRPr lang="ru-RU" sz="1400" dirty="0"/>
          </a:p>
        </p:txBody>
      </p:sp>
      <p:pic>
        <p:nvPicPr>
          <p:cNvPr id="10" name="Рисунок 4" descr="http://img0.liveinternet.ru/images/attach/c/8/101/983/101983432_msr33.jpg"/>
          <p:cNvPicPr>
            <a:picLocks noChangeAspect="1" noChangeArrowheads="1"/>
          </p:cNvPicPr>
          <p:nvPr/>
        </p:nvPicPr>
        <p:blipFill>
          <a:blip r:embed="rId5" cstate="print"/>
          <a:srcRect l="1500" t="3722" r="55000" b="2325"/>
          <a:stretch>
            <a:fillRect/>
          </a:stretch>
        </p:blipFill>
        <p:spPr bwMode="auto">
          <a:xfrm>
            <a:off x="5651500" y="4076700"/>
            <a:ext cx="272256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 flipH="1">
            <a:off x="7019925" y="4221163"/>
            <a:ext cx="1296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Валторна </a:t>
            </a:r>
            <a:endParaRPr lang="ru-RU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48680"/>
            <a:ext cx="8305800" cy="129840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Ударні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музичні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5000" dirty="0" smtClean="0">
                <a:solidFill>
                  <a:schemeClr val="tx2"/>
                </a:solidFill>
                <a:latin typeface="Monotype Corsiva" pitchFamily="66" charset="0"/>
                <a:ea typeface="+mj-ea"/>
                <a:cs typeface="+mj-cs"/>
              </a:rPr>
              <a:t>і</a:t>
            </a:r>
            <a:r>
              <a:rPr kumimoji="0" lang="ru-RU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нструменти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5000" dirty="0">
                <a:solidFill>
                  <a:schemeClr val="tx2"/>
                </a:solidFill>
                <a:latin typeface="Monotype Corsiva" pitchFamily="66" charset="0"/>
                <a:ea typeface="+mj-ea"/>
                <a:cs typeface="+mj-cs"/>
              </a:rPr>
              <a:t>з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визначеною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висотою</a:t>
            </a:r>
            <a:r>
              <a:rPr kumimoji="0" lang="ru-RU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звучання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3" name="Picture 6" descr="http://www.normans.co.uk/blog/wp-content/uploads/2014/10/tubular-bells-559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675"/>
            <a:ext cx="23590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179388" y="6165850"/>
            <a:ext cx="2476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Оркестрові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дзвони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http://www.harmonieterresainte.ch/images/instruments/vibraph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989138"/>
            <a:ext cx="288131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492500" y="4005263"/>
            <a:ext cx="1176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Ксилофон</a:t>
            </a:r>
          </a:p>
        </p:txBody>
      </p:sp>
      <p:pic>
        <p:nvPicPr>
          <p:cNvPr id="7" name="Picture 8" descr="https://capitolmusic.files.wordpress.com/2013/07/timpani.jpg"/>
          <p:cNvPicPr>
            <a:picLocks noChangeAspect="1" noChangeArrowheads="1"/>
          </p:cNvPicPr>
          <p:nvPr/>
        </p:nvPicPr>
        <p:blipFill>
          <a:blip r:embed="rId4" cstate="print"/>
          <a:srcRect t="19814" b="22725"/>
          <a:stretch>
            <a:fillRect/>
          </a:stretch>
        </p:blipFill>
        <p:spPr bwMode="auto">
          <a:xfrm>
            <a:off x="2700338" y="4416425"/>
            <a:ext cx="3167062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3924300" y="6237288"/>
            <a:ext cx="787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Літаври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2" descr="http://www.playing-field.ru/img/2015/051910/26553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844675"/>
            <a:ext cx="30353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6516688" y="3213100"/>
            <a:ext cx="9301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Дзвоники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4" descr="http://jcs.com.ua/sites/default/files/goods/yamaha_jc-cel-53-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573016"/>
            <a:ext cx="2446337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3"/>
          <p:cNvSpPr>
            <a:spLocks noChangeArrowheads="1"/>
          </p:cNvSpPr>
          <p:nvPr/>
        </p:nvSpPr>
        <p:spPr bwMode="auto">
          <a:xfrm>
            <a:off x="6084168" y="6093296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Челеста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764704"/>
            <a:ext cx="8295456" cy="1082384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Ударні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музичні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інструменти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з</a:t>
            </a:r>
            <a:r>
              <a:rPr kumimoji="0" lang="ru-RU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невизначеною</a:t>
            </a:r>
            <a:r>
              <a:rPr kumimoji="0" lang="ru-RU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висотою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</a:t>
            </a:r>
            <a:r>
              <a:rPr kumimoji="0" lang="ru-RU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звучання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3" name="Рисунок 11" descr="http://www.playing-field.ru/img/2015/052119/3303624"/>
          <p:cNvPicPr>
            <a:picLocks noChangeAspect="1" noChangeArrowheads="1"/>
          </p:cNvPicPr>
          <p:nvPr/>
        </p:nvPicPr>
        <p:blipFill>
          <a:blip r:embed="rId2" cstate="print"/>
          <a:srcRect l="1250" t="13499" r="1500" b="14250"/>
          <a:stretch>
            <a:fillRect/>
          </a:stretch>
        </p:blipFill>
        <p:spPr bwMode="auto">
          <a:xfrm>
            <a:off x="971550" y="1989138"/>
            <a:ext cx="13684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1116013" y="2708275"/>
            <a:ext cx="1100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Бубон </a:t>
            </a:r>
            <a:endParaRPr lang="ru-RU" sz="1400" dirty="0"/>
          </a:p>
        </p:txBody>
      </p:sp>
      <p:pic>
        <p:nvPicPr>
          <p:cNvPr id="5" name="Picture 10" descr="http://akkord.in.ua/img/products/big/Udarn_PEACE_KAHUNA_DP-22KA-6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563954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763688" y="6381328"/>
            <a:ext cx="23914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Барабани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ударна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установка)</a:t>
            </a:r>
            <a:endParaRPr lang="ru-RU" sz="1400" dirty="0"/>
          </a:p>
        </p:txBody>
      </p:sp>
      <p:pic>
        <p:nvPicPr>
          <p:cNvPr id="7" name="Рисунок 10" descr="https://im1-tub-ru.yandex.net/i?id=76a459f0cbc651c676c5eb39e494d0ff&amp;n=33&amp;h=215&amp;w=215"/>
          <p:cNvPicPr>
            <a:picLocks noChangeAspect="1" noChangeArrowheads="1"/>
          </p:cNvPicPr>
          <p:nvPr/>
        </p:nvPicPr>
        <p:blipFill>
          <a:blip r:embed="rId4" cstate="print"/>
          <a:srcRect l="4651" t="12093" r="8836" b="13023"/>
          <a:stretch>
            <a:fillRect/>
          </a:stretch>
        </p:blipFill>
        <p:spPr bwMode="auto">
          <a:xfrm>
            <a:off x="2555776" y="1844824"/>
            <a:ext cx="10810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2483768" y="2636912"/>
            <a:ext cx="1425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Трикутник</a:t>
            </a:r>
            <a:endParaRPr lang="ru-RU" sz="1400" dirty="0"/>
          </a:p>
        </p:txBody>
      </p:sp>
      <p:pic>
        <p:nvPicPr>
          <p:cNvPr id="9" name="Рисунок 16" descr="http://ru3.anyfad.com/items/t1@6bfac103-a140-4af5-a378-43331cb0378d/Neprostye-kastanety.jpg"/>
          <p:cNvPicPr>
            <a:picLocks noChangeAspect="1" noChangeArrowheads="1"/>
          </p:cNvPicPr>
          <p:nvPr/>
        </p:nvPicPr>
        <p:blipFill>
          <a:blip r:embed="rId5" cstate="print"/>
          <a:srcRect l="2368" t="14522" r="3900" b="8824"/>
          <a:stretch>
            <a:fillRect/>
          </a:stretch>
        </p:blipFill>
        <p:spPr bwMode="auto">
          <a:xfrm>
            <a:off x="3923928" y="2060848"/>
            <a:ext cx="9064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3923928" y="2636912"/>
            <a:ext cx="10533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Кастаньєти</a:t>
            </a:r>
            <a:endParaRPr lang="ru-RU" sz="1400" dirty="0"/>
          </a:p>
        </p:txBody>
      </p:sp>
      <p:pic>
        <p:nvPicPr>
          <p:cNvPr id="11" name="Picture 8" descr="https://im1-tub-ru.yandex.net/i?id=0f7bbcc946aad4046c8b0a6efcca1d7d&amp;n=33&amp;h=215&amp;w=2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844824"/>
            <a:ext cx="1368153" cy="127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5796136" y="2996952"/>
            <a:ext cx="826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Тарілки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/>
          </a:p>
        </p:txBody>
      </p:sp>
      <p:pic>
        <p:nvPicPr>
          <p:cNvPr id="13" name="Picture 18" descr="Китайский гонг"/>
          <p:cNvPicPr>
            <a:picLocks noChangeAspect="1" noChangeArrowheads="1"/>
          </p:cNvPicPr>
          <p:nvPr/>
        </p:nvPicPr>
        <p:blipFill>
          <a:blip r:embed="rId7" cstate="print"/>
          <a:srcRect l="2875" t="6049" r="5142" b="3233"/>
          <a:stretch>
            <a:fillRect/>
          </a:stretch>
        </p:blipFill>
        <p:spPr bwMode="auto">
          <a:xfrm>
            <a:off x="6588224" y="1916832"/>
            <a:ext cx="20204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>
            <a:off x="7452320" y="3284984"/>
            <a:ext cx="539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Гонг </a:t>
            </a:r>
            <a:endParaRPr lang="ru-RU" sz="1400" dirty="0"/>
          </a:p>
        </p:txBody>
      </p:sp>
      <p:pic>
        <p:nvPicPr>
          <p:cNvPr id="15" name="Picture 2" descr="http://scandinews.fi/assets/images/2015/1/51/1-51.1-51.38.jpg"/>
          <p:cNvPicPr>
            <a:picLocks noChangeAspect="1" noChangeArrowheads="1"/>
          </p:cNvPicPr>
          <p:nvPr/>
        </p:nvPicPr>
        <p:blipFill>
          <a:blip r:embed="rId8" cstate="print"/>
          <a:srcRect l="8970" t="14356" r="10303" b="13864"/>
          <a:stretch>
            <a:fillRect/>
          </a:stretch>
        </p:blipFill>
        <p:spPr bwMode="auto">
          <a:xfrm>
            <a:off x="2699792" y="2996952"/>
            <a:ext cx="1111052" cy="740701"/>
          </a:xfrm>
          <a:prstGeom prst="rect">
            <a:avLst/>
          </a:prstGeom>
          <a:noFill/>
        </p:spPr>
      </p:pic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7020272" y="6309320"/>
            <a:ext cx="1100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Эоліфон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/>
          </a:p>
        </p:txBody>
      </p:sp>
      <p:pic>
        <p:nvPicPr>
          <p:cNvPr id="17" name="Picture 4" descr="https://upload.wikimedia.org/wikipedia/commons/thumb/c/ce/Wind_Machine.JPG/220px-Wind_Machin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4077072"/>
            <a:ext cx="1944216" cy="2301637"/>
          </a:xfrm>
          <a:prstGeom prst="rect">
            <a:avLst/>
          </a:prstGeom>
          <a:noFill/>
        </p:spPr>
      </p:pic>
      <p:sp>
        <p:nvSpPr>
          <p:cNvPr id="18" name="Прямоугольник 4"/>
          <p:cNvSpPr>
            <a:spLocks noChangeArrowheads="1"/>
          </p:cNvSpPr>
          <p:nvPr/>
        </p:nvSpPr>
        <p:spPr bwMode="auto">
          <a:xfrm>
            <a:off x="3059832" y="3429000"/>
            <a:ext cx="1100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Клаксон </a:t>
            </a:r>
            <a:endParaRPr lang="ru-RU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476672"/>
            <a:ext cx="8367464" cy="144016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Особлива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група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</a:t>
            </a: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інструментів</a:t>
            </a:r>
            <a:r>
              <a:rPr kumimoji="0" lang="ru-RU" sz="5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симфонічного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оркестру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3" name="Рисунок 7" descr="http://i.playground.ru/i/43/47/82/00/pix/image.jpg"/>
          <p:cNvPicPr>
            <a:picLocks noChangeAspect="1" noChangeArrowheads="1"/>
          </p:cNvPicPr>
          <p:nvPr/>
        </p:nvPicPr>
        <p:blipFill>
          <a:blip r:embed="rId2" cstate="print"/>
          <a:srcRect l="26602" t="3661" r="18129" b="2222"/>
          <a:stretch>
            <a:fillRect/>
          </a:stretch>
        </p:blipFill>
        <p:spPr bwMode="auto">
          <a:xfrm>
            <a:off x="794239" y="1844824"/>
            <a:ext cx="2121999" cy="460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9"/>
          <p:cNvSpPr>
            <a:spLocks noChangeArrowheads="1"/>
          </p:cNvSpPr>
          <p:nvPr/>
        </p:nvSpPr>
        <p:spPr bwMode="auto">
          <a:xfrm>
            <a:off x="2195513" y="5876925"/>
            <a:ext cx="719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Арфа</a:t>
            </a:r>
          </a:p>
        </p:txBody>
      </p:sp>
      <p:pic>
        <p:nvPicPr>
          <p:cNvPr id="5" name="Picture 7" descr="http://pianostore.ru/wp-content/uploads/2012/03/B212.jpg"/>
          <p:cNvPicPr>
            <a:picLocks noChangeAspect="1" noChangeArrowheads="1"/>
          </p:cNvPicPr>
          <p:nvPr/>
        </p:nvPicPr>
        <p:blipFill>
          <a:blip r:embed="rId3" cstate="print"/>
          <a:srcRect l="5357" r="5357"/>
          <a:stretch>
            <a:fillRect/>
          </a:stretch>
        </p:blipFill>
        <p:spPr bwMode="auto">
          <a:xfrm>
            <a:off x="4572000" y="2348880"/>
            <a:ext cx="3783012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6905301" y="5876925"/>
            <a:ext cx="1327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Фортепіано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402</TotalTime>
  <Words>126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Constantia</vt:lpstr>
      <vt:lpstr>Monotype Corsiva</vt:lpstr>
      <vt:lpstr>Times New Roman</vt:lpstr>
      <vt:lpstr>Wingdings</vt:lpstr>
      <vt:lpstr>Wingdings 2</vt:lpstr>
      <vt:lpstr>Поток</vt:lpstr>
      <vt:lpstr>Інструменти симфонічного оркестру</vt:lpstr>
      <vt:lpstr>Симфонічний оркестр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Джерела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eugene nesterov</cp:lastModifiedBy>
  <cp:revision>55</cp:revision>
  <dcterms:modified xsi:type="dcterms:W3CDTF">2020-03-20T11:01:47Z</dcterms:modified>
</cp:coreProperties>
</file>