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9" r:id="rId4"/>
    <p:sldId id="261" r:id="rId5"/>
    <p:sldId id="270" r:id="rId6"/>
    <p:sldId id="262" r:id="rId7"/>
    <p:sldId id="265" r:id="rId8"/>
    <p:sldId id="263" r:id="rId9"/>
    <p:sldId id="260" r:id="rId10"/>
    <p:sldId id="271" r:id="rId11"/>
    <p:sldId id="272" r:id="rId12"/>
    <p:sldId id="273" r:id="rId13"/>
    <p:sldId id="274" r:id="rId14"/>
    <p:sldId id="276" r:id="rId15"/>
    <p:sldId id="259" r:id="rId16"/>
    <p:sldId id="279" r:id="rId17"/>
    <p:sldId id="280" r:id="rId18"/>
    <p:sldId id="283" r:id="rId19"/>
    <p:sldId id="281" r:id="rId20"/>
    <p:sldId id="277" r:id="rId21"/>
    <p:sldId id="25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EEA25-4385-4105-BB9D-CD385C07D243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00D8E-A496-4438-9C75-C16F272881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46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893-D96A-4B6A-BFEA-1EB34096FED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70FC-A11A-471E-A664-5A19CCED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893-D96A-4B6A-BFEA-1EB34096FED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70FC-A11A-471E-A664-5A19CCED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893-D96A-4B6A-BFEA-1EB34096FED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70FC-A11A-471E-A664-5A19CCED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893-D96A-4B6A-BFEA-1EB34096FED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70FC-A11A-471E-A664-5A19CCED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893-D96A-4B6A-BFEA-1EB34096FED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70FC-A11A-471E-A664-5A19CCED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893-D96A-4B6A-BFEA-1EB34096FED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70FC-A11A-471E-A664-5A19CCED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893-D96A-4B6A-BFEA-1EB34096FED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70FC-A11A-471E-A664-5A19CCED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893-D96A-4B6A-BFEA-1EB34096FED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70FC-A11A-471E-A664-5A19CCED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893-D96A-4B6A-BFEA-1EB34096FED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70FC-A11A-471E-A664-5A19CCED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893-D96A-4B6A-BFEA-1EB34096FED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70FC-A11A-471E-A664-5A19CCED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893-D96A-4B6A-BFEA-1EB34096FED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70FC-A11A-471E-A664-5A19CCED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47893-D96A-4B6A-BFEA-1EB34096FED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870FC-A11A-471E-A664-5A19CCED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4.png"/><Relationship Id="rId2" Type="http://schemas.openxmlformats.org/officeDocument/2006/relationships/audio" Target="file:///F:\&#1055;&#1088;&#1077;&#1079;&#1077;&#1085;&#1090;&#1072;&#1094;&#1110;&#1111;\&#1084;&#1091;&#1079;&#1099;&#1082;&#1072;&#1083;&#1100;&#1085;&#1099;&#1081;%20&#1072;&#1083;&#1092;&#1072;&#1074;&#1080;&#1090;\s6818.mp3" TargetMode="External"/><Relationship Id="rId1" Type="http://schemas.openxmlformats.org/officeDocument/2006/relationships/audio" Target="file:///F:\&#1055;&#1088;&#1077;&#1079;&#1077;&#1085;&#1090;&#1072;&#1094;&#1110;&#1111;\&#1084;&#1091;&#1079;&#1099;&#1082;&#1072;&#1083;&#1100;&#1085;&#1099;&#1081;%20&#1072;&#1083;&#1092;&#1072;&#1074;&#1080;&#1090;\&#1082;&#1083;&#1072;&#1074;&#1077;&#1089;&#1080;&#1085;%20mp3.mp3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jpe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F:\&#1055;&#1088;&#1077;&#1079;&#1077;&#1085;&#1090;&#1072;&#1094;&#1110;&#1111;\&#1084;&#1091;&#1079;&#1099;&#1082;&#1072;&#1083;&#1100;&#1085;&#1099;&#1081;%20&#1072;&#1083;&#1092;&#1072;&#1074;&#1080;&#1090;\ilar_ilar_-_preludiya_dlya_lutni.mp3" TargetMode="External"/><Relationship Id="rId6" Type="http://schemas.openxmlformats.org/officeDocument/2006/relationships/hyperlink" Target="http://eomi.ws/" TargetMode="External"/><Relationship Id="rId5" Type="http://schemas.openxmlformats.org/officeDocument/2006/relationships/hyperlink" Target="http://eomi.ws/group/plucked/" TargetMode="Externa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F:\&#1055;&#1088;&#1077;&#1079;&#1077;&#1085;&#1090;&#1072;&#1094;&#1110;&#1111;\&#1084;&#1091;&#1079;&#1099;&#1082;&#1072;&#1083;&#1100;&#1085;&#1099;&#1081;%20&#1072;&#1083;&#1092;&#1072;&#1074;&#1080;&#1090;\johnsas_-_bah-organnaya_preludiya_1.mp3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F:\&#1055;&#1088;&#1077;&#1079;&#1077;&#1085;&#1090;&#1072;&#1094;&#1110;&#1111;\&#1084;&#1091;&#1079;&#1099;&#1082;&#1072;&#1083;&#1100;&#1085;&#1099;&#1081;%20&#1072;&#1083;&#1092;&#1072;&#1074;&#1080;&#1090;\Tureckiy_marsh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F:\&#1055;&#1088;&#1077;&#1079;&#1077;&#1085;&#1090;&#1072;&#1094;&#1110;&#1111;\&#1084;&#1091;&#1079;&#1099;&#1082;&#1072;&#1083;&#1100;&#1085;&#1099;&#1081;%20&#1072;&#1083;&#1092;&#1072;&#1074;&#1080;&#1090;\paganini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F:\&#1055;&#1088;&#1077;&#1079;&#1077;&#1085;&#1090;&#1072;&#1094;&#1110;&#1111;\&#1084;&#1091;&#1079;&#1099;&#1082;&#1072;&#1083;&#1100;&#1085;&#1099;&#1081;%20&#1072;&#1083;&#1092;&#1072;&#1074;&#1080;&#1090;\fp-twmoym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F:\&#1055;&#1088;&#1077;&#1079;&#1077;&#1085;&#1090;&#1072;&#1094;&#1110;&#1111;\&#1084;&#1091;&#1079;&#1099;&#1082;&#1072;&#1083;&#1100;&#1085;&#1099;&#1081;%20&#1072;&#1083;&#1092;&#1072;&#1074;&#1080;&#1090;\igorevsky_-_solo_na_trube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audio" Target="file:///F:\&#1055;&#1088;&#1077;&#1079;&#1077;&#1085;&#1090;&#1072;&#1094;&#1110;&#1111;\&#1084;&#1091;&#1079;&#1099;&#1082;&#1072;&#1083;&#1100;&#1085;&#1099;&#1081;%20&#1072;&#1083;&#1092;&#1072;&#1074;&#1080;&#1090;\track01.mp3" TargetMode="External"/><Relationship Id="rId1" Type="http://schemas.openxmlformats.org/officeDocument/2006/relationships/audio" Target="file:///F:\&#1055;&#1088;&#1077;&#1079;&#1077;&#1085;&#1090;&#1072;&#1094;&#1110;&#1111;\&#1084;&#1091;&#1079;&#1099;&#1082;&#1072;&#1083;&#1100;&#1085;&#1099;&#1081;%20&#1072;&#1083;&#1092;&#1072;&#1074;&#1080;&#1090;\Badinerie_aus_der_h-moll-Suite_(BWV_1067).mp3" TargetMode="Externa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openxmlformats.org/officeDocument/2006/relationships/audio" Target="file:///F:\&#1055;&#1088;&#1077;&#1079;&#1077;&#1085;&#1090;&#1072;&#1094;&#1110;&#1111;\&#1084;&#1091;&#1079;&#1099;&#1082;&#1072;&#1083;&#1100;&#1085;&#1099;&#1081;%20&#1072;&#1083;&#1092;&#1072;&#1074;&#1080;&#1090;\duet_orpheus_brahms_song.mp3" TargetMode="External"/><Relationship Id="rId1" Type="http://schemas.openxmlformats.org/officeDocument/2006/relationships/audio" Target="file:///F:\&#1055;&#1088;&#1077;&#1079;&#1077;&#1085;&#1090;&#1072;&#1094;&#1110;&#1111;\&#1084;&#1091;&#1079;&#1099;&#1082;&#1072;&#1083;&#1100;&#1085;&#1099;&#1081;%20&#1072;&#1083;&#1092;&#1072;&#1074;&#1080;&#1090;\zvuk_-_arfa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F:\&#1055;&#1088;&#1077;&#1079;&#1077;&#1085;&#1090;&#1072;&#1094;&#1110;&#1111;\&#1084;&#1091;&#1079;&#1099;&#1082;&#1072;&#1083;&#1100;&#1085;&#1099;&#1081;%20&#1072;&#1083;&#1092;&#1072;&#1074;&#1080;&#1090;\%25BB&#1077;&#1090;__&#1065;&#1077;&#1083;&#1082;&#1091;&#1085;&#1095;&#1080;&#1082;__-_&#1058;&#1072;&#1085;&#1077;&#1094;_&#1060;&#1077;&#1080;_&#1044;&#1088;&#1072;&#1078;&#1077;.mp3" TargetMode="Externa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einway-sons.ru/page127.aspx" TargetMode="External"/><Relationship Id="rId13" Type="http://schemas.openxmlformats.org/officeDocument/2006/relationships/hyperlink" Target="http://beat.com.ua/index.php?cPath=236_246&amp;sort=products_sort_order&amp;page=2" TargetMode="External"/><Relationship Id="rId3" Type="http://schemas.openxmlformats.org/officeDocument/2006/relationships/hyperlink" Target="http://emarket.ua/services/girlyandyi-dlya-oformleniya_2325817.html?complaints" TargetMode="External"/><Relationship Id="rId7" Type="http://schemas.openxmlformats.org/officeDocument/2006/relationships/hyperlink" Target="http://strecoza.bestff.ru/viewtopic.php?id=181&amp;p=1" TargetMode="External"/><Relationship Id="rId12" Type="http://schemas.openxmlformats.org/officeDocument/2006/relationships/hyperlink" Target="http://www.novoteka.ru/r/Dosug.Records?lastdate=/2009-06-20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sesmi.ru/news/658106/1394281/" TargetMode="External"/><Relationship Id="rId11" Type="http://schemas.openxmlformats.org/officeDocument/2006/relationships/hyperlink" Target="http://www.livemaster.ru/catalogue/muzykalnyeinstrumenty?view=list&amp;v=0&amp;sort=2&amp;from=60" TargetMode="External"/><Relationship Id="rId5" Type="http://schemas.openxmlformats.org/officeDocument/2006/relationships/hyperlink" Target="http://zigrana.livejournal.com/" TargetMode="External"/><Relationship Id="rId10" Type="http://schemas.openxmlformats.org/officeDocument/2006/relationships/hyperlink" Target="http://ivanstepsax.narod.ru/photo.html" TargetMode="External"/><Relationship Id="rId4" Type="http://schemas.openxmlformats.org/officeDocument/2006/relationships/hyperlink" Target="http://www.kulturaportal.ru/tree_new/cultpaper/article.jsp?number=534&amp;crubric_id=1002065&amp;rubric_id=207&amp;pub_id=576781" TargetMode="External"/><Relationship Id="rId9" Type="http://schemas.openxmlformats.org/officeDocument/2006/relationships/hyperlink" Target="http://notoboz.ru/instrumets/page/2/" TargetMode="External"/><Relationship Id="rId14" Type="http://schemas.openxmlformats.org/officeDocument/2006/relationships/hyperlink" Target="http://www.musiccentre.ru/catalog/brass/trombone/view-1067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F:\&#1055;&#1088;&#1077;&#1079;&#1077;&#1085;&#1090;&#1072;&#1094;&#1110;&#1111;\&#1084;&#1091;&#1079;&#1099;&#1082;&#1072;&#1083;&#1100;&#1085;&#1099;&#1081;%20&#1072;&#1083;&#1092;&#1072;&#1074;&#1080;&#1090;\02%20-%20Ansambl%20Akkordeonistov%20-%20De%20Vogeltesdans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F:\&#1055;&#1088;&#1077;&#1079;&#1077;&#1085;&#1090;&#1072;&#1094;&#1110;&#1111;\&#1084;&#1091;&#1079;&#1099;&#1082;&#1072;&#1083;&#1100;&#1085;&#1099;&#1081;%20&#1072;&#1083;&#1092;&#1072;&#1074;&#1080;&#1090;\Beryoza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F:\&#1055;&#1088;&#1077;&#1079;&#1077;&#1085;&#1090;&#1072;&#1094;&#1110;&#1111;\&#1084;&#1091;&#1079;&#1099;&#1082;&#1072;&#1083;&#1100;&#1085;&#1099;&#1081;%20&#1072;&#1083;&#1092;&#1072;&#1074;&#1080;&#1090;\siegfried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F:\&#1055;&#1088;&#1077;&#1079;&#1077;&#1085;&#1090;&#1072;&#1094;&#1110;&#1111;\&#1084;&#1091;&#1079;&#1099;&#1082;&#1072;&#1083;&#1100;&#1085;&#1099;&#1081;%20&#1072;&#1083;&#1092;&#1072;&#1074;&#1080;&#1090;\shotlandskaya_volinka.mp3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F:\&#1055;&#1088;&#1077;&#1079;&#1077;&#1085;&#1090;&#1072;&#1094;&#1110;&#1111;\&#1084;&#1091;&#1079;&#1099;&#1082;&#1072;&#1083;&#1100;&#1085;&#1099;&#1081;%20&#1072;&#1083;&#1092;&#1072;&#1074;&#1080;&#1090;\&#1074;&#1080;&#1086;&#1083;&#1086;&#1085;&#1095;&#1077;&#1083;&#1100;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F:\&#1055;&#1088;&#1077;&#1079;&#1077;&#1085;&#1090;&#1072;&#1094;&#1110;&#1111;\&#1084;&#1091;&#1079;&#1099;&#1082;&#1072;&#1083;&#1100;&#1085;&#1099;&#1081;%20&#1072;&#1083;&#1092;&#1072;&#1074;&#1080;&#1090;\11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30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>
            <a:noAutofit/>
          </a:bodyPr>
          <a:lstStyle/>
          <a:p>
            <a:r>
              <a:rPr lang="uk-UA" sz="5400" dirty="0" smtClean="0">
                <a:latin typeface="a_AlgeriusBlw" pitchFamily="82" charset="-52"/>
              </a:rPr>
              <a:t>Музичний алфавіт</a:t>
            </a:r>
            <a:endParaRPr lang="ru-RU" sz="5400" dirty="0">
              <a:latin typeface="a_AlgeriusBrk" pitchFamily="8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786058"/>
            <a:ext cx="6400800" cy="1752600"/>
          </a:xfrm>
        </p:spPr>
        <p:txBody>
          <a:bodyPr/>
          <a:lstStyle/>
          <a:p>
            <a:endParaRPr lang="ru-RU" dirty="0">
              <a:solidFill>
                <a:srgbClr val="37441C"/>
              </a:solidFill>
              <a:latin typeface="a_AlgeriusBlw" pitchFamily="8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исунок6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0" y="7722"/>
            <a:ext cx="9144032" cy="6858024"/>
          </a:xfrm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85720" y="428604"/>
            <a:ext cx="4040188" cy="571504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клавесин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14876" y="500042"/>
            <a:ext cx="4041775" cy="500066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ксилофон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pic>
        <p:nvPicPr>
          <p:cNvPr id="10" name="Содержимое 9" descr="tumblr_kso9408b971qzcigmo1_500.jpg"/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785786" y="1071546"/>
            <a:ext cx="3217661" cy="395128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Рисунок 10" descr="43513989_1860_big.jpg"/>
          <p:cNvPicPr>
            <a:picLocks noChangeAspect="1"/>
          </p:cNvPicPr>
          <p:nvPr/>
        </p:nvPicPr>
        <p:blipFill>
          <a:blip r:embed="rId6"/>
          <a:srcRect l="9428" t="5509" r="6356" b="6038"/>
          <a:stretch>
            <a:fillRect/>
          </a:stretch>
        </p:blipFill>
        <p:spPr>
          <a:xfrm>
            <a:off x="4575572" y="1142984"/>
            <a:ext cx="4354146" cy="328614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клавесин mp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266672" y="4429132"/>
            <a:ext cx="519114" cy="519114"/>
          </a:xfrm>
          <a:prstGeom prst="rect">
            <a:avLst/>
          </a:prstGeom>
        </p:spPr>
      </p:pic>
      <p:pic>
        <p:nvPicPr>
          <p:cNvPr id="14" name="s6818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6286512" y="3929066"/>
            <a:ext cx="500066" cy="5000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2844" y="5143512"/>
            <a:ext cx="4357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Клавесин</a:t>
            </a:r>
            <a:r>
              <a:rPr lang="ru-RU" dirty="0" smtClean="0"/>
              <a:t> - </a:t>
            </a:r>
            <a:r>
              <a:rPr lang="ru-RU" dirty="0" err="1" smtClean="0"/>
              <a:t>клавішний</a:t>
            </a:r>
            <a:r>
              <a:rPr lang="ru-RU" dirty="0" smtClean="0"/>
              <a:t> </a:t>
            </a:r>
            <a:r>
              <a:rPr lang="ru-RU" dirty="0" err="1" smtClean="0"/>
              <a:t>музичний</a:t>
            </a:r>
            <a:r>
              <a:rPr lang="ru-RU" dirty="0" smtClean="0"/>
              <a:t> </a:t>
            </a:r>
            <a:r>
              <a:rPr lang="ru-RU" dirty="0" err="1" smtClean="0"/>
              <a:t>інструмент</a:t>
            </a:r>
            <a:r>
              <a:rPr lang="ru-RU" dirty="0" smtClean="0"/>
              <a:t>, </a:t>
            </a:r>
            <a:r>
              <a:rPr lang="ru-RU" dirty="0" err="1" smtClean="0"/>
              <a:t>металічні</a:t>
            </a:r>
            <a:r>
              <a:rPr lang="ru-RU" dirty="0" smtClean="0"/>
              <a:t> струни </a:t>
            </a:r>
            <a:r>
              <a:rPr lang="ru-RU" dirty="0" err="1" smtClean="0"/>
              <a:t>якого</a:t>
            </a:r>
            <a:r>
              <a:rPr lang="ru-RU" dirty="0" smtClean="0"/>
              <a:t>  </a:t>
            </a:r>
            <a:r>
              <a:rPr lang="ru-RU" dirty="0" err="1" smtClean="0"/>
              <a:t>защипуються</a:t>
            </a:r>
            <a:r>
              <a:rPr lang="ru-RU" dirty="0" smtClean="0"/>
              <a:t> плектром </a:t>
            </a:r>
            <a:r>
              <a:rPr lang="ru-RU" dirty="0" err="1" smtClean="0"/>
              <a:t>із</a:t>
            </a:r>
            <a:r>
              <a:rPr lang="ru-RU" dirty="0" smtClean="0"/>
              <a:t> пера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. 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4778415"/>
            <a:ext cx="435771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Ксилофон</a:t>
            </a:r>
            <a:r>
              <a:rPr lang="ru-RU" dirty="0" smtClean="0"/>
              <a:t> (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грецького</a:t>
            </a:r>
            <a:r>
              <a:rPr lang="ru-RU" dirty="0" smtClean="0"/>
              <a:t> «ксило» – «дерево» и «фон» – «звук») – </a:t>
            </a:r>
            <a:r>
              <a:rPr lang="ru-RU" dirty="0" err="1" smtClean="0"/>
              <a:t>ударний</a:t>
            </a:r>
            <a:r>
              <a:rPr lang="ru-RU" dirty="0" smtClean="0"/>
              <a:t> </a:t>
            </a:r>
            <a:r>
              <a:rPr lang="ru-RU" dirty="0" err="1" smtClean="0"/>
              <a:t>самозвучний</a:t>
            </a:r>
            <a:r>
              <a:rPr lang="ru-RU" dirty="0" smtClean="0"/>
              <a:t> </a:t>
            </a:r>
            <a:r>
              <a:rPr lang="ru-RU" dirty="0" err="1" smtClean="0"/>
              <a:t>музичний</a:t>
            </a:r>
            <a:r>
              <a:rPr lang="ru-RU" dirty="0" smtClean="0"/>
              <a:t> </a:t>
            </a:r>
            <a:r>
              <a:rPr lang="ru-RU" dirty="0" err="1" smtClean="0"/>
              <a:t>інструмент</a:t>
            </a:r>
            <a:r>
              <a:rPr lang="ru-RU" dirty="0" smtClean="0"/>
              <a:t>, </a:t>
            </a:r>
            <a:r>
              <a:rPr lang="ru-RU" dirty="0" err="1" smtClean="0"/>
              <a:t>складається</a:t>
            </a:r>
            <a:r>
              <a:rPr lang="ru-RU" dirty="0" smtClean="0"/>
              <a:t>  </a:t>
            </a:r>
            <a:r>
              <a:rPr lang="ru-RU" dirty="0" err="1" smtClean="0"/>
              <a:t>із</a:t>
            </a:r>
            <a:r>
              <a:rPr lang="ru-RU" dirty="0" smtClean="0"/>
              <a:t> дерев</a:t>
            </a:r>
            <a:r>
              <a:rPr lang="en-US" dirty="0" smtClean="0"/>
              <a:t>’</a:t>
            </a:r>
            <a:r>
              <a:rPr lang="ru-RU" dirty="0" err="1" smtClean="0"/>
              <a:t>яних</a:t>
            </a:r>
            <a:r>
              <a:rPr lang="ru-RU" dirty="0" smtClean="0"/>
              <a:t> </a:t>
            </a:r>
            <a:r>
              <a:rPr lang="ru-RU" dirty="0" err="1" smtClean="0"/>
              <a:t>брусочків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різноманітними</a:t>
            </a:r>
            <a:r>
              <a:rPr lang="ru-RU" dirty="0" smtClean="0"/>
              <a:t>  по </a:t>
            </a:r>
            <a:r>
              <a:rPr lang="ru-RU" dirty="0" err="1" smtClean="0"/>
              <a:t>висоті</a:t>
            </a:r>
            <a:r>
              <a:rPr lang="ru-RU" dirty="0" smtClean="0"/>
              <a:t>  звуками.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143768" y="3857628"/>
            <a:ext cx="164307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І.Дунаєвський</a:t>
            </a:r>
            <a:endParaRPr lang="ru-RU" dirty="0" smtClean="0"/>
          </a:p>
          <a:p>
            <a:pPr algn="ctr"/>
            <a:r>
              <a:rPr lang="ru-RU" dirty="0" smtClean="0"/>
              <a:t>«Полька»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791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49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исунок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7722"/>
            <a:ext cx="9144032" cy="6858024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14876" y="428604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лютня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pic>
        <p:nvPicPr>
          <p:cNvPr id="11" name="Содержимое 10" descr="1235722885dbb3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1643042" y="142852"/>
            <a:ext cx="2938277" cy="235745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14282" y="2500306"/>
            <a:ext cx="42862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ЛІРА, </a:t>
            </a:r>
            <a:r>
              <a:rPr lang="ru-RU" dirty="0" err="1" smtClean="0"/>
              <a:t>струнний</a:t>
            </a:r>
            <a:r>
              <a:rPr lang="ru-RU" dirty="0" smtClean="0"/>
              <a:t> </a:t>
            </a:r>
            <a:r>
              <a:rPr lang="ru-RU" dirty="0" err="1" smtClean="0"/>
              <a:t>музичний</a:t>
            </a:r>
            <a:r>
              <a:rPr lang="ru-RU" dirty="0" smtClean="0"/>
              <a:t> </a:t>
            </a:r>
            <a:r>
              <a:rPr lang="ru-RU" dirty="0" err="1" smtClean="0"/>
              <a:t>інструмент</a:t>
            </a:r>
            <a:r>
              <a:rPr lang="ru-RU" dirty="0" smtClean="0"/>
              <a:t> в </a:t>
            </a:r>
            <a:r>
              <a:rPr lang="ru-RU" dirty="0" err="1" smtClean="0"/>
              <a:t>формі</a:t>
            </a:r>
            <a:r>
              <a:rPr lang="ru-RU" dirty="0" smtClean="0"/>
              <a:t> хомута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 </a:t>
            </a:r>
            <a:r>
              <a:rPr lang="ru-RU" dirty="0" err="1" smtClean="0"/>
              <a:t>зігнутими</a:t>
            </a:r>
            <a:r>
              <a:rPr lang="ru-RU" dirty="0" smtClean="0"/>
              <a:t> </a:t>
            </a:r>
            <a:r>
              <a:rPr lang="ru-RU" dirty="0" err="1" smtClean="0"/>
              <a:t>стійками</a:t>
            </a:r>
            <a:r>
              <a:rPr lang="ru-RU" dirty="0" smtClean="0"/>
              <a:t>. </a:t>
            </a:r>
            <a:r>
              <a:rPr lang="ru-RU" dirty="0" err="1" smtClean="0"/>
              <a:t>Виник</a:t>
            </a:r>
            <a:r>
              <a:rPr lang="ru-RU" dirty="0" smtClean="0"/>
              <a:t> в </a:t>
            </a:r>
            <a:r>
              <a:rPr lang="ru-RU" dirty="0" err="1" smtClean="0"/>
              <a:t>доісторичні</a:t>
            </a:r>
            <a:r>
              <a:rPr lang="ru-RU" dirty="0" smtClean="0"/>
              <a:t>  </a:t>
            </a:r>
            <a:r>
              <a:rPr lang="ru-RU" dirty="0" err="1" smtClean="0"/>
              <a:t>часи</a:t>
            </a:r>
            <a:r>
              <a:rPr lang="ru-RU" dirty="0" smtClean="0"/>
              <a:t> на </a:t>
            </a:r>
            <a:r>
              <a:rPr lang="ru-RU" dirty="0" err="1" smtClean="0"/>
              <a:t>Близькому</a:t>
            </a:r>
            <a:r>
              <a:rPr lang="ru-RU" dirty="0" smtClean="0"/>
              <a:t> </a:t>
            </a:r>
            <a:r>
              <a:rPr lang="ru-RU" dirty="0" err="1" smtClean="0"/>
              <a:t>Сході</a:t>
            </a:r>
            <a:r>
              <a:rPr lang="ru-RU" dirty="0" smtClean="0"/>
              <a:t> , </a:t>
            </a:r>
            <a:r>
              <a:rPr lang="ru-RU" dirty="0" err="1" smtClean="0"/>
              <a:t>ліра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головних</a:t>
            </a:r>
            <a:r>
              <a:rPr lang="ru-RU" dirty="0" smtClean="0"/>
              <a:t> </a:t>
            </a:r>
            <a:r>
              <a:rPr lang="ru-RU" dirty="0" err="1" smtClean="0"/>
              <a:t>інструментів</a:t>
            </a:r>
            <a:r>
              <a:rPr lang="ru-RU" dirty="0" smtClean="0"/>
              <a:t> у </a:t>
            </a:r>
            <a:r>
              <a:rPr lang="ru-RU" dirty="0" err="1" smtClean="0"/>
              <a:t>євреїв</a:t>
            </a:r>
            <a:r>
              <a:rPr lang="ru-RU" dirty="0" smtClean="0"/>
              <a:t>, а </a:t>
            </a:r>
            <a:r>
              <a:rPr lang="ru-RU" dirty="0" err="1" smtClean="0"/>
              <a:t>пізніше</a:t>
            </a:r>
            <a:r>
              <a:rPr lang="ru-RU" dirty="0" smtClean="0"/>
              <a:t> у </a:t>
            </a:r>
            <a:r>
              <a:rPr lang="ru-RU" dirty="0" err="1" smtClean="0"/>
              <a:t>греків</a:t>
            </a:r>
            <a:r>
              <a:rPr lang="ru-RU" dirty="0" smtClean="0"/>
              <a:t> і римлян. </a:t>
            </a:r>
            <a:r>
              <a:rPr lang="ru-RU" dirty="0" err="1" smtClean="0"/>
              <a:t>Інструмент</a:t>
            </a:r>
            <a:r>
              <a:rPr lang="ru-RU" dirty="0" smtClean="0"/>
              <a:t> служив для </a:t>
            </a:r>
            <a:r>
              <a:rPr lang="ru-RU" dirty="0" err="1" smtClean="0"/>
              <a:t>супроводу</a:t>
            </a:r>
            <a:r>
              <a:rPr lang="ru-RU" dirty="0" smtClean="0"/>
              <a:t> </a:t>
            </a:r>
            <a:r>
              <a:rPr lang="ru-RU" dirty="0" err="1" smtClean="0"/>
              <a:t>співу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 як  </a:t>
            </a:r>
            <a:r>
              <a:rPr lang="ru-RU" dirty="0" err="1" smtClean="0"/>
              <a:t>сольний</a:t>
            </a:r>
            <a:r>
              <a:rPr lang="ru-RU" dirty="0" smtClean="0"/>
              <a:t> </a:t>
            </a:r>
            <a:r>
              <a:rPr lang="ru-RU" dirty="0" err="1" smtClean="0"/>
              <a:t>інструмент</a:t>
            </a:r>
            <a:r>
              <a:rPr lang="ru-RU" dirty="0" smtClean="0"/>
              <a:t>.  </a:t>
            </a:r>
          </a:p>
          <a:p>
            <a:endParaRPr lang="ru-RU" dirty="0" smtClean="0"/>
          </a:p>
          <a:p>
            <a:r>
              <a:rPr lang="ru-RU" dirty="0" smtClean="0"/>
              <a:t>В наш  час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фіни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сибірські</a:t>
            </a:r>
            <a:r>
              <a:rPr lang="ru-RU" dirty="0" smtClean="0"/>
              <a:t> </a:t>
            </a:r>
            <a:r>
              <a:rPr lang="ru-RU" dirty="0" err="1" smtClean="0"/>
              <a:t>родичі</a:t>
            </a:r>
            <a:r>
              <a:rPr lang="ru-RU" dirty="0" smtClean="0"/>
              <a:t> </a:t>
            </a:r>
            <a:r>
              <a:rPr lang="ru-RU" dirty="0" err="1" smtClean="0"/>
              <a:t>ханти</a:t>
            </a:r>
            <a:r>
              <a:rPr lang="ru-RU" dirty="0" smtClean="0"/>
              <a:t> і манси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  </a:t>
            </a:r>
            <a:r>
              <a:rPr lang="ru-RU" dirty="0" err="1" smtClean="0"/>
              <a:t>ліру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42844" y="1571612"/>
            <a:ext cx="1785982" cy="639762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err="1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ліра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7752" y="1285860"/>
            <a:ext cx="428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643438" y="1000108"/>
            <a:ext cx="4286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Лютня</a:t>
            </a:r>
            <a:r>
              <a:rPr lang="ru-RU" dirty="0" smtClean="0"/>
              <a:t> — </a:t>
            </a:r>
            <a:r>
              <a:rPr lang="ru-RU" dirty="0" err="1" smtClean="0"/>
              <a:t>старовинний</a:t>
            </a:r>
            <a:r>
              <a:rPr lang="ru-RU" dirty="0" smtClean="0"/>
              <a:t> </a:t>
            </a:r>
            <a:r>
              <a:rPr lang="ru-RU" dirty="0" err="1" smtClean="0">
                <a:hlinkClick r:id="rId5"/>
              </a:rPr>
              <a:t>струнний</a:t>
            </a:r>
            <a:r>
              <a:rPr lang="ru-RU" dirty="0" smtClean="0">
                <a:hlinkClick r:id="rId5"/>
              </a:rPr>
              <a:t> </a:t>
            </a:r>
            <a:r>
              <a:rPr lang="ru-RU" dirty="0" err="1" smtClean="0">
                <a:hlinkClick r:id="rId5"/>
              </a:rPr>
              <a:t>щипковий</a:t>
            </a:r>
            <a:r>
              <a:rPr lang="ru-RU" dirty="0" smtClean="0"/>
              <a:t> </a:t>
            </a:r>
            <a:r>
              <a:rPr lang="ru-RU" dirty="0" err="1" smtClean="0">
                <a:hlinkClick r:id="rId6"/>
              </a:rPr>
              <a:t>музичний</a:t>
            </a:r>
            <a:r>
              <a:rPr lang="ru-RU" dirty="0" smtClean="0">
                <a:hlinkClick r:id="rId6"/>
              </a:rPr>
              <a:t> </a:t>
            </a:r>
            <a:r>
              <a:rPr lang="ru-RU" dirty="0" err="1" smtClean="0">
                <a:hlinkClick r:id="rId6"/>
              </a:rPr>
              <a:t>інструмент</a:t>
            </a:r>
            <a:r>
              <a:rPr lang="ru-RU" dirty="0" smtClean="0"/>
              <a:t>. Слово “лютня”,  походить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арабського</a:t>
            </a:r>
            <a:r>
              <a:rPr lang="ru-RU" dirty="0" smtClean="0"/>
              <a:t> слова “</a:t>
            </a:r>
            <a:r>
              <a:rPr lang="ru-RU" dirty="0" err="1" smtClean="0"/>
              <a:t>al‘ud</a:t>
            </a:r>
            <a:r>
              <a:rPr lang="ru-RU" dirty="0" smtClean="0"/>
              <a:t>” (“дерево”). </a:t>
            </a:r>
            <a:r>
              <a:rPr lang="ru-RU" dirty="0" err="1" smtClean="0"/>
              <a:t>Виконавець</a:t>
            </a:r>
            <a:r>
              <a:rPr lang="ru-RU" dirty="0" smtClean="0"/>
              <a:t> на </a:t>
            </a:r>
            <a:r>
              <a:rPr lang="ru-RU" dirty="0" err="1" smtClean="0"/>
              <a:t>лютні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 лютнистом, а </a:t>
            </a:r>
            <a:r>
              <a:rPr lang="ru-RU" dirty="0" err="1" smtClean="0"/>
              <a:t>майстер</a:t>
            </a:r>
            <a:r>
              <a:rPr lang="ru-RU" dirty="0" smtClean="0"/>
              <a:t>— </a:t>
            </a:r>
            <a:r>
              <a:rPr lang="ru-RU" dirty="0" err="1" smtClean="0"/>
              <a:t>лютьє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Рисунок 8" descr="picture-9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2067" y="3286123"/>
            <a:ext cx="3758174" cy="2873897"/>
          </a:xfrm>
          <a:prstGeom prst="rect">
            <a:avLst/>
          </a:prstGeom>
          <a:ln w="762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4" name="ilar_ilar_-_preludiya_dlya_lutn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929190" y="2714620"/>
            <a:ext cx="447676" cy="4476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29256" y="2786058"/>
            <a:ext cx="257176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Прелюдія</a:t>
            </a:r>
            <a:r>
              <a:rPr lang="ru-RU" b="1" dirty="0" smtClean="0"/>
              <a:t> для </a:t>
            </a:r>
            <a:r>
              <a:rPr lang="ru-RU" b="1" dirty="0" err="1" smtClean="0"/>
              <a:t>лютні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80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исунок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32" cy="6858024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Маракаси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285720" y="1142984"/>
            <a:ext cx="4184651" cy="4572032"/>
          </a:xfrm>
        </p:spPr>
        <p:txBody>
          <a:bodyPr>
            <a:noAutofit/>
          </a:bodyPr>
          <a:lstStyle/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dirty="0" smtClean="0"/>
              <a:t>Маракас</a:t>
            </a:r>
            <a:r>
              <a:rPr lang="uk-UA" dirty="0" smtClean="0"/>
              <a:t>и</a:t>
            </a:r>
            <a:r>
              <a:rPr lang="ru-RU" sz="1800" dirty="0" smtClean="0"/>
              <a:t> </a:t>
            </a:r>
            <a:r>
              <a:rPr lang="ru-RU" sz="2000" dirty="0" smtClean="0"/>
              <a:t>— </a:t>
            </a:r>
            <a:r>
              <a:rPr lang="ru-RU" sz="2000" b="0" dirty="0" err="1" smtClean="0"/>
              <a:t>ударний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парний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музичний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інструмент</a:t>
            </a:r>
            <a:r>
              <a:rPr lang="ru-RU" sz="2000" b="0" dirty="0" smtClean="0"/>
              <a:t>  </a:t>
            </a:r>
            <a:r>
              <a:rPr lang="ru-RU" sz="2000" b="0" dirty="0" err="1" smtClean="0"/>
              <a:t>з</a:t>
            </a:r>
            <a:r>
              <a:rPr lang="ru-RU" sz="2000" b="0" dirty="0" smtClean="0"/>
              <a:t>  </a:t>
            </a:r>
            <a:r>
              <a:rPr lang="ru-RU" sz="2000" b="0" dirty="0" err="1" smtClean="0"/>
              <a:t>невизначеною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висотою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звучання</a:t>
            </a:r>
            <a:r>
              <a:rPr lang="ru-RU" sz="2000" b="0" dirty="0" smtClean="0"/>
              <a:t>  </a:t>
            </a:r>
            <a:r>
              <a:rPr lang="ru-RU" sz="2000" b="0" dirty="0" err="1" smtClean="0"/>
              <a:t>латиноамериканського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походження</a:t>
            </a:r>
            <a:r>
              <a:rPr lang="ru-RU" sz="2000" b="0" dirty="0" smtClean="0"/>
              <a:t>. </a:t>
            </a:r>
            <a:r>
              <a:rPr lang="ru-RU" sz="2000" b="0" dirty="0" err="1" smtClean="0"/>
              <a:t>Сучасні</a:t>
            </a:r>
            <a:r>
              <a:rPr lang="ru-RU" sz="2000" b="0" dirty="0" smtClean="0"/>
              <a:t>  </a:t>
            </a:r>
            <a:r>
              <a:rPr lang="ru-RU" sz="2000" b="0" dirty="0" err="1" smtClean="0"/>
              <a:t>маракаси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являють</a:t>
            </a:r>
            <a:r>
              <a:rPr lang="ru-RU" sz="2000" b="0" dirty="0" smtClean="0"/>
              <a:t> собою </a:t>
            </a:r>
            <a:r>
              <a:rPr lang="ru-RU" sz="2000" b="0" dirty="0" err="1" smtClean="0"/>
              <a:t>кулі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з</a:t>
            </a:r>
            <a:r>
              <a:rPr lang="ru-RU" sz="2000" b="0" dirty="0" smtClean="0"/>
              <a:t> ручкою, </a:t>
            </a:r>
            <a:r>
              <a:rPr lang="ru-RU" sz="2000" b="0" dirty="0" err="1" smtClean="0"/>
              <a:t>виготовлені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із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тонкостінного</a:t>
            </a:r>
            <a:r>
              <a:rPr lang="ru-RU" sz="2000" b="0" dirty="0" smtClean="0"/>
              <a:t> дерев</a:t>
            </a:r>
            <a:r>
              <a:rPr lang="en-US" sz="2000" b="0" dirty="0" smtClean="0"/>
              <a:t>’</a:t>
            </a:r>
            <a:r>
              <a:rPr lang="ru-RU" sz="2000" b="0" dirty="0" err="1" smtClean="0"/>
              <a:t>яного</a:t>
            </a:r>
            <a:r>
              <a:rPr lang="ru-RU" sz="2000" b="0" dirty="0" smtClean="0"/>
              <a:t>, </a:t>
            </a:r>
            <a:r>
              <a:rPr lang="ru-RU" sz="2000" b="0" dirty="0" err="1" smtClean="0"/>
              <a:t>пласмасового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або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металічного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матеріалу</a:t>
            </a:r>
            <a:r>
              <a:rPr lang="ru-RU" sz="2000" b="0" dirty="0" smtClean="0"/>
              <a:t>, </a:t>
            </a:r>
            <a:r>
              <a:rPr lang="ru-RU" sz="2000" b="0" dirty="0" err="1" smtClean="0"/>
              <a:t>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наповнені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камінцями</a:t>
            </a:r>
            <a:r>
              <a:rPr lang="ru-RU" sz="2000" b="0" dirty="0" smtClean="0"/>
              <a:t>, горохом </a:t>
            </a:r>
            <a:r>
              <a:rPr lang="ru-RU" sz="2000" b="0" dirty="0" err="1" smtClean="0"/>
              <a:t>чи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піском</a:t>
            </a:r>
            <a:r>
              <a:rPr lang="ru-RU" sz="2000" b="0" dirty="0" smtClean="0"/>
              <a:t>. </a:t>
            </a:r>
            <a:r>
              <a:rPr lang="ru-RU" sz="2000" b="0" dirty="0" err="1" smtClean="0"/>
              <a:t>Маракаси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тримають</a:t>
            </a:r>
            <a:r>
              <a:rPr lang="ru-RU" sz="2000" b="0" dirty="0" smtClean="0"/>
              <a:t> за ручку </a:t>
            </a:r>
            <a:r>
              <a:rPr lang="ru-RU" sz="2000" b="0" dirty="0" err="1" smtClean="0"/>
              <a:t>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струшують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під</a:t>
            </a:r>
            <a:r>
              <a:rPr lang="ru-RU" sz="2000" b="0" dirty="0" smtClean="0"/>
              <a:t> час </a:t>
            </a:r>
            <a:r>
              <a:rPr lang="ru-RU" sz="2000" b="0" dirty="0" err="1" smtClean="0"/>
              <a:t>гри</a:t>
            </a:r>
            <a:r>
              <a:rPr lang="ru-RU" sz="2000" b="0" dirty="0" smtClean="0"/>
              <a:t>, </a:t>
            </a:r>
            <a:r>
              <a:rPr lang="ru-RU" sz="2000" b="0" dirty="0" err="1" smtClean="0"/>
              <a:t>створюючи</a:t>
            </a:r>
            <a:r>
              <a:rPr lang="ru-RU" sz="2000" b="0" dirty="0" smtClean="0"/>
              <a:t> таким чином </a:t>
            </a:r>
            <a:r>
              <a:rPr lang="ru-RU" sz="2000" b="0" dirty="0" err="1" smtClean="0"/>
              <a:t>дзвінко-ш</a:t>
            </a:r>
            <a:r>
              <a:rPr lang="uk-UA" sz="2000" b="0" dirty="0" err="1" smtClean="0"/>
              <a:t>арудя</a:t>
            </a:r>
            <a:r>
              <a:rPr lang="ru-RU" sz="2000" b="0" dirty="0" smtClean="0"/>
              <a:t>чий звук.</a:t>
            </a:r>
            <a:endParaRPr lang="ru-RU" sz="2000" b="0" dirty="0"/>
          </a:p>
        </p:txBody>
      </p:sp>
      <p:pic>
        <p:nvPicPr>
          <p:cNvPr id="10" name="Содержимое 9" descr="220px-Sambaballe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57752" y="1500174"/>
            <a:ext cx="3891830" cy="442915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igh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исунок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5571"/>
            <a:ext cx="9144032" cy="685802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14668" cy="727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орган</a:t>
            </a:r>
            <a:endParaRPr lang="ru-RU" sz="44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42844" y="1000108"/>
            <a:ext cx="4357718" cy="5126055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Орган </a:t>
            </a:r>
            <a:r>
              <a:rPr lang="ru-RU" sz="1800" dirty="0" smtClean="0"/>
              <a:t>– </a:t>
            </a:r>
            <a:r>
              <a:rPr lang="ru-RU" sz="1800" dirty="0" err="1" smtClean="0"/>
              <a:t>клавішний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духовий</a:t>
            </a:r>
            <a:r>
              <a:rPr lang="ru-RU" sz="1800" dirty="0" smtClean="0"/>
              <a:t> </a:t>
            </a:r>
            <a:r>
              <a:rPr lang="ru-RU" sz="1800" dirty="0" err="1" smtClean="0"/>
              <a:t>інструмент</a:t>
            </a:r>
            <a:r>
              <a:rPr lang="ru-RU" sz="1800" dirty="0" smtClean="0"/>
              <a:t>. На </a:t>
            </a:r>
            <a:r>
              <a:rPr lang="ru-RU" sz="1800" dirty="0" err="1" smtClean="0"/>
              <a:t>сцені</a:t>
            </a:r>
            <a:r>
              <a:rPr lang="ru-RU" sz="1800" dirty="0" smtClean="0"/>
              <a:t> видно фасад органа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частиною</a:t>
            </a:r>
            <a:r>
              <a:rPr lang="ru-RU" sz="1800" dirty="0" smtClean="0"/>
              <a:t> труб. </a:t>
            </a:r>
            <a:r>
              <a:rPr lang="ru-RU" sz="1800" dirty="0" err="1" smtClean="0"/>
              <a:t>Сотні</a:t>
            </a:r>
            <a:r>
              <a:rPr lang="ru-RU" sz="1800" dirty="0" smtClean="0"/>
              <a:t> </a:t>
            </a:r>
            <a:r>
              <a:rPr lang="ru-RU" sz="1800" dirty="0" err="1" smtClean="0"/>
              <a:t>їх</a:t>
            </a:r>
            <a:r>
              <a:rPr lang="ru-RU" sz="1800" dirty="0" smtClean="0"/>
              <a:t> </a:t>
            </a:r>
            <a:r>
              <a:rPr lang="ru-RU" sz="1800" dirty="0" err="1" smtClean="0"/>
              <a:t>знаходяться</a:t>
            </a:r>
            <a:r>
              <a:rPr lang="ru-RU" sz="1800" dirty="0" smtClean="0"/>
              <a:t> за фасадом, </a:t>
            </a:r>
            <a:r>
              <a:rPr lang="ru-RU" sz="1800" dirty="0" err="1" smtClean="0"/>
              <a:t>розміщуючись</a:t>
            </a:r>
            <a:r>
              <a:rPr lang="ru-RU" sz="1800" dirty="0" smtClean="0"/>
              <a:t>  рядами вверх </a:t>
            </a:r>
            <a:r>
              <a:rPr lang="ru-RU" sz="1800" dirty="0" err="1" smtClean="0"/>
              <a:t>і</a:t>
            </a:r>
            <a:r>
              <a:rPr lang="ru-RU" sz="1800" dirty="0" smtClean="0"/>
              <a:t> вниз, вправо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вліво</a:t>
            </a:r>
            <a:r>
              <a:rPr lang="ru-RU" sz="1800" dirty="0" smtClean="0"/>
              <a:t>, </a:t>
            </a:r>
            <a:r>
              <a:rPr lang="ru-RU" sz="1800" dirty="0" err="1" smtClean="0"/>
              <a:t>заходять</a:t>
            </a:r>
            <a:r>
              <a:rPr lang="ru-RU" sz="1800" dirty="0" smtClean="0"/>
              <a:t> в </a:t>
            </a:r>
            <a:r>
              <a:rPr lang="ru-RU" sz="1800" dirty="0" err="1" smtClean="0"/>
              <a:t>глибину</a:t>
            </a:r>
            <a:r>
              <a:rPr lang="ru-RU" sz="1800" dirty="0" smtClean="0"/>
              <a:t> обширного </a:t>
            </a:r>
            <a:r>
              <a:rPr lang="ru-RU" sz="1800" dirty="0" err="1" smtClean="0"/>
              <a:t>приміщення</a:t>
            </a:r>
            <a:r>
              <a:rPr lang="ru-RU" sz="1800" dirty="0" smtClean="0"/>
              <a:t>. У </a:t>
            </a:r>
            <a:r>
              <a:rPr lang="ru-RU" sz="1800" dirty="0" err="1" smtClean="0"/>
              <a:t>сучасних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органів</a:t>
            </a:r>
            <a:r>
              <a:rPr lang="ru-RU" sz="1800" dirty="0" smtClean="0"/>
              <a:t> </a:t>
            </a:r>
            <a:r>
              <a:rPr lang="ru-RU" sz="1800" dirty="0" err="1" smtClean="0"/>
              <a:t>кількість</a:t>
            </a:r>
            <a:r>
              <a:rPr lang="ru-RU" sz="1800" dirty="0" smtClean="0"/>
              <a:t> труб доходить до </a:t>
            </a:r>
          </a:p>
          <a:p>
            <a:r>
              <a:rPr lang="ru-RU" sz="1800" dirty="0" smtClean="0"/>
              <a:t>30 000. </a:t>
            </a:r>
            <a:r>
              <a:rPr lang="ru-RU" sz="1800" dirty="0" err="1" smtClean="0"/>
              <a:t>Найбільші</a:t>
            </a:r>
            <a:r>
              <a:rPr lang="ru-RU" sz="1800" dirty="0" smtClean="0"/>
              <a:t> </a:t>
            </a:r>
            <a:r>
              <a:rPr lang="ru-RU" sz="1800" dirty="0" err="1" smtClean="0"/>
              <a:t>висотою</a:t>
            </a:r>
            <a:r>
              <a:rPr lang="ru-RU" sz="1800" dirty="0" smtClean="0"/>
              <a:t> </a:t>
            </a:r>
            <a:r>
              <a:rPr lang="ru-RU" sz="1800" dirty="0" err="1" smtClean="0"/>
              <a:t>більше</a:t>
            </a:r>
            <a:r>
              <a:rPr lang="ru-RU" sz="1800" dirty="0" smtClean="0"/>
              <a:t> 10 м, </a:t>
            </a:r>
            <a:r>
              <a:rPr lang="ru-RU" sz="1800" dirty="0" err="1" smtClean="0"/>
              <a:t>найменші</a:t>
            </a:r>
            <a:r>
              <a:rPr lang="ru-RU" sz="1800" dirty="0" smtClean="0"/>
              <a:t> – 10 мм. Звук органа </a:t>
            </a:r>
            <a:r>
              <a:rPr lang="ru-RU" sz="1800" dirty="0" err="1" smtClean="0"/>
              <a:t>викликає</a:t>
            </a:r>
            <a:r>
              <a:rPr lang="ru-RU" sz="1800" dirty="0" smtClean="0"/>
              <a:t> </a:t>
            </a:r>
            <a:r>
              <a:rPr lang="ru-RU" sz="1800" dirty="0" err="1" smtClean="0"/>
              <a:t>величезне</a:t>
            </a:r>
            <a:r>
              <a:rPr lang="ru-RU" sz="1800" dirty="0" smtClean="0"/>
              <a:t> </a:t>
            </a:r>
            <a:r>
              <a:rPr lang="ru-RU" sz="1800" dirty="0" err="1" smtClean="0"/>
              <a:t>захоплення</a:t>
            </a:r>
            <a:r>
              <a:rPr lang="ru-RU" sz="1800" dirty="0" smtClean="0"/>
              <a:t>. </a:t>
            </a:r>
            <a:r>
              <a:rPr lang="ru-RU" sz="1800" dirty="0" err="1" smtClean="0"/>
              <a:t>Гігантський</a:t>
            </a:r>
            <a:r>
              <a:rPr lang="ru-RU" sz="1800" dirty="0" smtClean="0"/>
              <a:t> </a:t>
            </a:r>
            <a:r>
              <a:rPr lang="ru-RU" sz="1800" dirty="0" err="1" smtClean="0"/>
              <a:t>інструмент</a:t>
            </a:r>
            <a:r>
              <a:rPr lang="ru-RU" sz="1800" dirty="0" smtClean="0"/>
              <a:t> </a:t>
            </a:r>
            <a:r>
              <a:rPr lang="ru-RU" sz="1800" dirty="0" err="1" smtClean="0"/>
              <a:t>володіє</a:t>
            </a:r>
            <a:r>
              <a:rPr lang="ru-RU" sz="1800" dirty="0" smtClean="0"/>
              <a:t> </a:t>
            </a:r>
            <a:r>
              <a:rPr lang="ru-RU" sz="1800" dirty="0" err="1" smtClean="0"/>
              <a:t>безліччю</a:t>
            </a:r>
            <a:r>
              <a:rPr lang="ru-RU" sz="1800" dirty="0" smtClean="0"/>
              <a:t> </a:t>
            </a:r>
            <a:r>
              <a:rPr lang="ru-RU" sz="1800" dirty="0" err="1" smtClean="0"/>
              <a:t>різних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тембрів</a:t>
            </a:r>
            <a:r>
              <a:rPr lang="ru-RU" sz="1800" dirty="0" smtClean="0"/>
              <a:t>.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цілий</a:t>
            </a:r>
            <a:r>
              <a:rPr lang="ru-RU" sz="1800" dirty="0" smtClean="0"/>
              <a:t> оркестр. </a:t>
            </a:r>
            <a:r>
              <a:rPr lang="ru-RU" sz="1800" dirty="0" err="1" smtClean="0"/>
              <a:t>Насправді</a:t>
            </a:r>
            <a:r>
              <a:rPr lang="ru-RU" sz="1800" dirty="0" smtClean="0"/>
              <a:t> </a:t>
            </a:r>
            <a:r>
              <a:rPr lang="ru-RU" sz="1800" dirty="0" err="1" smtClean="0"/>
              <a:t>діапазон</a:t>
            </a:r>
            <a:r>
              <a:rPr lang="ru-RU" sz="1800" dirty="0" smtClean="0"/>
              <a:t> органа </a:t>
            </a:r>
            <a:r>
              <a:rPr lang="ru-RU" sz="1800" dirty="0" err="1" smtClean="0"/>
              <a:t>перевищує</a:t>
            </a:r>
            <a:r>
              <a:rPr lang="ru-RU" sz="1800" dirty="0" smtClean="0"/>
              <a:t> </a:t>
            </a:r>
            <a:r>
              <a:rPr lang="ru-RU" sz="1800" dirty="0" err="1" smtClean="0"/>
              <a:t>діапазон</a:t>
            </a:r>
            <a:r>
              <a:rPr lang="ru-RU" sz="1800" dirty="0" smtClean="0"/>
              <a:t> </a:t>
            </a:r>
            <a:r>
              <a:rPr lang="ru-RU" sz="1800" dirty="0" err="1" smtClean="0"/>
              <a:t>всіх</a:t>
            </a:r>
            <a:r>
              <a:rPr lang="ru-RU" sz="1800" dirty="0" smtClean="0"/>
              <a:t> </a:t>
            </a:r>
            <a:r>
              <a:rPr lang="ru-RU" sz="1800" dirty="0" err="1" smtClean="0"/>
              <a:t>інструментів</a:t>
            </a:r>
            <a:r>
              <a:rPr lang="ru-RU" sz="1800" dirty="0" smtClean="0"/>
              <a:t> оркестру. Орган </a:t>
            </a:r>
            <a:r>
              <a:rPr lang="ru-RU" sz="1800" dirty="0" err="1" smtClean="0"/>
              <a:t>відомий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 </a:t>
            </a:r>
            <a:r>
              <a:rPr lang="ru-RU" sz="1800" dirty="0" err="1" smtClean="0"/>
              <a:t>глибокої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давнини</a:t>
            </a:r>
            <a:r>
              <a:rPr lang="ru-RU" sz="1800" dirty="0" smtClean="0"/>
              <a:t>. </a:t>
            </a:r>
            <a:r>
              <a:rPr lang="ru-RU" sz="1800" dirty="0" err="1" smtClean="0"/>
              <a:t>Виготовлення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першого</a:t>
            </a:r>
            <a:r>
              <a:rPr lang="ru-RU" sz="1800" dirty="0" smtClean="0"/>
              <a:t>  органа </a:t>
            </a:r>
            <a:r>
              <a:rPr lang="ru-RU" sz="1800" dirty="0" err="1" smtClean="0"/>
              <a:t>записують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механіку</a:t>
            </a:r>
            <a:r>
              <a:rPr lang="ru-RU" sz="1800" dirty="0" smtClean="0"/>
              <a:t>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Олександрії</a:t>
            </a:r>
            <a:r>
              <a:rPr lang="ru-RU" sz="1800" dirty="0" smtClean="0"/>
              <a:t> </a:t>
            </a:r>
            <a:r>
              <a:rPr lang="ru-RU" sz="1800" dirty="0" err="1" smtClean="0"/>
              <a:t>Ктесібію</a:t>
            </a:r>
            <a:r>
              <a:rPr lang="ru-RU" sz="1800" dirty="0" smtClean="0"/>
              <a:t>, </a:t>
            </a:r>
            <a:r>
              <a:rPr lang="ru-RU" sz="1800" dirty="0" err="1" smtClean="0"/>
              <a:t>який</a:t>
            </a:r>
            <a:r>
              <a:rPr lang="ru-RU" sz="1800" dirty="0" smtClean="0"/>
              <a:t> жив в </a:t>
            </a:r>
            <a:r>
              <a:rPr lang="en-US" sz="1800" dirty="0" smtClean="0"/>
              <a:t>III</a:t>
            </a:r>
            <a:r>
              <a:rPr lang="ru-RU" sz="1800" dirty="0" smtClean="0"/>
              <a:t> ст. до н.е.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був</a:t>
            </a:r>
            <a:r>
              <a:rPr lang="ru-RU" sz="1800" dirty="0" smtClean="0"/>
              <a:t> </a:t>
            </a:r>
            <a:r>
              <a:rPr lang="ru-RU" sz="1800" dirty="0" err="1" smtClean="0"/>
              <a:t>водяний</a:t>
            </a:r>
            <a:r>
              <a:rPr lang="ru-RU" sz="1800" dirty="0" smtClean="0"/>
              <a:t> орган – </a:t>
            </a:r>
            <a:r>
              <a:rPr lang="ru-RU" sz="1800" dirty="0" err="1" smtClean="0"/>
              <a:t>гідравлос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8" name="Рисунок 7" descr="66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142852"/>
            <a:ext cx="3786214" cy="5019601"/>
          </a:xfrm>
          <a:prstGeom prst="round2Same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Рисунок 8" descr="1264495092_post-9-12353816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52937" y="4500570"/>
            <a:ext cx="2476517" cy="1857388"/>
          </a:xfrm>
          <a:prstGeom prst="snip1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johnsas_-_bah-organnaya_preludiya_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643834" y="5162560"/>
            <a:ext cx="428628" cy="4286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00892" y="5572140"/>
            <a:ext cx="214314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Й.-С. Бах </a:t>
            </a:r>
          </a:p>
          <a:p>
            <a:pPr algn="ctr"/>
            <a:r>
              <a:rPr lang="ru-RU" dirty="0" err="1" smtClean="0"/>
              <a:t>Органна</a:t>
            </a:r>
            <a:r>
              <a:rPr lang="ru-RU" dirty="0" smtClean="0"/>
              <a:t> </a:t>
            </a:r>
            <a:r>
              <a:rPr lang="ru-RU" dirty="0" err="1" smtClean="0"/>
              <a:t>прелюдія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2321703" y="321447"/>
            <a:ext cx="142876" cy="71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591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исунок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7396" y="-5570"/>
            <a:ext cx="9151428" cy="686357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8496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рояль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42844" y="1071546"/>
            <a:ext cx="3500462" cy="5054617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В 1709р. </a:t>
            </a:r>
            <a:r>
              <a:rPr lang="ru-RU" sz="1800" dirty="0" err="1" smtClean="0"/>
              <a:t>італійський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майстер</a:t>
            </a:r>
            <a:r>
              <a:rPr lang="ru-RU" sz="1800" dirty="0" smtClean="0"/>
              <a:t> </a:t>
            </a:r>
            <a:r>
              <a:rPr lang="ru-RU" sz="1800" dirty="0" err="1" smtClean="0"/>
              <a:t>Б.Крістофорі</a:t>
            </a:r>
            <a:r>
              <a:rPr lang="ru-RU" sz="1800" dirty="0" smtClean="0"/>
              <a:t>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Флоренції</a:t>
            </a:r>
            <a:r>
              <a:rPr lang="ru-RU" sz="1800" dirty="0" smtClean="0"/>
              <a:t>  </a:t>
            </a:r>
            <a:r>
              <a:rPr lang="ru-RU" sz="1800" dirty="0" err="1" smtClean="0"/>
              <a:t>виготовив</a:t>
            </a:r>
            <a:r>
              <a:rPr lang="ru-RU" sz="1800" dirty="0" smtClean="0"/>
              <a:t> </a:t>
            </a:r>
            <a:r>
              <a:rPr lang="ru-RU" sz="1800" dirty="0" err="1" smtClean="0"/>
              <a:t>інструмент</a:t>
            </a:r>
            <a:r>
              <a:rPr lang="ru-RU" sz="1800" dirty="0" smtClean="0"/>
              <a:t>, в </a:t>
            </a:r>
            <a:r>
              <a:rPr lang="ru-RU" sz="1800" dirty="0" err="1" smtClean="0"/>
              <a:t>якому</a:t>
            </a:r>
            <a:r>
              <a:rPr lang="ru-RU" sz="1800" dirty="0" smtClean="0"/>
              <a:t>  за </a:t>
            </a:r>
            <a:r>
              <a:rPr lang="ru-RU" sz="1800" dirty="0" err="1" smtClean="0"/>
              <a:t>допомогою</a:t>
            </a:r>
            <a:r>
              <a:rPr lang="ru-RU" sz="1800" dirty="0" smtClean="0"/>
              <a:t> </a:t>
            </a:r>
            <a:r>
              <a:rPr lang="ru-RU" sz="1800" dirty="0" err="1" smtClean="0"/>
              <a:t>молоточків</a:t>
            </a:r>
            <a:r>
              <a:rPr lang="ru-RU" sz="1800" dirty="0" smtClean="0"/>
              <a:t>  </a:t>
            </a:r>
            <a:r>
              <a:rPr lang="ru-RU" sz="1800" dirty="0" err="1" smtClean="0"/>
              <a:t>виникали</a:t>
            </a:r>
            <a:r>
              <a:rPr lang="ru-RU" sz="1800" dirty="0" smtClean="0"/>
              <a:t>  як </a:t>
            </a:r>
            <a:r>
              <a:rPr lang="ru-RU" sz="1800" dirty="0" err="1" smtClean="0"/>
              <a:t>гучні</a:t>
            </a:r>
            <a:r>
              <a:rPr lang="ru-RU" sz="1800" dirty="0" smtClean="0"/>
              <a:t> (форте), так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тихі</a:t>
            </a:r>
            <a:r>
              <a:rPr lang="ru-RU" sz="1800" dirty="0" smtClean="0"/>
              <a:t> (</a:t>
            </a:r>
            <a:r>
              <a:rPr lang="ru-RU" sz="1800" dirty="0" err="1" smtClean="0"/>
              <a:t>піано</a:t>
            </a:r>
            <a:r>
              <a:rPr lang="ru-RU" sz="1800" dirty="0" smtClean="0"/>
              <a:t>) звуки. Тому </a:t>
            </a:r>
            <a:r>
              <a:rPr lang="ru-RU" sz="1800" dirty="0" err="1" smtClean="0"/>
              <a:t>інструмент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отримав</a:t>
            </a:r>
            <a:r>
              <a:rPr lang="ru-RU" sz="1800" dirty="0" smtClean="0"/>
              <a:t> </a:t>
            </a:r>
            <a:r>
              <a:rPr lang="ru-RU" sz="1800" dirty="0" err="1" smtClean="0"/>
              <a:t>назву</a:t>
            </a:r>
            <a:r>
              <a:rPr lang="ru-RU" sz="1800" dirty="0" smtClean="0"/>
              <a:t> «</a:t>
            </a:r>
            <a:r>
              <a:rPr lang="ru-RU" sz="2200" b="1" dirty="0" err="1" smtClean="0"/>
              <a:t>фортепіано</a:t>
            </a:r>
            <a:r>
              <a:rPr lang="ru-RU" sz="1800" dirty="0" smtClean="0"/>
              <a:t>». </a:t>
            </a:r>
            <a:r>
              <a:rPr lang="ru-RU" sz="1800" dirty="0" err="1" smtClean="0"/>
              <a:t>Ціла</a:t>
            </a:r>
            <a:r>
              <a:rPr lang="ru-RU" sz="1800" dirty="0" smtClean="0"/>
              <a:t> система </a:t>
            </a:r>
            <a:r>
              <a:rPr lang="ru-RU" sz="1800" dirty="0" err="1" smtClean="0"/>
              <a:t>молоточків</a:t>
            </a:r>
            <a:r>
              <a:rPr lang="ru-RU" sz="1800" dirty="0" smtClean="0"/>
              <a:t> </a:t>
            </a:r>
            <a:r>
              <a:rPr lang="ru-RU" sz="1800" dirty="0" err="1" smtClean="0"/>
              <a:t>вдаряє</a:t>
            </a:r>
            <a:r>
              <a:rPr lang="ru-RU" sz="1800" dirty="0" smtClean="0"/>
              <a:t> по струнах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будь-якою</a:t>
            </a:r>
            <a:r>
              <a:rPr lang="ru-RU" sz="1800" dirty="0" smtClean="0"/>
              <a:t> </a:t>
            </a:r>
            <a:r>
              <a:rPr lang="ru-RU" sz="1800" dirty="0" err="1" smtClean="0"/>
              <a:t>швидкістю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силою.  </a:t>
            </a:r>
            <a:r>
              <a:rPr lang="ru-RU" sz="1800" dirty="0" err="1" smtClean="0"/>
              <a:t>Серед</a:t>
            </a:r>
            <a:r>
              <a:rPr lang="ru-RU" sz="1800" dirty="0" smtClean="0"/>
              <a:t>  </a:t>
            </a:r>
            <a:r>
              <a:rPr lang="ru-RU" sz="1800" dirty="0" err="1" smtClean="0"/>
              <a:t>багаточисельних</a:t>
            </a:r>
            <a:r>
              <a:rPr lang="ru-RU" sz="1800" dirty="0" smtClean="0"/>
              <a:t>  </a:t>
            </a:r>
            <a:r>
              <a:rPr lang="ru-RU" sz="1800" dirty="0" err="1" smtClean="0"/>
              <a:t>попередників</a:t>
            </a:r>
            <a:r>
              <a:rPr lang="ru-RU" sz="1800" dirty="0" smtClean="0"/>
              <a:t> </a:t>
            </a:r>
            <a:r>
              <a:rPr lang="ru-RU" sz="1800" dirty="0" err="1" smtClean="0"/>
              <a:t>фортепіано</a:t>
            </a:r>
            <a:r>
              <a:rPr lang="ru-RU" sz="1800" dirty="0" smtClean="0"/>
              <a:t> – клавесин и </a:t>
            </a:r>
            <a:r>
              <a:rPr lang="ru-RU" sz="1800" dirty="0" err="1" smtClean="0"/>
              <a:t>клавікорд</a:t>
            </a:r>
            <a:r>
              <a:rPr lang="ru-RU" sz="1800" dirty="0" smtClean="0"/>
              <a:t>. </a:t>
            </a:r>
          </a:p>
          <a:p>
            <a:r>
              <a:rPr lang="ru-RU" sz="1800" dirty="0" smtClean="0"/>
              <a:t>В наш час </a:t>
            </a:r>
            <a:r>
              <a:rPr lang="ru-RU" sz="1800" dirty="0" err="1" smtClean="0"/>
              <a:t>існує</a:t>
            </a:r>
            <a:r>
              <a:rPr lang="ru-RU" sz="1800" dirty="0" smtClean="0"/>
              <a:t> два </a:t>
            </a:r>
            <a:r>
              <a:rPr lang="ru-RU" sz="1800" dirty="0" err="1" smtClean="0"/>
              <a:t>основних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різновиди</a:t>
            </a:r>
            <a:r>
              <a:rPr lang="ru-RU" sz="1800" dirty="0" smtClean="0"/>
              <a:t> </a:t>
            </a:r>
            <a:r>
              <a:rPr lang="ru-RU" sz="1800" dirty="0" err="1" smtClean="0"/>
              <a:t>фортепіано</a:t>
            </a:r>
            <a:r>
              <a:rPr lang="ru-RU" sz="2200" b="1" dirty="0" smtClean="0"/>
              <a:t>: рояль</a:t>
            </a:r>
            <a:r>
              <a:rPr lang="ru-RU" sz="1800" dirty="0" smtClean="0"/>
              <a:t>, </a:t>
            </a:r>
            <a:r>
              <a:rPr lang="ru-RU" sz="1800" dirty="0" err="1" smtClean="0"/>
              <a:t>призначений</a:t>
            </a:r>
            <a:r>
              <a:rPr lang="ru-RU" sz="1800" dirty="0" smtClean="0"/>
              <a:t> для концертного </a:t>
            </a:r>
            <a:r>
              <a:rPr lang="ru-RU" sz="1800" dirty="0" err="1" smtClean="0"/>
              <a:t>використання</a:t>
            </a:r>
            <a:r>
              <a:rPr lang="ru-RU" sz="1800" dirty="0" smtClean="0"/>
              <a:t>,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2200" b="1" dirty="0" err="1" smtClean="0"/>
              <a:t>піаніно</a:t>
            </a:r>
            <a:r>
              <a:rPr lang="ru-RU" sz="1800" dirty="0" smtClean="0"/>
              <a:t>, яке </a:t>
            </a:r>
            <a:r>
              <a:rPr lang="ru-RU" sz="1800" dirty="0" err="1" smtClean="0"/>
              <a:t>використовується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домашнього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музикування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8" name="Рисунок 7" descr="C-Bechstein_E-27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428604"/>
            <a:ext cx="5087357" cy="3911612"/>
          </a:xfrm>
          <a:prstGeom prst="round2Same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Tureckiy_mars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357686" y="4500570"/>
            <a:ext cx="447676" cy="4476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72066" y="4500570"/>
            <a:ext cx="342902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В.А.Моцарт «</a:t>
            </a:r>
            <a:r>
              <a:rPr lang="ru-RU" b="1" dirty="0" err="1" smtClean="0"/>
              <a:t>Турецький</a:t>
            </a:r>
            <a:r>
              <a:rPr lang="ru-RU" b="1" dirty="0" smtClean="0"/>
              <a:t> марш»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78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1129"/>
            <a:ext cx="9158840" cy="6869129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27058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скрипка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42844" y="928670"/>
            <a:ext cx="4071966" cy="400052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Скрипка</a:t>
            </a:r>
            <a:r>
              <a:rPr lang="ru-RU" sz="1700" dirty="0" smtClean="0"/>
              <a:t> – </a:t>
            </a:r>
            <a:r>
              <a:rPr lang="ru-RU" sz="1700" dirty="0" err="1" smtClean="0"/>
              <a:t>струнний</a:t>
            </a:r>
            <a:r>
              <a:rPr lang="ru-RU" sz="1700" dirty="0" smtClean="0"/>
              <a:t> </a:t>
            </a:r>
            <a:r>
              <a:rPr lang="ru-RU" sz="1700" dirty="0" err="1" smtClean="0"/>
              <a:t>смичковий</a:t>
            </a:r>
            <a:r>
              <a:rPr lang="ru-RU" sz="1700" dirty="0" smtClean="0"/>
              <a:t> </a:t>
            </a:r>
            <a:r>
              <a:rPr lang="ru-RU" sz="1700" dirty="0" err="1" smtClean="0"/>
              <a:t>інструмент</a:t>
            </a:r>
            <a:r>
              <a:rPr lang="ru-RU" sz="1700" dirty="0" smtClean="0"/>
              <a:t>. Далеким </a:t>
            </a:r>
            <a:r>
              <a:rPr lang="ru-RU" sz="1700" dirty="0" err="1" smtClean="0"/>
              <a:t>її</a:t>
            </a:r>
            <a:r>
              <a:rPr lang="ru-RU" sz="1700" dirty="0" smtClean="0"/>
              <a:t> предком </a:t>
            </a:r>
            <a:r>
              <a:rPr lang="ru-RU" sz="1700" dirty="0" err="1" smtClean="0"/>
              <a:t>був</a:t>
            </a:r>
            <a:r>
              <a:rPr lang="ru-RU" sz="1700" dirty="0" smtClean="0"/>
              <a:t> </a:t>
            </a:r>
            <a:r>
              <a:rPr lang="ru-RU" sz="1700" dirty="0" err="1" smtClean="0"/>
              <a:t>народний</a:t>
            </a:r>
            <a:r>
              <a:rPr lang="ru-RU" sz="1700" dirty="0" smtClean="0"/>
              <a:t> </a:t>
            </a:r>
            <a:r>
              <a:rPr lang="ru-RU" sz="1700" dirty="0" err="1" smtClean="0"/>
              <a:t>інструмент</a:t>
            </a:r>
            <a:r>
              <a:rPr lang="ru-RU" sz="1700" dirty="0" smtClean="0"/>
              <a:t> </a:t>
            </a:r>
            <a:r>
              <a:rPr lang="ru-RU" sz="1700" dirty="0" err="1" smtClean="0"/>
              <a:t>словянського</a:t>
            </a:r>
            <a:r>
              <a:rPr lang="ru-RU" sz="1700" dirty="0" smtClean="0"/>
              <a:t> </a:t>
            </a:r>
            <a:r>
              <a:rPr lang="ru-RU" sz="1700" dirty="0" err="1" smtClean="0"/>
              <a:t>походження</a:t>
            </a:r>
            <a:r>
              <a:rPr lang="ru-RU" sz="1700" dirty="0" smtClean="0"/>
              <a:t>: </a:t>
            </a:r>
            <a:r>
              <a:rPr lang="ru-RU" sz="1700" dirty="0" err="1" smtClean="0"/>
              <a:t>видовбане</a:t>
            </a:r>
            <a:r>
              <a:rPr lang="ru-RU" sz="1700" dirty="0" smtClean="0"/>
              <a:t> дерев</a:t>
            </a:r>
            <a:r>
              <a:rPr lang="en-US" sz="1700" dirty="0" smtClean="0"/>
              <a:t>’</a:t>
            </a:r>
            <a:r>
              <a:rPr lang="ru-RU" sz="1700" dirty="0" err="1" smtClean="0"/>
              <a:t>яне</a:t>
            </a:r>
            <a:r>
              <a:rPr lang="ru-RU" sz="1700" dirty="0" smtClean="0"/>
              <a:t> </a:t>
            </a:r>
            <a:r>
              <a:rPr lang="ru-RU" sz="1700" dirty="0" err="1" smtClean="0"/>
              <a:t>коритце</a:t>
            </a:r>
            <a:r>
              <a:rPr lang="ru-RU" sz="1700" dirty="0" smtClean="0"/>
              <a:t>, </a:t>
            </a:r>
            <a:r>
              <a:rPr lang="ru-RU" sz="1700" dirty="0" err="1" smtClean="0"/>
              <a:t>покрите</a:t>
            </a:r>
            <a:r>
              <a:rPr lang="ru-RU" sz="1700" dirty="0" smtClean="0"/>
              <a:t> плоскою пластинкою, три струни, </a:t>
            </a:r>
            <a:r>
              <a:rPr lang="ru-RU" sz="1700" dirty="0" err="1" smtClean="0"/>
              <a:t>лукоподібний</a:t>
            </a:r>
            <a:r>
              <a:rPr lang="ru-RU" sz="1700" dirty="0" smtClean="0"/>
              <a:t> </a:t>
            </a:r>
            <a:r>
              <a:rPr lang="ru-RU" sz="1700" dirty="0" err="1" smtClean="0"/>
              <a:t>смичок</a:t>
            </a:r>
            <a:r>
              <a:rPr lang="ru-RU" sz="1700" dirty="0" smtClean="0"/>
              <a:t>, </a:t>
            </a:r>
            <a:r>
              <a:rPr lang="ru-RU" sz="1700" dirty="0" err="1" smtClean="0"/>
              <a:t>стягнутий</a:t>
            </a:r>
            <a:r>
              <a:rPr lang="ru-RU" sz="1700" dirty="0" smtClean="0"/>
              <a:t> на </a:t>
            </a:r>
            <a:r>
              <a:rPr lang="ru-RU" sz="1700" dirty="0" err="1" smtClean="0"/>
              <a:t>кінцях</a:t>
            </a:r>
            <a:r>
              <a:rPr lang="ru-RU" sz="1700" dirty="0" smtClean="0"/>
              <a:t> пучком </a:t>
            </a:r>
            <a:r>
              <a:rPr lang="ru-RU" sz="1700" dirty="0" err="1" smtClean="0"/>
              <a:t>волосся</a:t>
            </a:r>
            <a:r>
              <a:rPr lang="ru-RU" sz="1700" dirty="0" smtClean="0"/>
              <a:t> </a:t>
            </a:r>
            <a:r>
              <a:rPr lang="ru-RU" sz="1700" dirty="0" err="1" smtClean="0"/>
              <a:t>з</a:t>
            </a:r>
            <a:r>
              <a:rPr lang="ru-RU" sz="1700" dirty="0" smtClean="0"/>
              <a:t> </a:t>
            </a:r>
            <a:r>
              <a:rPr lang="ru-RU" sz="1700" dirty="0" err="1" smtClean="0"/>
              <a:t>кінського</a:t>
            </a:r>
            <a:r>
              <a:rPr lang="ru-RU" sz="1700" dirty="0" smtClean="0"/>
              <a:t> хвоста. На </a:t>
            </a:r>
            <a:r>
              <a:rPr lang="ru-RU" sz="1700" dirty="0" err="1" smtClean="0"/>
              <a:t>Русі</a:t>
            </a:r>
            <a:r>
              <a:rPr lang="ru-RU" sz="1700" dirty="0" smtClean="0"/>
              <a:t> </a:t>
            </a:r>
            <a:r>
              <a:rPr lang="ru-RU" sz="1700" dirty="0" err="1" smtClean="0"/>
              <a:t>смичкові</a:t>
            </a:r>
            <a:r>
              <a:rPr lang="ru-RU" sz="1700" dirty="0" smtClean="0"/>
              <a:t> </a:t>
            </a:r>
            <a:r>
              <a:rPr lang="ru-RU" sz="1700" dirty="0" err="1" smtClean="0"/>
              <a:t>були</a:t>
            </a:r>
            <a:r>
              <a:rPr lang="ru-RU" sz="1700" dirty="0" smtClean="0"/>
              <a:t> </a:t>
            </a:r>
            <a:r>
              <a:rPr lang="ru-RU" sz="1700" dirty="0" err="1" smtClean="0"/>
              <a:t>відомі</a:t>
            </a:r>
            <a:r>
              <a:rPr lang="ru-RU" sz="1700" dirty="0" smtClean="0"/>
              <a:t> </a:t>
            </a:r>
            <a:r>
              <a:rPr lang="ru-RU" sz="1700" dirty="0" err="1" smtClean="0"/>
              <a:t>здавна</a:t>
            </a:r>
            <a:r>
              <a:rPr lang="ru-RU" sz="1700" dirty="0" smtClean="0"/>
              <a:t>. В </a:t>
            </a:r>
            <a:r>
              <a:rPr lang="ru-RU" sz="1700" dirty="0" err="1" smtClean="0"/>
              <a:t>східній</a:t>
            </a:r>
            <a:r>
              <a:rPr lang="ru-RU" sz="1700" dirty="0" smtClean="0"/>
              <a:t> </a:t>
            </a:r>
            <a:r>
              <a:rPr lang="ru-RU" sz="1700" dirty="0" err="1" smtClean="0"/>
              <a:t>башні</a:t>
            </a:r>
            <a:r>
              <a:rPr lang="ru-RU" sz="1700" dirty="0" smtClean="0"/>
              <a:t> </a:t>
            </a:r>
            <a:r>
              <a:rPr lang="ru-RU" sz="1700" dirty="0" err="1" smtClean="0"/>
              <a:t>Софіївського</a:t>
            </a:r>
            <a:r>
              <a:rPr lang="ru-RU" sz="1700" dirty="0" smtClean="0"/>
              <a:t> собору в </a:t>
            </a:r>
            <a:r>
              <a:rPr lang="ru-RU" sz="1700" dirty="0" err="1" smtClean="0"/>
              <a:t>Києві</a:t>
            </a:r>
            <a:r>
              <a:rPr lang="ru-RU" sz="1700" dirty="0" smtClean="0"/>
              <a:t>, </a:t>
            </a:r>
            <a:r>
              <a:rPr lang="ru-RU" sz="1700" dirty="0" err="1" smtClean="0"/>
              <a:t>побудованому</a:t>
            </a:r>
            <a:r>
              <a:rPr lang="ru-RU" sz="1700" dirty="0" smtClean="0"/>
              <a:t> </a:t>
            </a:r>
            <a:r>
              <a:rPr lang="ru-RU" sz="1700" dirty="0" err="1" smtClean="0"/>
              <a:t>в</a:t>
            </a:r>
            <a:r>
              <a:rPr lang="ru-RU" sz="1700" dirty="0" smtClean="0"/>
              <a:t> </a:t>
            </a:r>
            <a:r>
              <a:rPr lang="en-US" sz="1700" dirty="0" smtClean="0"/>
              <a:t>XI</a:t>
            </a:r>
            <a:r>
              <a:rPr lang="ru-RU" sz="1700" dirty="0" smtClean="0"/>
              <a:t>ст., </a:t>
            </a:r>
            <a:r>
              <a:rPr lang="ru-RU" sz="1700" dirty="0" err="1" smtClean="0"/>
              <a:t>є</a:t>
            </a:r>
            <a:r>
              <a:rPr lang="ru-RU" sz="1700" dirty="0" smtClean="0"/>
              <a:t> фреска </a:t>
            </a:r>
            <a:r>
              <a:rPr lang="ru-RU" sz="1700" dirty="0" err="1" smtClean="0"/>
              <a:t>із</a:t>
            </a:r>
            <a:r>
              <a:rPr lang="ru-RU" sz="1700" dirty="0" smtClean="0"/>
              <a:t> </a:t>
            </a:r>
            <a:r>
              <a:rPr lang="ru-RU" sz="1700" dirty="0" err="1" smtClean="0"/>
              <a:t>зображенням</a:t>
            </a:r>
            <a:r>
              <a:rPr lang="ru-RU" sz="1700" dirty="0" smtClean="0"/>
              <a:t> </a:t>
            </a:r>
            <a:r>
              <a:rPr lang="ru-RU" sz="1700" dirty="0" err="1" smtClean="0"/>
              <a:t>музиканта</a:t>
            </a:r>
            <a:r>
              <a:rPr lang="ru-RU" sz="1700" dirty="0" smtClean="0"/>
              <a:t>, </a:t>
            </a:r>
            <a:r>
              <a:rPr lang="ru-RU" sz="1700" dirty="0" err="1" smtClean="0"/>
              <a:t>що</a:t>
            </a:r>
            <a:r>
              <a:rPr lang="ru-RU" sz="1700" dirty="0" smtClean="0"/>
              <a:t> </a:t>
            </a:r>
            <a:r>
              <a:rPr lang="ru-RU" sz="1700" dirty="0" err="1" smtClean="0"/>
              <a:t>грає</a:t>
            </a:r>
            <a:r>
              <a:rPr lang="ru-RU" sz="1700" dirty="0" smtClean="0"/>
              <a:t>  на </a:t>
            </a:r>
            <a:r>
              <a:rPr lang="ru-RU" sz="1700" dirty="0" err="1" smtClean="0"/>
              <a:t>смичковому</a:t>
            </a:r>
            <a:r>
              <a:rPr lang="ru-RU" sz="1700" dirty="0" smtClean="0"/>
              <a:t> </a:t>
            </a:r>
            <a:r>
              <a:rPr lang="ru-RU" sz="1700" dirty="0" err="1" smtClean="0"/>
              <a:t>інструменті</a:t>
            </a:r>
            <a:r>
              <a:rPr lang="ru-RU" sz="1700" dirty="0" smtClean="0"/>
              <a:t>.  </a:t>
            </a:r>
            <a:r>
              <a:rPr lang="ru-RU" sz="1700" dirty="0" err="1" smtClean="0"/>
              <a:t>Сучасна</a:t>
            </a:r>
            <a:r>
              <a:rPr lang="ru-RU" sz="1700" dirty="0" smtClean="0"/>
              <a:t> скрипка один </a:t>
            </a:r>
            <a:r>
              <a:rPr lang="ru-RU" sz="1700" dirty="0" err="1" smtClean="0"/>
              <a:t>із</a:t>
            </a:r>
            <a:r>
              <a:rPr lang="ru-RU" sz="1700" dirty="0" smtClean="0"/>
              <a:t> </a:t>
            </a:r>
            <a:r>
              <a:rPr lang="ru-RU" sz="1700" dirty="0" err="1" smtClean="0"/>
              <a:t>головних</a:t>
            </a:r>
            <a:r>
              <a:rPr lang="ru-RU" sz="1700" dirty="0" smtClean="0"/>
              <a:t>  </a:t>
            </a:r>
            <a:r>
              <a:rPr lang="ru-RU" sz="1700" dirty="0" err="1" smtClean="0"/>
              <a:t>інструментів</a:t>
            </a:r>
            <a:r>
              <a:rPr lang="ru-RU" sz="1700" dirty="0" smtClean="0"/>
              <a:t> </a:t>
            </a:r>
            <a:r>
              <a:rPr lang="ru-RU" sz="1700" dirty="0" err="1" smtClean="0"/>
              <a:t>симфонічного</a:t>
            </a:r>
            <a:r>
              <a:rPr lang="ru-RU" sz="1700" dirty="0" smtClean="0"/>
              <a:t> оркестру.</a:t>
            </a:r>
            <a:endParaRPr lang="ru-RU" sz="1700" dirty="0"/>
          </a:p>
        </p:txBody>
      </p:sp>
      <p:pic>
        <p:nvPicPr>
          <p:cNvPr id="8" name="Рисунок 7" descr="music.jpg"/>
          <p:cNvPicPr>
            <a:picLocks noChangeAspect="1"/>
          </p:cNvPicPr>
          <p:nvPr/>
        </p:nvPicPr>
        <p:blipFill>
          <a:blip r:embed="rId4"/>
          <a:srcRect b="4838"/>
          <a:stretch>
            <a:fillRect/>
          </a:stretch>
        </p:blipFill>
        <p:spPr>
          <a:xfrm>
            <a:off x="4101388" y="428604"/>
            <a:ext cx="4804475" cy="3429024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aganin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643438" y="4357694"/>
            <a:ext cx="447676" cy="4476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86380" y="4143381"/>
            <a:ext cx="278608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Н.Паганіні</a:t>
            </a:r>
            <a:endParaRPr lang="ru-RU" b="1" dirty="0" smtClean="0"/>
          </a:p>
          <a:p>
            <a:pPr algn="ctr"/>
            <a:r>
              <a:rPr lang="ru-RU" b="1" dirty="0" err="1" smtClean="0"/>
              <a:t>Контабле</a:t>
            </a:r>
            <a:r>
              <a:rPr lang="ru-RU" b="1" dirty="0" smtClean="0"/>
              <a:t> ре-мажор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4282" y="4943315"/>
            <a:ext cx="8215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Перші</a:t>
            </a:r>
            <a:r>
              <a:rPr lang="ru-RU" dirty="0" smtClean="0"/>
              <a:t> скрипки появились у </a:t>
            </a:r>
            <a:r>
              <a:rPr lang="ru-RU" dirty="0" err="1" smtClean="0"/>
              <a:t>Франції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Італії</a:t>
            </a:r>
            <a:r>
              <a:rPr lang="ru-RU" dirty="0" smtClean="0"/>
              <a:t> на початку </a:t>
            </a:r>
            <a:r>
              <a:rPr lang="en-US" dirty="0" smtClean="0"/>
              <a:t>XVI </a:t>
            </a:r>
            <a:r>
              <a:rPr lang="ru-RU" dirty="0" smtClean="0"/>
              <a:t>ст. 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стали </a:t>
            </a:r>
            <a:r>
              <a:rPr lang="ru-RU" dirty="0" err="1" smtClean="0"/>
              <a:t>виготовляти</a:t>
            </a:r>
            <a:r>
              <a:rPr lang="ru-RU" dirty="0" smtClean="0"/>
              <a:t> по </a:t>
            </a:r>
            <a:r>
              <a:rPr lang="ru-RU" dirty="0" err="1" smtClean="0"/>
              <a:t>всій</a:t>
            </a:r>
            <a:r>
              <a:rPr lang="ru-RU" dirty="0" smtClean="0"/>
              <a:t> </a:t>
            </a:r>
            <a:r>
              <a:rPr lang="ru-RU" dirty="0" err="1" smtClean="0"/>
              <a:t>Європі</a:t>
            </a:r>
            <a:r>
              <a:rPr lang="ru-RU" dirty="0" smtClean="0"/>
              <a:t>. Але </a:t>
            </a:r>
            <a:r>
              <a:rPr lang="ru-RU" dirty="0" err="1" smtClean="0"/>
              <a:t>найкращими</a:t>
            </a:r>
            <a:r>
              <a:rPr lang="ru-RU" dirty="0" smtClean="0"/>
              <a:t> скрипками славилась </a:t>
            </a:r>
            <a:r>
              <a:rPr lang="ru-RU" dirty="0" err="1" smtClean="0"/>
              <a:t>Італія</a:t>
            </a:r>
            <a:r>
              <a:rPr lang="ru-RU" dirty="0" smtClean="0"/>
              <a:t>, яка дала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видатних</a:t>
            </a:r>
            <a:r>
              <a:rPr lang="ru-RU" dirty="0" smtClean="0"/>
              <a:t> </a:t>
            </a:r>
            <a:r>
              <a:rPr lang="ru-RU" dirty="0" err="1" smtClean="0"/>
              <a:t>скрипкових</a:t>
            </a:r>
            <a:r>
              <a:rPr lang="ru-RU" dirty="0" smtClean="0"/>
              <a:t> </a:t>
            </a:r>
            <a:r>
              <a:rPr lang="ru-RU" dirty="0" err="1" smtClean="0"/>
              <a:t>майстрів</a:t>
            </a:r>
            <a:r>
              <a:rPr lang="ru-RU" dirty="0" smtClean="0"/>
              <a:t>: </a:t>
            </a:r>
            <a:r>
              <a:rPr lang="ru-RU" dirty="0" err="1" smtClean="0"/>
              <a:t>Н.Аматі</a:t>
            </a:r>
            <a:r>
              <a:rPr lang="ru-RU" dirty="0" smtClean="0"/>
              <a:t>, </a:t>
            </a:r>
            <a:r>
              <a:rPr lang="ru-RU" dirty="0" err="1" smtClean="0"/>
              <a:t>А.Гварнері</a:t>
            </a:r>
            <a:r>
              <a:rPr lang="ru-RU" dirty="0" smtClean="0"/>
              <a:t>, </a:t>
            </a:r>
            <a:r>
              <a:rPr lang="ru-RU" dirty="0" err="1" smtClean="0"/>
              <a:t>А.Страдіварі</a:t>
            </a:r>
            <a:r>
              <a:rPr lang="ru-RU" dirty="0" smtClean="0"/>
              <a:t>. На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інструментах</a:t>
            </a:r>
            <a:r>
              <a:rPr lang="ru-RU" dirty="0" smtClean="0"/>
              <a:t> </a:t>
            </a:r>
            <a:r>
              <a:rPr lang="ru-RU" dirty="0" err="1" smtClean="0"/>
              <a:t>понині</a:t>
            </a:r>
            <a:r>
              <a:rPr lang="ru-RU" dirty="0" smtClean="0"/>
              <a:t> </a:t>
            </a:r>
            <a:r>
              <a:rPr lang="ru-RU" dirty="0" err="1" smtClean="0"/>
              <a:t>грають</a:t>
            </a:r>
            <a:r>
              <a:rPr lang="ru-RU" dirty="0" smtClean="0"/>
              <a:t> </a:t>
            </a:r>
            <a:r>
              <a:rPr lang="ru-RU" dirty="0" err="1" smtClean="0"/>
              <a:t>видатні</a:t>
            </a:r>
            <a:r>
              <a:rPr lang="ru-RU" dirty="0" smtClean="0"/>
              <a:t> </a:t>
            </a:r>
            <a:r>
              <a:rPr lang="ru-RU" dirty="0" err="1" smtClean="0"/>
              <a:t>скрипалі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132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6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"/>
          <a:stretch>
            <a:fillRect/>
          </a:stretch>
        </p:blipFill>
        <p:spPr>
          <a:xfrm>
            <a:off x="0" y="-24"/>
            <a:ext cx="9144000" cy="6858024"/>
          </a:xfrm>
        </p:spPr>
      </p:pic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4071934" y="428604"/>
            <a:ext cx="4040188" cy="714380"/>
          </a:xfrm>
        </p:spPr>
        <p:txBody>
          <a:bodyPr>
            <a:noAutofit/>
          </a:bodyPr>
          <a:lstStyle/>
          <a:p>
            <a:pPr algn="ctr"/>
            <a:r>
              <a:rPr lang="ru-RU" sz="44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саксофон</a:t>
            </a:r>
            <a:endParaRPr lang="ru-RU" sz="44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pic>
        <p:nvPicPr>
          <p:cNvPr id="14" name="Содержимое 13" descr="pict7800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225198" y="500041"/>
            <a:ext cx="3489545" cy="5251765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6" name="fp-twmoy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7224" y="5857892"/>
            <a:ext cx="500066" cy="5000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57620" y="1142984"/>
            <a:ext cx="485778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1841р. в </a:t>
            </a:r>
            <a:r>
              <a:rPr lang="ru-RU" dirty="0" err="1" smtClean="0"/>
              <a:t>Парижі</a:t>
            </a:r>
            <a:r>
              <a:rPr lang="ru-RU" dirty="0" smtClean="0"/>
              <a:t> </a:t>
            </a:r>
            <a:r>
              <a:rPr lang="ru-RU" dirty="0" err="1" smtClean="0"/>
              <a:t>бельгійський</a:t>
            </a:r>
            <a:r>
              <a:rPr lang="ru-RU" dirty="0" smtClean="0"/>
              <a:t> </a:t>
            </a:r>
            <a:r>
              <a:rPr lang="ru-RU" dirty="0" err="1" smtClean="0"/>
              <a:t>майстер</a:t>
            </a:r>
            <a:r>
              <a:rPr lang="ru-RU" dirty="0" smtClean="0"/>
              <a:t> А.Сакс </a:t>
            </a:r>
            <a:r>
              <a:rPr lang="ru-RU" dirty="0" err="1" smtClean="0"/>
              <a:t>змайстрував</a:t>
            </a:r>
            <a:r>
              <a:rPr lang="ru-RU" dirty="0" smtClean="0"/>
              <a:t> </a:t>
            </a:r>
            <a:r>
              <a:rPr lang="ru-RU" dirty="0" err="1" smtClean="0"/>
              <a:t>духовий</a:t>
            </a:r>
            <a:r>
              <a:rPr lang="ru-RU" dirty="0" smtClean="0"/>
              <a:t> </a:t>
            </a:r>
            <a:r>
              <a:rPr lang="ru-RU" dirty="0" err="1" smtClean="0"/>
              <a:t>інструмент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названий в честь </a:t>
            </a:r>
            <a:r>
              <a:rPr lang="ru-RU" dirty="0" err="1" smtClean="0"/>
              <a:t>винахідника</a:t>
            </a:r>
            <a:r>
              <a:rPr lang="ru-RU" dirty="0" smtClean="0"/>
              <a:t> </a:t>
            </a:r>
            <a:r>
              <a:rPr lang="ru-RU" sz="2000" b="1" dirty="0" err="1" smtClean="0"/>
              <a:t>саксофоном</a:t>
            </a:r>
            <a:r>
              <a:rPr lang="ru-RU" dirty="0" err="1" smtClean="0"/>
              <a:t>.В</a:t>
            </a:r>
            <a:r>
              <a:rPr lang="ru-RU" dirty="0" smtClean="0"/>
              <a:t> </a:t>
            </a:r>
            <a:r>
              <a:rPr lang="ru-RU" dirty="0" err="1" smtClean="0"/>
              <a:t>даний</a:t>
            </a:r>
            <a:r>
              <a:rPr lang="ru-RU" dirty="0" smtClean="0"/>
              <a:t> час </a:t>
            </a:r>
            <a:r>
              <a:rPr lang="ru-RU" dirty="0" err="1" smtClean="0"/>
              <a:t>відомо</a:t>
            </a:r>
            <a:r>
              <a:rPr lang="ru-RU" dirty="0" smtClean="0"/>
              <a:t>  </a:t>
            </a:r>
            <a:r>
              <a:rPr lang="ru-RU" dirty="0" err="1" smtClean="0"/>
              <a:t>сім</a:t>
            </a:r>
            <a:r>
              <a:rPr lang="ru-RU" dirty="0" smtClean="0"/>
              <a:t> </a:t>
            </a:r>
            <a:r>
              <a:rPr lang="ru-RU" dirty="0" err="1" smtClean="0"/>
              <a:t>різновидів</a:t>
            </a:r>
            <a:r>
              <a:rPr lang="ru-RU" dirty="0" smtClean="0"/>
              <a:t> </a:t>
            </a:r>
            <a:r>
              <a:rPr lang="ru-RU" dirty="0" err="1" smtClean="0"/>
              <a:t>саксофонів</a:t>
            </a:r>
            <a:r>
              <a:rPr lang="ru-RU" dirty="0" smtClean="0"/>
              <a:t>: сопрано, </a:t>
            </a:r>
            <a:r>
              <a:rPr lang="ru-RU" dirty="0" err="1" smtClean="0"/>
              <a:t>сопраніно</a:t>
            </a:r>
            <a:r>
              <a:rPr lang="ru-RU" dirty="0" smtClean="0"/>
              <a:t>, альт, тенор, баритон, бас, контрабас. </a:t>
            </a:r>
          </a:p>
          <a:p>
            <a:r>
              <a:rPr lang="ru-RU" dirty="0" smtClean="0"/>
              <a:t>Саксофон </a:t>
            </a:r>
            <a:r>
              <a:rPr lang="ru-RU" dirty="0" err="1" smtClean="0"/>
              <a:t>володіє</a:t>
            </a:r>
            <a:r>
              <a:rPr lang="ru-RU" dirty="0" smtClean="0"/>
              <a:t> </a:t>
            </a:r>
            <a:r>
              <a:rPr lang="ru-RU" dirty="0" err="1" smtClean="0"/>
              <a:t>сильним</a:t>
            </a:r>
            <a:r>
              <a:rPr lang="ru-RU" dirty="0" smtClean="0"/>
              <a:t>, </a:t>
            </a:r>
            <a:r>
              <a:rPr lang="ru-RU" dirty="0" err="1" smtClean="0"/>
              <a:t>соковитим</a:t>
            </a:r>
            <a:r>
              <a:rPr lang="ru-RU" dirty="0" smtClean="0"/>
              <a:t>, </a:t>
            </a:r>
            <a:r>
              <a:rPr lang="ru-RU" dirty="0" err="1" smtClean="0"/>
              <a:t>виразним</a:t>
            </a:r>
            <a:r>
              <a:rPr lang="ru-RU" dirty="0" smtClean="0"/>
              <a:t> звуком, </a:t>
            </a:r>
            <a:r>
              <a:rPr lang="ru-RU" dirty="0" err="1" smtClean="0"/>
              <a:t>дещо</a:t>
            </a:r>
            <a:r>
              <a:rPr lang="ru-RU" dirty="0" smtClean="0"/>
              <a:t> «пряного» тембру, великими  </a:t>
            </a:r>
            <a:r>
              <a:rPr lang="ru-RU" dirty="0" err="1" smtClean="0"/>
              <a:t>віртуозними</a:t>
            </a:r>
            <a:r>
              <a:rPr lang="ru-RU" dirty="0" smtClean="0"/>
              <a:t> </a:t>
            </a:r>
            <a:r>
              <a:rPr lang="ru-RU" dirty="0" err="1" smtClean="0"/>
              <a:t>технічними</a:t>
            </a:r>
            <a:r>
              <a:rPr lang="ru-RU" dirty="0" smtClean="0"/>
              <a:t> </a:t>
            </a:r>
            <a:r>
              <a:rPr lang="ru-RU" dirty="0" err="1" smtClean="0"/>
              <a:t>можливостями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входить до складу  </a:t>
            </a:r>
            <a:r>
              <a:rPr lang="ru-RU" dirty="0" err="1" smtClean="0"/>
              <a:t>естрадних</a:t>
            </a:r>
            <a:r>
              <a:rPr lang="ru-RU" dirty="0" smtClean="0"/>
              <a:t>, </a:t>
            </a:r>
            <a:r>
              <a:rPr lang="ru-RU" dirty="0" err="1" smtClean="0"/>
              <a:t>духових</a:t>
            </a:r>
            <a:r>
              <a:rPr lang="ru-RU" dirty="0" smtClean="0"/>
              <a:t> </a:t>
            </a:r>
            <a:r>
              <a:rPr lang="ru-RU" dirty="0" err="1" smtClean="0"/>
              <a:t>оркестрів</a:t>
            </a:r>
            <a:r>
              <a:rPr lang="ru-RU" dirty="0" smtClean="0"/>
              <a:t>, </a:t>
            </a:r>
            <a:r>
              <a:rPr lang="ru-RU" dirty="0" err="1" smtClean="0"/>
              <a:t>джазів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 </a:t>
            </a:r>
            <a:r>
              <a:rPr lang="ru-RU" dirty="0" err="1" smtClean="0"/>
              <a:t>концертних</a:t>
            </a:r>
            <a:r>
              <a:rPr lang="ru-RU" dirty="0" smtClean="0"/>
              <a:t> </a:t>
            </a:r>
            <a:r>
              <a:rPr lang="ru-RU" dirty="0" err="1" smtClean="0"/>
              <a:t>ансамблів</a:t>
            </a:r>
            <a:r>
              <a:rPr lang="ru-RU" dirty="0" smtClean="0"/>
              <a:t>. </a:t>
            </a:r>
            <a:r>
              <a:rPr lang="ru-RU" dirty="0" err="1" smtClean="0"/>
              <a:t>Іноді</a:t>
            </a:r>
            <a:r>
              <a:rPr lang="ru-RU" dirty="0" smtClean="0"/>
              <a:t> саксофон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в </a:t>
            </a:r>
            <a:r>
              <a:rPr lang="ru-RU" dirty="0" err="1" smtClean="0"/>
              <a:t>симфонічному</a:t>
            </a:r>
            <a:r>
              <a:rPr lang="ru-RU" dirty="0" smtClean="0"/>
              <a:t>  </a:t>
            </a:r>
            <a:r>
              <a:rPr lang="ru-RU" dirty="0" err="1" smtClean="0"/>
              <a:t>оркестрі</a:t>
            </a:r>
            <a:r>
              <a:rPr lang="ru-RU" dirty="0" smtClean="0"/>
              <a:t>, де  </a:t>
            </a:r>
            <a:r>
              <a:rPr lang="ru-RU" dirty="0" err="1" smtClean="0"/>
              <a:t>його</a:t>
            </a:r>
            <a:r>
              <a:rPr lang="ru-RU" dirty="0" smtClean="0"/>
              <a:t> 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використали</a:t>
            </a:r>
            <a:r>
              <a:rPr lang="ru-RU" dirty="0" smtClean="0"/>
              <a:t>  </a:t>
            </a:r>
            <a:r>
              <a:rPr lang="ru-RU" dirty="0" err="1" smtClean="0"/>
              <a:t>Ж.Бізе</a:t>
            </a:r>
            <a:r>
              <a:rPr lang="ru-RU" dirty="0" smtClean="0"/>
              <a:t>, </a:t>
            </a:r>
            <a:r>
              <a:rPr lang="ru-RU" dirty="0" err="1" smtClean="0"/>
              <a:t>Ж.Массне</a:t>
            </a:r>
            <a:r>
              <a:rPr lang="ru-RU" dirty="0" smtClean="0"/>
              <a:t>, </a:t>
            </a:r>
            <a:r>
              <a:rPr lang="ru-RU" dirty="0" err="1" smtClean="0"/>
              <a:t>Дж.Мейєрбер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75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32" cy="6858023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27058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труба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71406" y="928670"/>
            <a:ext cx="4143404" cy="5429288"/>
          </a:xfrm>
        </p:spPr>
        <p:txBody>
          <a:bodyPr>
            <a:normAutofit/>
          </a:bodyPr>
          <a:lstStyle/>
          <a:p>
            <a:r>
              <a:rPr lang="ru-RU" sz="1700" dirty="0" err="1" smtClean="0"/>
              <a:t>Дзвінкий</a:t>
            </a:r>
            <a:r>
              <a:rPr lang="ru-RU" sz="1700" dirty="0" smtClean="0"/>
              <a:t> </a:t>
            </a:r>
            <a:r>
              <a:rPr lang="ru-RU" sz="1700" dirty="0" err="1" smtClean="0"/>
              <a:t>закличний</a:t>
            </a:r>
            <a:r>
              <a:rPr lang="ru-RU" sz="1700" dirty="0" smtClean="0"/>
              <a:t>  голос труби </a:t>
            </a:r>
            <a:r>
              <a:rPr lang="ru-RU" sz="1700" dirty="0" err="1" smtClean="0"/>
              <a:t>відомий</a:t>
            </a:r>
            <a:r>
              <a:rPr lang="ru-RU" sz="1700" dirty="0" smtClean="0"/>
              <a:t> </a:t>
            </a:r>
            <a:r>
              <a:rPr lang="ru-RU" sz="1700" dirty="0" err="1" smtClean="0"/>
              <a:t>з</a:t>
            </a:r>
            <a:r>
              <a:rPr lang="ru-RU" sz="1700" dirty="0" smtClean="0"/>
              <a:t> </a:t>
            </a:r>
            <a:r>
              <a:rPr lang="ru-RU" sz="1700" dirty="0" err="1" smtClean="0"/>
              <a:t>найдавніших</a:t>
            </a:r>
            <a:r>
              <a:rPr lang="ru-RU" sz="1700" dirty="0" smtClean="0"/>
              <a:t> </a:t>
            </a:r>
            <a:r>
              <a:rPr lang="ru-RU" sz="1700" dirty="0" err="1" smtClean="0"/>
              <a:t>часів</a:t>
            </a:r>
            <a:r>
              <a:rPr lang="ru-RU" sz="1700" dirty="0" smtClean="0"/>
              <a:t> пастухам, </a:t>
            </a:r>
            <a:r>
              <a:rPr lang="ru-RU" sz="1700" dirty="0" err="1" smtClean="0"/>
              <a:t>мисливцям</a:t>
            </a:r>
            <a:r>
              <a:rPr lang="ru-RU" sz="1700" dirty="0" smtClean="0"/>
              <a:t>, </a:t>
            </a:r>
            <a:r>
              <a:rPr lang="ru-RU" sz="1700" dirty="0" err="1" smtClean="0"/>
              <a:t>воїнам</a:t>
            </a:r>
            <a:r>
              <a:rPr lang="ru-RU" sz="1700" dirty="0" smtClean="0"/>
              <a:t>. </a:t>
            </a:r>
            <a:r>
              <a:rPr lang="ru-RU" sz="1700" dirty="0" err="1" smtClean="0"/>
              <a:t>Задовго</a:t>
            </a:r>
            <a:r>
              <a:rPr lang="ru-RU" sz="1700" dirty="0" smtClean="0"/>
              <a:t> до н.е. трубу знали </a:t>
            </a:r>
            <a:r>
              <a:rPr lang="ru-RU" sz="1700" dirty="0" err="1" smtClean="0"/>
              <a:t>єгиптяни</a:t>
            </a:r>
            <a:r>
              <a:rPr lang="ru-RU" sz="1700" dirty="0" smtClean="0"/>
              <a:t>, греки, </a:t>
            </a:r>
            <a:r>
              <a:rPr lang="ru-RU" sz="1700" dirty="0" err="1" smtClean="0"/>
              <a:t>римляни</a:t>
            </a:r>
            <a:r>
              <a:rPr lang="ru-RU" sz="1700" dirty="0" smtClean="0"/>
              <a:t>. В </a:t>
            </a:r>
            <a:r>
              <a:rPr lang="ru-RU" sz="1700" dirty="0" err="1" smtClean="0"/>
              <a:t>середні</a:t>
            </a:r>
            <a:r>
              <a:rPr lang="ru-RU" sz="1700" dirty="0" smtClean="0"/>
              <a:t> </a:t>
            </a:r>
            <a:r>
              <a:rPr lang="ru-RU" sz="1700" dirty="0" err="1" smtClean="0"/>
              <a:t>віки</a:t>
            </a:r>
            <a:r>
              <a:rPr lang="ru-RU" sz="1700" dirty="0" smtClean="0"/>
              <a:t> труба активно брала участь в </a:t>
            </a:r>
            <a:r>
              <a:rPr lang="ru-RU" sz="1700" dirty="0" err="1" smtClean="0"/>
              <a:t>рицарських</a:t>
            </a:r>
            <a:r>
              <a:rPr lang="ru-RU" sz="1700" dirty="0" smtClean="0"/>
              <a:t> </a:t>
            </a:r>
            <a:r>
              <a:rPr lang="ru-RU" sz="1700" dirty="0" err="1" smtClean="0"/>
              <a:t>церемоніях</a:t>
            </a:r>
            <a:r>
              <a:rPr lang="ru-RU" sz="1700" dirty="0" smtClean="0"/>
              <a:t>, </a:t>
            </a:r>
            <a:r>
              <a:rPr lang="ru-RU" sz="1700" dirty="0" err="1" smtClean="0"/>
              <a:t>іграх</a:t>
            </a:r>
            <a:r>
              <a:rPr lang="ru-RU" sz="1700" dirty="0" smtClean="0"/>
              <a:t> </a:t>
            </a:r>
            <a:r>
              <a:rPr lang="ru-RU" sz="1700" dirty="0" err="1" smtClean="0"/>
              <a:t>і</a:t>
            </a:r>
            <a:r>
              <a:rPr lang="ru-RU" sz="1700" dirty="0" smtClean="0"/>
              <a:t> </a:t>
            </a:r>
            <a:r>
              <a:rPr lang="ru-RU" sz="1700" dirty="0" err="1" smtClean="0"/>
              <a:t>турнірах</a:t>
            </a:r>
            <a:r>
              <a:rPr lang="ru-RU" sz="1700" dirty="0" smtClean="0"/>
              <a:t>, </a:t>
            </a:r>
            <a:r>
              <a:rPr lang="ru-RU" sz="1700" dirty="0" err="1" smtClean="0"/>
              <a:t>в</a:t>
            </a:r>
            <a:r>
              <a:rPr lang="ru-RU" sz="1700" dirty="0" smtClean="0"/>
              <a:t> </a:t>
            </a:r>
            <a:r>
              <a:rPr lang="ru-RU" sz="1700" dirty="0" err="1" smtClean="0"/>
              <a:t>поході</a:t>
            </a:r>
            <a:r>
              <a:rPr lang="ru-RU" sz="1700" dirty="0" smtClean="0"/>
              <a:t>, на </a:t>
            </a:r>
            <a:r>
              <a:rPr lang="ru-RU" sz="1700" dirty="0" err="1" smtClean="0"/>
              <a:t>відпочинку</a:t>
            </a:r>
            <a:r>
              <a:rPr lang="ru-RU" sz="1700" dirty="0" smtClean="0"/>
              <a:t>, в бою. </a:t>
            </a:r>
            <a:r>
              <a:rPr lang="ru-RU" sz="1700" dirty="0" err="1" smtClean="0"/>
              <a:t>Вперше</a:t>
            </a:r>
            <a:r>
              <a:rPr lang="ru-RU" sz="1700" dirty="0" smtClean="0"/>
              <a:t> в </a:t>
            </a:r>
            <a:r>
              <a:rPr lang="ru-RU" sz="1700" dirty="0" err="1" smtClean="0"/>
              <a:t>оперний</a:t>
            </a:r>
            <a:r>
              <a:rPr lang="ru-RU" sz="1700" dirty="0" smtClean="0"/>
              <a:t> оркестр труби </a:t>
            </a:r>
            <a:r>
              <a:rPr lang="ru-RU" sz="1700" dirty="0" err="1" smtClean="0"/>
              <a:t>ввів</a:t>
            </a:r>
            <a:r>
              <a:rPr lang="ru-RU" sz="1700" dirty="0" smtClean="0"/>
              <a:t> </a:t>
            </a:r>
            <a:r>
              <a:rPr lang="ru-RU" sz="1700" dirty="0" err="1" smtClean="0"/>
              <a:t>італійський</a:t>
            </a:r>
            <a:r>
              <a:rPr lang="ru-RU" sz="1700" dirty="0" smtClean="0"/>
              <a:t> композитор </a:t>
            </a:r>
            <a:r>
              <a:rPr lang="ru-RU" sz="1700" dirty="0" err="1" smtClean="0"/>
              <a:t>К.Монтеверді</a:t>
            </a:r>
            <a:r>
              <a:rPr lang="ru-RU" sz="1700" dirty="0" smtClean="0"/>
              <a:t>,  коли в 1607р. </a:t>
            </a:r>
            <a:r>
              <a:rPr lang="ru-RU" sz="1700" dirty="0" err="1" smtClean="0"/>
              <a:t>Склав</a:t>
            </a:r>
            <a:r>
              <a:rPr lang="ru-RU" sz="1700" dirty="0" smtClean="0"/>
              <a:t> фанфару </a:t>
            </a:r>
            <a:r>
              <a:rPr lang="ru-RU" sz="1700" dirty="0" err="1" smtClean="0"/>
              <a:t>із</a:t>
            </a:r>
            <a:r>
              <a:rPr lang="ru-RU" sz="1700" dirty="0" smtClean="0"/>
              <a:t> 5 </a:t>
            </a:r>
            <a:r>
              <a:rPr lang="ru-RU" sz="1700" dirty="0" err="1" smtClean="0"/>
              <a:t>самостійних</a:t>
            </a:r>
            <a:r>
              <a:rPr lang="ru-RU" sz="1700" dirty="0" smtClean="0"/>
              <a:t>  </a:t>
            </a:r>
            <a:r>
              <a:rPr lang="ru-RU" sz="1700" dirty="0" err="1" smtClean="0"/>
              <a:t>партій</a:t>
            </a:r>
            <a:r>
              <a:rPr lang="ru-RU" sz="1700" dirty="0" smtClean="0"/>
              <a:t> труб в </a:t>
            </a:r>
            <a:r>
              <a:rPr lang="ru-RU" sz="1700" dirty="0" err="1" smtClean="0"/>
              <a:t>увертюрі</a:t>
            </a:r>
            <a:r>
              <a:rPr lang="ru-RU" sz="1700" dirty="0" smtClean="0"/>
              <a:t> до </a:t>
            </a:r>
            <a:r>
              <a:rPr lang="ru-RU" sz="1700" dirty="0" err="1" smtClean="0"/>
              <a:t>своєї</a:t>
            </a:r>
            <a:r>
              <a:rPr lang="ru-RU" sz="1700" dirty="0" smtClean="0"/>
              <a:t> </a:t>
            </a:r>
            <a:r>
              <a:rPr lang="ru-RU" sz="1700" dirty="0" err="1" smtClean="0"/>
              <a:t>першої</a:t>
            </a:r>
            <a:r>
              <a:rPr lang="ru-RU" sz="1700" dirty="0" smtClean="0"/>
              <a:t> опери «Орфей». В </a:t>
            </a:r>
            <a:r>
              <a:rPr lang="ru-RU" sz="1700" dirty="0" err="1" smtClean="0"/>
              <a:t>групі</a:t>
            </a:r>
            <a:r>
              <a:rPr lang="ru-RU" sz="1700" dirty="0" smtClean="0"/>
              <a:t> </a:t>
            </a:r>
            <a:r>
              <a:rPr lang="ru-RU" sz="1700" dirty="0" err="1" smtClean="0"/>
              <a:t>мідних</a:t>
            </a:r>
            <a:r>
              <a:rPr lang="ru-RU" sz="1700" dirty="0" smtClean="0"/>
              <a:t> </a:t>
            </a:r>
            <a:r>
              <a:rPr lang="ru-RU" sz="1700" dirty="0" err="1" smtClean="0"/>
              <a:t>духових</a:t>
            </a:r>
            <a:r>
              <a:rPr lang="ru-RU" sz="1700" dirty="0" smtClean="0"/>
              <a:t> </a:t>
            </a:r>
            <a:r>
              <a:rPr lang="ru-RU" sz="1700" dirty="0" err="1" smtClean="0"/>
              <a:t>інструментів</a:t>
            </a:r>
            <a:r>
              <a:rPr lang="ru-RU" sz="1700" dirty="0" smtClean="0"/>
              <a:t> </a:t>
            </a:r>
            <a:r>
              <a:rPr lang="ru-RU" sz="1700" dirty="0" err="1" smtClean="0"/>
              <a:t>симфонічного</a:t>
            </a:r>
            <a:r>
              <a:rPr lang="ru-RU" sz="1700" dirty="0" smtClean="0"/>
              <a:t> оркестру труба – </a:t>
            </a:r>
            <a:r>
              <a:rPr lang="ru-RU" sz="1700" dirty="0" err="1" smtClean="0"/>
              <a:t>найвищий</a:t>
            </a:r>
            <a:r>
              <a:rPr lang="ru-RU" sz="1700" dirty="0" smtClean="0"/>
              <a:t> по </a:t>
            </a:r>
            <a:r>
              <a:rPr lang="ru-RU" sz="1700" dirty="0" err="1" smtClean="0"/>
              <a:t>діапазону</a:t>
            </a:r>
            <a:r>
              <a:rPr lang="ru-RU" sz="1700" dirty="0" smtClean="0"/>
              <a:t> </a:t>
            </a:r>
            <a:r>
              <a:rPr lang="ru-RU" sz="1700" dirty="0" err="1" smtClean="0"/>
              <a:t>інструмент</a:t>
            </a:r>
            <a:r>
              <a:rPr lang="ru-RU" sz="1700" dirty="0" smtClean="0"/>
              <a:t>. </a:t>
            </a:r>
            <a:r>
              <a:rPr lang="ru-RU" sz="1700" dirty="0" err="1" smtClean="0"/>
              <a:t>Саме</a:t>
            </a:r>
            <a:r>
              <a:rPr lang="ru-RU" sz="1700" dirty="0" smtClean="0"/>
              <a:t>  вона </a:t>
            </a:r>
            <a:r>
              <a:rPr lang="ru-RU" sz="1700" dirty="0" err="1" smtClean="0"/>
              <a:t>надає</a:t>
            </a:r>
            <a:r>
              <a:rPr lang="ru-RU" sz="1700" dirty="0" smtClean="0"/>
              <a:t> </a:t>
            </a:r>
            <a:r>
              <a:rPr lang="ru-RU" sz="1700" dirty="0" err="1" smtClean="0"/>
              <a:t>звучанню</a:t>
            </a:r>
            <a:r>
              <a:rPr lang="ru-RU" sz="1700" dirty="0" smtClean="0"/>
              <a:t> оркестру </a:t>
            </a:r>
            <a:r>
              <a:rPr lang="ru-RU" sz="1700" dirty="0" err="1" smtClean="0"/>
              <a:t>дивовижної</a:t>
            </a:r>
            <a:r>
              <a:rPr lang="ru-RU" sz="1700" dirty="0" smtClean="0"/>
              <a:t> </a:t>
            </a:r>
            <a:r>
              <a:rPr lang="ru-RU" sz="1700" dirty="0" err="1" smtClean="0"/>
              <a:t>святковості</a:t>
            </a:r>
            <a:r>
              <a:rPr lang="ru-RU" sz="1700" dirty="0" smtClean="0"/>
              <a:t>, </a:t>
            </a:r>
            <a:r>
              <a:rPr lang="ru-RU" sz="1700" dirty="0" err="1" smtClean="0"/>
              <a:t>піднесення</a:t>
            </a:r>
            <a:r>
              <a:rPr lang="ru-RU" sz="1700" dirty="0" smtClean="0"/>
              <a:t>.</a:t>
            </a:r>
            <a:endParaRPr lang="ru-RU" sz="1700" dirty="0"/>
          </a:p>
        </p:txBody>
      </p:sp>
      <p:pic>
        <p:nvPicPr>
          <p:cNvPr id="10" name="Рисунок 9" descr="P92900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623" y="428604"/>
            <a:ext cx="4762533" cy="35719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Рисунок 10" descr="15848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3143248"/>
            <a:ext cx="3527754" cy="2732819"/>
          </a:xfrm>
          <a:prstGeom prst="rect">
            <a:avLst/>
          </a:prstGeom>
          <a:ln w="57150">
            <a:solidFill>
              <a:srgbClr val="FFFF00"/>
            </a:solidFill>
          </a:ln>
          <a:effectLst/>
          <a:scene3d>
            <a:camera prst="perspectiveContrastingLeftFacing"/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2" name="igorevsky_-_solo_na_trub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143372" y="5214950"/>
            <a:ext cx="590552" cy="5905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0" y="5857892"/>
            <a:ext cx="164307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Соло на </a:t>
            </a:r>
            <a:r>
              <a:rPr lang="ru-RU" b="1" dirty="0" err="1" smtClean="0"/>
              <a:t>трубі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290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328" y="7722"/>
            <a:ext cx="9133704" cy="6850278"/>
          </a:xfrm>
        </p:spPr>
      </p:pic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57158" y="357166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туба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786314" y="357166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тромбон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pic>
        <p:nvPicPr>
          <p:cNvPr id="12" name="Содержимое 11" descr="ybb32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61971" y="1071546"/>
            <a:ext cx="3509963" cy="2357454"/>
          </a:xfrm>
        </p:spPr>
      </p:pic>
      <p:pic>
        <p:nvPicPr>
          <p:cNvPr id="13" name="Рисунок 12" descr="2_62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14876" y="1311209"/>
            <a:ext cx="4214842" cy="19034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2844" y="3429000"/>
            <a:ext cx="442915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В </a:t>
            </a:r>
            <a:r>
              <a:rPr lang="ru-RU" sz="1700" dirty="0" err="1" smtClean="0"/>
              <a:t>групі</a:t>
            </a:r>
            <a:r>
              <a:rPr lang="ru-RU" sz="1700" dirty="0" smtClean="0"/>
              <a:t> </a:t>
            </a:r>
            <a:r>
              <a:rPr lang="ru-RU" sz="1700" dirty="0" err="1" smtClean="0"/>
              <a:t>мідних</a:t>
            </a:r>
            <a:r>
              <a:rPr lang="ru-RU" sz="1700" dirty="0" smtClean="0"/>
              <a:t> </a:t>
            </a:r>
            <a:r>
              <a:rPr lang="ru-RU" sz="1700" dirty="0" err="1" smtClean="0"/>
              <a:t>духових</a:t>
            </a:r>
            <a:r>
              <a:rPr lang="ru-RU" sz="1700" dirty="0" smtClean="0"/>
              <a:t> </a:t>
            </a:r>
            <a:r>
              <a:rPr lang="ru-RU" sz="1700" dirty="0" err="1" smtClean="0"/>
              <a:t>інструментів</a:t>
            </a:r>
            <a:r>
              <a:rPr lang="ru-RU" sz="1700" dirty="0" smtClean="0"/>
              <a:t> </a:t>
            </a:r>
            <a:r>
              <a:rPr lang="ru-RU" sz="2000" b="1" dirty="0" smtClean="0"/>
              <a:t>туба </a:t>
            </a:r>
            <a:r>
              <a:rPr lang="ru-RU" sz="1700" dirty="0" err="1" smtClean="0"/>
              <a:t>являється</a:t>
            </a:r>
            <a:r>
              <a:rPr lang="ru-RU" sz="1700" dirty="0" smtClean="0"/>
              <a:t> </a:t>
            </a:r>
            <a:r>
              <a:rPr lang="ru-RU" sz="1700" dirty="0" err="1" smtClean="0"/>
              <a:t>найнижчою</a:t>
            </a:r>
            <a:r>
              <a:rPr lang="ru-RU" sz="1700" dirty="0" smtClean="0"/>
              <a:t> по </a:t>
            </a:r>
            <a:r>
              <a:rPr lang="ru-RU" sz="1700" dirty="0" err="1" smtClean="0"/>
              <a:t>звучанню</a:t>
            </a:r>
            <a:r>
              <a:rPr lang="ru-RU" sz="1700" dirty="0" smtClean="0"/>
              <a:t>. Вона </a:t>
            </a:r>
            <a:r>
              <a:rPr lang="ru-RU" sz="1700" dirty="0" err="1" smtClean="0"/>
              <a:t>була</a:t>
            </a:r>
            <a:r>
              <a:rPr lang="ru-RU" sz="1700" dirty="0" smtClean="0"/>
              <a:t> створена в 1835р. в </a:t>
            </a:r>
            <a:r>
              <a:rPr lang="ru-RU" sz="1700" dirty="0" err="1" smtClean="0"/>
              <a:t>Німеччині</a:t>
            </a:r>
            <a:r>
              <a:rPr lang="ru-RU" sz="1700" dirty="0" smtClean="0"/>
              <a:t>. Тубу </a:t>
            </a:r>
            <a:r>
              <a:rPr lang="ru-RU" sz="1700" dirty="0" err="1" smtClean="0"/>
              <a:t>відрізняє</a:t>
            </a:r>
            <a:r>
              <a:rPr lang="ru-RU" sz="1700" dirty="0" smtClean="0"/>
              <a:t> </a:t>
            </a:r>
            <a:r>
              <a:rPr lang="ru-RU" sz="1700" dirty="0" err="1" smtClean="0"/>
              <a:t>повне</a:t>
            </a:r>
            <a:r>
              <a:rPr lang="ru-RU" sz="1700" dirty="0" smtClean="0"/>
              <a:t>, </a:t>
            </a:r>
            <a:r>
              <a:rPr lang="ru-RU" sz="1700" dirty="0" err="1" smtClean="0"/>
              <a:t>могутнє</a:t>
            </a:r>
            <a:r>
              <a:rPr lang="ru-RU" sz="1700" dirty="0" smtClean="0"/>
              <a:t> </a:t>
            </a:r>
            <a:r>
              <a:rPr lang="ru-RU" sz="1700" dirty="0" err="1" smtClean="0"/>
              <a:t>звучання</a:t>
            </a:r>
            <a:r>
              <a:rPr lang="ru-RU" sz="1700" dirty="0" smtClean="0"/>
              <a:t>. </a:t>
            </a:r>
            <a:r>
              <a:rPr lang="ru-RU" sz="1700" dirty="0" err="1" smtClean="0"/>
              <a:t>Вперше</a:t>
            </a:r>
            <a:r>
              <a:rPr lang="ru-RU" sz="1700" dirty="0" smtClean="0"/>
              <a:t> тубу в </a:t>
            </a:r>
            <a:r>
              <a:rPr lang="ru-RU" sz="1700" dirty="0" err="1" smtClean="0"/>
              <a:t>симфонічний</a:t>
            </a:r>
            <a:r>
              <a:rPr lang="ru-RU" sz="1700" dirty="0" smtClean="0"/>
              <a:t> оркестр </a:t>
            </a:r>
            <a:r>
              <a:rPr lang="ru-RU" sz="1700" dirty="0" err="1" smtClean="0"/>
              <a:t>ввів</a:t>
            </a:r>
            <a:r>
              <a:rPr lang="ru-RU" sz="1700" dirty="0" smtClean="0"/>
              <a:t>  Р.Вагнер.  В </a:t>
            </a:r>
            <a:r>
              <a:rPr lang="ru-RU" sz="1700" dirty="0" err="1" smtClean="0"/>
              <a:t>опері</a:t>
            </a:r>
            <a:r>
              <a:rPr lang="ru-RU" sz="1700" dirty="0" smtClean="0"/>
              <a:t> «</a:t>
            </a:r>
            <a:r>
              <a:rPr lang="ru-RU" sz="1700" dirty="0" err="1" smtClean="0"/>
              <a:t>Летючий</a:t>
            </a:r>
            <a:r>
              <a:rPr lang="ru-RU" sz="1700" dirty="0" smtClean="0"/>
              <a:t> </a:t>
            </a:r>
            <a:r>
              <a:rPr lang="ru-RU" sz="1700" dirty="0" err="1" smtClean="0"/>
              <a:t>голандець</a:t>
            </a:r>
            <a:r>
              <a:rPr lang="ru-RU" sz="1700" dirty="0" smtClean="0"/>
              <a:t>»</a:t>
            </a:r>
            <a:r>
              <a:rPr lang="ru-RU" sz="1700" dirty="0" err="1" smtClean="0"/>
              <a:t>він</a:t>
            </a:r>
            <a:r>
              <a:rPr lang="ru-RU" sz="1700" dirty="0" smtClean="0"/>
              <a:t>  </a:t>
            </a:r>
            <a:r>
              <a:rPr lang="ru-RU" sz="1700" dirty="0" err="1" smtClean="0"/>
              <a:t>доручив</a:t>
            </a:r>
            <a:r>
              <a:rPr lang="ru-RU" sz="1700" dirty="0" smtClean="0"/>
              <a:t>  </a:t>
            </a:r>
            <a:r>
              <a:rPr lang="ru-RU" sz="1700" dirty="0" err="1" smtClean="0"/>
              <a:t>їй</a:t>
            </a:r>
            <a:r>
              <a:rPr lang="ru-RU" sz="1700" dirty="0" smtClean="0"/>
              <a:t> </a:t>
            </a:r>
            <a:r>
              <a:rPr lang="ru-RU" sz="1700" dirty="0" err="1" smtClean="0"/>
              <a:t>головну</a:t>
            </a:r>
            <a:r>
              <a:rPr lang="ru-RU" sz="1700" dirty="0" smtClean="0"/>
              <a:t>  роль, </a:t>
            </a:r>
            <a:r>
              <a:rPr lang="ru-RU" sz="1700" dirty="0" err="1" smtClean="0"/>
              <a:t>збагативши</a:t>
            </a:r>
            <a:r>
              <a:rPr lang="ru-RU" sz="1700" dirty="0" smtClean="0"/>
              <a:t>  </a:t>
            </a:r>
            <a:r>
              <a:rPr lang="ru-RU" sz="1700" dirty="0" err="1" smtClean="0"/>
              <a:t>цим</a:t>
            </a:r>
            <a:r>
              <a:rPr lang="ru-RU" sz="1700" dirty="0" smtClean="0"/>
              <a:t> </a:t>
            </a:r>
            <a:r>
              <a:rPr lang="ru-RU" sz="1700" dirty="0" err="1" smtClean="0"/>
              <a:t>звучання</a:t>
            </a:r>
            <a:r>
              <a:rPr lang="ru-RU" sz="1700" dirty="0" smtClean="0"/>
              <a:t> оркестру новою  </a:t>
            </a:r>
            <a:r>
              <a:rPr lang="ru-RU" sz="1700" dirty="0" err="1" smtClean="0"/>
              <a:t>інструментальною</a:t>
            </a:r>
            <a:r>
              <a:rPr lang="ru-RU" sz="1700" dirty="0" smtClean="0"/>
              <a:t> </a:t>
            </a:r>
            <a:r>
              <a:rPr lang="ru-RU" sz="1700" dirty="0" err="1" smtClean="0"/>
              <a:t>фарбою</a:t>
            </a:r>
            <a:r>
              <a:rPr lang="ru-RU" sz="1700" dirty="0" smtClean="0"/>
              <a:t>. Туба – участник </a:t>
            </a:r>
            <a:r>
              <a:rPr lang="ru-RU" sz="1700" dirty="0" err="1" smtClean="0"/>
              <a:t>духових</a:t>
            </a:r>
            <a:r>
              <a:rPr lang="ru-RU" sz="1700" dirty="0" smtClean="0"/>
              <a:t> </a:t>
            </a:r>
            <a:r>
              <a:rPr lang="ru-RU" sz="1700" dirty="0" err="1" smtClean="0"/>
              <a:t>і</a:t>
            </a:r>
            <a:r>
              <a:rPr lang="ru-RU" sz="1700" dirty="0" smtClean="0"/>
              <a:t> </a:t>
            </a:r>
            <a:r>
              <a:rPr lang="ru-RU" sz="1700" dirty="0" err="1" smtClean="0"/>
              <a:t>естрадних</a:t>
            </a:r>
            <a:r>
              <a:rPr lang="ru-RU" sz="1700" dirty="0" smtClean="0"/>
              <a:t> </a:t>
            </a:r>
            <a:r>
              <a:rPr lang="ru-RU" sz="1700" dirty="0" err="1" smtClean="0"/>
              <a:t>оркестрів</a:t>
            </a:r>
            <a:r>
              <a:rPr lang="ru-RU" sz="1700" dirty="0" smtClean="0"/>
              <a:t>.</a:t>
            </a:r>
            <a:endParaRPr lang="ru-RU" sz="1700" dirty="0"/>
          </a:p>
        </p:txBody>
      </p:sp>
      <p:sp>
        <p:nvSpPr>
          <p:cNvPr id="16" name="TextBox 15"/>
          <p:cNvSpPr txBox="1"/>
          <p:nvPr/>
        </p:nvSpPr>
        <p:spPr>
          <a:xfrm>
            <a:off x="4643438" y="3429000"/>
            <a:ext cx="435771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Тромбон</a:t>
            </a:r>
            <a:r>
              <a:rPr lang="ru-RU" dirty="0" smtClean="0"/>
              <a:t> – </a:t>
            </a:r>
            <a:r>
              <a:rPr lang="ru-RU" dirty="0" err="1" smtClean="0"/>
              <a:t>близький</a:t>
            </a:r>
            <a:r>
              <a:rPr lang="ru-RU" dirty="0" smtClean="0"/>
              <a:t> родич труби, 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басовий</a:t>
            </a:r>
            <a:r>
              <a:rPr lang="ru-RU" dirty="0" smtClean="0"/>
              <a:t> </a:t>
            </a:r>
            <a:r>
              <a:rPr lang="ru-RU" dirty="0" err="1" smtClean="0"/>
              <a:t>різновид</a:t>
            </a:r>
            <a:r>
              <a:rPr lang="ru-RU" dirty="0" smtClean="0"/>
              <a:t>. Про </a:t>
            </a:r>
            <a:r>
              <a:rPr lang="ru-RU" dirty="0" err="1" smtClean="0"/>
              <a:t>це</a:t>
            </a:r>
            <a:r>
              <a:rPr lang="ru-RU" dirty="0" smtClean="0"/>
              <a:t>  говорить сама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інструменту</a:t>
            </a:r>
            <a:r>
              <a:rPr lang="ru-RU" dirty="0" smtClean="0"/>
              <a:t>: в </a:t>
            </a:r>
            <a:r>
              <a:rPr lang="ru-RU" dirty="0" err="1" smtClean="0"/>
              <a:t>перекладі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італійського</a:t>
            </a:r>
            <a:r>
              <a:rPr lang="ru-RU" dirty="0" smtClean="0"/>
              <a:t> «тромбон» </a:t>
            </a:r>
            <a:r>
              <a:rPr lang="ru-RU" dirty="0" err="1" smtClean="0"/>
              <a:t>означає</a:t>
            </a:r>
            <a:r>
              <a:rPr lang="ru-RU" dirty="0" smtClean="0"/>
              <a:t> «</a:t>
            </a:r>
            <a:r>
              <a:rPr lang="ru-RU" dirty="0" err="1" smtClean="0"/>
              <a:t>трубище</a:t>
            </a:r>
            <a:r>
              <a:rPr lang="ru-RU" dirty="0" smtClean="0"/>
              <a:t>». Тромбон </a:t>
            </a:r>
            <a:r>
              <a:rPr lang="ru-RU" dirty="0" err="1" smtClean="0"/>
              <a:t>володіє</a:t>
            </a:r>
            <a:r>
              <a:rPr lang="ru-RU" dirty="0" smtClean="0"/>
              <a:t> </a:t>
            </a:r>
            <a:r>
              <a:rPr lang="ru-RU" dirty="0" err="1" smtClean="0"/>
              <a:t>могутнім</a:t>
            </a:r>
            <a:r>
              <a:rPr lang="ru-RU" dirty="0" smtClean="0"/>
              <a:t> по </a:t>
            </a:r>
            <a:r>
              <a:rPr lang="ru-RU" dirty="0" err="1" smtClean="0"/>
              <a:t>динаміці</a:t>
            </a:r>
            <a:r>
              <a:rPr lang="ru-RU" dirty="0" smtClean="0"/>
              <a:t>, </a:t>
            </a:r>
            <a:r>
              <a:rPr lang="ru-RU" dirty="0" err="1" smtClean="0"/>
              <a:t>блискучим</a:t>
            </a:r>
            <a:r>
              <a:rPr lang="ru-RU" dirty="0" smtClean="0"/>
              <a:t> </a:t>
            </a:r>
            <a:r>
              <a:rPr lang="ru-RU" dirty="0" err="1" smtClean="0"/>
              <a:t>по</a:t>
            </a:r>
            <a:r>
              <a:rPr lang="ru-RU" dirty="0" smtClean="0"/>
              <a:t> тембру, </a:t>
            </a:r>
            <a:r>
              <a:rPr lang="ru-RU" dirty="0" err="1" smtClean="0"/>
              <a:t>величним</a:t>
            </a:r>
            <a:r>
              <a:rPr lang="ru-RU" dirty="0" smtClean="0"/>
              <a:t>, </a:t>
            </a:r>
            <a:r>
              <a:rPr lang="ru-RU" dirty="0" err="1" smtClean="0"/>
              <a:t>грізним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мужнім</a:t>
            </a:r>
            <a:r>
              <a:rPr lang="ru-RU" dirty="0" smtClean="0"/>
              <a:t> по характеру звуком. </a:t>
            </a:r>
            <a:r>
              <a:rPr lang="ru-RU" dirty="0" err="1" smtClean="0"/>
              <a:t>Вперше</a:t>
            </a:r>
            <a:r>
              <a:rPr lang="ru-RU" dirty="0" smtClean="0"/>
              <a:t> тромбон </a:t>
            </a:r>
            <a:r>
              <a:rPr lang="ru-RU" dirty="0" err="1" smtClean="0"/>
              <a:t>появився</a:t>
            </a:r>
            <a:r>
              <a:rPr lang="ru-RU" dirty="0" smtClean="0"/>
              <a:t> в </a:t>
            </a:r>
            <a:r>
              <a:rPr lang="en-US" dirty="0" smtClean="0"/>
              <a:t>XV</a:t>
            </a:r>
            <a:r>
              <a:rPr lang="ru-RU" dirty="0" smtClean="0"/>
              <a:t>ст. як  </a:t>
            </a:r>
            <a:r>
              <a:rPr lang="ru-RU" dirty="0" err="1" smtClean="0"/>
              <a:t>басовий</a:t>
            </a:r>
            <a:r>
              <a:rPr lang="ru-RU" dirty="0" smtClean="0"/>
              <a:t> </a:t>
            </a:r>
            <a:r>
              <a:rPr lang="ru-RU" dirty="0" err="1" smtClean="0"/>
              <a:t>різновид</a:t>
            </a:r>
            <a:r>
              <a:rPr lang="ru-RU" dirty="0" smtClean="0"/>
              <a:t> труби.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6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-32" y="0"/>
            <a:ext cx="9144032" cy="6858024"/>
          </a:xfrm>
        </p:spPr>
      </p:pic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85720" y="428604"/>
            <a:ext cx="3786214" cy="639762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фагот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5143504" y="357166"/>
            <a:ext cx="3470271" cy="639762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флейта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pic>
        <p:nvPicPr>
          <p:cNvPr id="12" name="Содержимое 11" descr="_DSC2181_resize.JPG"/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4745918" y="1142984"/>
            <a:ext cx="4082172" cy="271464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Рисунок 12" descr="Faho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913" y="1071546"/>
            <a:ext cx="3089211" cy="342902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Badinerie_aus_der_h-moll-Suite_(BWV_1067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5214942" y="4429132"/>
            <a:ext cx="428628" cy="4286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857884" y="4211429"/>
            <a:ext cx="242889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Йоган</a:t>
            </a:r>
            <a:r>
              <a:rPr lang="ru-RU" b="1" dirty="0" smtClean="0"/>
              <a:t> Себастьян Бах</a:t>
            </a:r>
          </a:p>
          <a:p>
            <a:pPr algn="ctr"/>
            <a:r>
              <a:rPr lang="ru-RU" b="1" dirty="0" smtClean="0"/>
              <a:t>«Жарт»</a:t>
            </a:r>
            <a:endParaRPr lang="ru-RU" b="1" dirty="0"/>
          </a:p>
        </p:txBody>
      </p:sp>
      <p:pic>
        <p:nvPicPr>
          <p:cNvPr id="16" name="track0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500034" y="3195638"/>
            <a:ext cx="447676" cy="44767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4282" y="3857628"/>
            <a:ext cx="171451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Astor </a:t>
            </a:r>
            <a:r>
              <a:rPr lang="en-US" b="1" dirty="0" err="1" smtClean="0"/>
              <a:t>Piazzolla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«</a:t>
            </a:r>
            <a:r>
              <a:rPr lang="en-US" b="1" dirty="0" err="1" smtClean="0"/>
              <a:t>Libertango</a:t>
            </a:r>
            <a:r>
              <a:rPr lang="en-US" b="1" dirty="0" smtClean="0"/>
              <a:t>» 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4643446"/>
            <a:ext cx="435771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Фагот</a:t>
            </a:r>
            <a:r>
              <a:rPr lang="ru-RU" dirty="0" smtClean="0"/>
              <a:t> – </a:t>
            </a:r>
            <a:r>
              <a:rPr lang="ru-RU" dirty="0" err="1" smtClean="0"/>
              <a:t>найнижчий</a:t>
            </a:r>
            <a:r>
              <a:rPr lang="ru-RU" dirty="0" smtClean="0"/>
              <a:t>  за </a:t>
            </a:r>
            <a:r>
              <a:rPr lang="ru-RU" dirty="0" err="1" smtClean="0"/>
              <a:t>звучанням</a:t>
            </a:r>
            <a:r>
              <a:rPr lang="ru-RU" dirty="0" smtClean="0"/>
              <a:t> в </a:t>
            </a:r>
            <a:r>
              <a:rPr lang="ru-RU" dirty="0" err="1" smtClean="0"/>
              <a:t>групі</a:t>
            </a:r>
            <a:r>
              <a:rPr lang="ru-RU" dirty="0" smtClean="0"/>
              <a:t> дерев</a:t>
            </a:r>
            <a:r>
              <a:rPr lang="en-US" dirty="0" smtClean="0"/>
              <a:t>’</a:t>
            </a:r>
            <a:r>
              <a:rPr lang="ru-RU" dirty="0" err="1" smtClean="0"/>
              <a:t>яних</a:t>
            </a:r>
            <a:r>
              <a:rPr lang="ru-RU" dirty="0" smtClean="0"/>
              <a:t>  </a:t>
            </a:r>
            <a:r>
              <a:rPr lang="ru-RU" dirty="0" err="1" smtClean="0"/>
              <a:t>духових</a:t>
            </a:r>
            <a:r>
              <a:rPr lang="ru-RU" dirty="0" smtClean="0"/>
              <a:t>  </a:t>
            </a:r>
            <a:r>
              <a:rPr lang="ru-RU" dirty="0" err="1" smtClean="0"/>
              <a:t>інструментів</a:t>
            </a:r>
            <a:r>
              <a:rPr lang="ru-RU" dirty="0" smtClean="0"/>
              <a:t>. </a:t>
            </a:r>
            <a:r>
              <a:rPr lang="ru-RU" dirty="0" err="1" smtClean="0"/>
              <a:t>Створений</a:t>
            </a:r>
            <a:r>
              <a:rPr lang="ru-RU" dirty="0" smtClean="0"/>
              <a:t> в 20-30-і </a:t>
            </a:r>
            <a:r>
              <a:rPr lang="ru-RU" dirty="0" err="1" smtClean="0"/>
              <a:t>рр</a:t>
            </a:r>
            <a:r>
              <a:rPr lang="ru-RU" dirty="0" smtClean="0"/>
              <a:t>. </a:t>
            </a:r>
            <a:r>
              <a:rPr lang="en-US" dirty="0" smtClean="0"/>
              <a:t>XVI </a:t>
            </a:r>
            <a:r>
              <a:rPr lang="ru-RU" dirty="0" smtClean="0"/>
              <a:t>ст. в </a:t>
            </a:r>
            <a:r>
              <a:rPr lang="ru-RU" dirty="0" err="1" smtClean="0"/>
              <a:t>Італїї</a:t>
            </a:r>
            <a:r>
              <a:rPr lang="ru-RU" dirty="0" smtClean="0"/>
              <a:t>.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 фагот в </a:t>
            </a:r>
            <a:r>
              <a:rPr lang="ru-RU" dirty="0" err="1" smtClean="0"/>
              <a:t>симфонічному</a:t>
            </a:r>
            <a:r>
              <a:rPr lang="ru-RU" dirty="0" smtClean="0"/>
              <a:t>, духовому  оркестрах </a:t>
            </a:r>
            <a:r>
              <a:rPr lang="ru-RU" dirty="0" err="1" smtClean="0"/>
              <a:t>і</a:t>
            </a:r>
            <a:r>
              <a:rPr lang="ru-RU" dirty="0" smtClean="0"/>
              <a:t> як </a:t>
            </a:r>
            <a:r>
              <a:rPr lang="ru-RU" dirty="0" err="1" smtClean="0"/>
              <a:t>сольний</a:t>
            </a:r>
            <a:r>
              <a:rPr lang="ru-RU" dirty="0" smtClean="0"/>
              <a:t> </a:t>
            </a:r>
            <a:r>
              <a:rPr lang="ru-RU" dirty="0" err="1" smtClean="0"/>
              <a:t>інструмент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0" y="5046661"/>
            <a:ext cx="4429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Флейта </a:t>
            </a:r>
            <a:r>
              <a:rPr lang="ru-RU" dirty="0" smtClean="0"/>
              <a:t>– дерев</a:t>
            </a:r>
            <a:r>
              <a:rPr lang="en-US" dirty="0" smtClean="0"/>
              <a:t>’</a:t>
            </a:r>
            <a:r>
              <a:rPr lang="ru-RU" dirty="0" err="1" smtClean="0"/>
              <a:t>яний</a:t>
            </a:r>
            <a:r>
              <a:rPr lang="ru-RU" dirty="0" smtClean="0"/>
              <a:t> </a:t>
            </a:r>
            <a:r>
              <a:rPr lang="ru-RU" dirty="0" err="1" smtClean="0"/>
              <a:t>духовий</a:t>
            </a:r>
            <a:r>
              <a:rPr lang="ru-RU" dirty="0" smtClean="0"/>
              <a:t> </a:t>
            </a:r>
            <a:r>
              <a:rPr lang="ru-RU" dirty="0" err="1" smtClean="0"/>
              <a:t>інструмент</a:t>
            </a:r>
            <a:r>
              <a:rPr lang="ru-RU" dirty="0" smtClean="0"/>
              <a:t>.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походить </a:t>
            </a:r>
            <a:r>
              <a:rPr lang="ru-RU" dirty="0" err="1" smtClean="0"/>
              <a:t>від</a:t>
            </a:r>
            <a:r>
              <a:rPr lang="ru-RU" dirty="0" smtClean="0"/>
              <a:t>  </a:t>
            </a:r>
            <a:r>
              <a:rPr lang="ru-RU" dirty="0" err="1" smtClean="0"/>
              <a:t>латинського</a:t>
            </a:r>
            <a:r>
              <a:rPr lang="ru-RU" dirty="0" smtClean="0"/>
              <a:t> слова  «</a:t>
            </a:r>
            <a:r>
              <a:rPr lang="ru-RU" dirty="0" err="1" smtClean="0"/>
              <a:t>флатус</a:t>
            </a:r>
            <a:r>
              <a:rPr lang="ru-RU" dirty="0" smtClean="0"/>
              <a:t>» - «</a:t>
            </a:r>
            <a:r>
              <a:rPr lang="ru-RU" dirty="0" err="1" smtClean="0"/>
              <a:t>дуття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398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5137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6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7428" y="-5570"/>
            <a:ext cx="9151428" cy="686357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27058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арфа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85720" y="928670"/>
            <a:ext cx="4214842" cy="514353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Арфа </a:t>
            </a:r>
            <a:r>
              <a:rPr lang="ru-RU" sz="1800" dirty="0" smtClean="0"/>
              <a:t>– </a:t>
            </a:r>
            <a:r>
              <a:rPr lang="ru-RU" sz="1800" dirty="0" err="1" smtClean="0"/>
              <a:t>багатострунний</a:t>
            </a:r>
            <a:r>
              <a:rPr lang="ru-RU" sz="1800" dirty="0" smtClean="0"/>
              <a:t>  </a:t>
            </a:r>
            <a:r>
              <a:rPr lang="ru-RU" sz="1800" dirty="0" err="1" smtClean="0"/>
              <a:t>щипковий</a:t>
            </a:r>
            <a:r>
              <a:rPr lang="ru-RU" sz="1800" dirty="0" smtClean="0"/>
              <a:t> </a:t>
            </a:r>
            <a:r>
              <a:rPr lang="ru-RU" sz="1800" dirty="0" err="1" smtClean="0"/>
              <a:t>інструмент</a:t>
            </a:r>
            <a:r>
              <a:rPr lang="ru-RU" sz="1800" dirty="0" smtClean="0"/>
              <a:t>, один </a:t>
            </a:r>
            <a:r>
              <a:rPr lang="ru-RU" sz="1800" dirty="0" err="1" smtClean="0"/>
              <a:t>із</a:t>
            </a:r>
            <a:r>
              <a:rPr lang="ru-RU" sz="1800" dirty="0" smtClean="0"/>
              <a:t>  </a:t>
            </a:r>
            <a:r>
              <a:rPr lang="ru-RU" sz="1800" dirty="0" err="1" smtClean="0"/>
              <a:t>найдавніших</a:t>
            </a:r>
            <a:r>
              <a:rPr lang="ru-RU" sz="1800" dirty="0" smtClean="0"/>
              <a:t> в </a:t>
            </a:r>
            <a:r>
              <a:rPr lang="ru-RU" sz="1800" dirty="0" err="1" smtClean="0"/>
              <a:t>світі</a:t>
            </a:r>
            <a:r>
              <a:rPr lang="ru-RU" sz="1800" dirty="0" smtClean="0"/>
              <a:t>. На </a:t>
            </a:r>
            <a:r>
              <a:rPr lang="ru-RU" sz="1800" dirty="0" err="1" smtClean="0"/>
              <a:t>єгипетських</a:t>
            </a:r>
            <a:r>
              <a:rPr lang="ru-RU" sz="1800" dirty="0" smtClean="0"/>
              <a:t> фресках </a:t>
            </a:r>
            <a:r>
              <a:rPr lang="en-US" sz="1800" dirty="0" smtClean="0"/>
              <a:t>xv</a:t>
            </a:r>
            <a:r>
              <a:rPr lang="ru-RU" sz="1800" dirty="0" smtClean="0"/>
              <a:t> ст.до н.е. </a:t>
            </a:r>
            <a:r>
              <a:rPr lang="ru-RU" sz="1800" dirty="0" err="1" smtClean="0"/>
              <a:t>зображались</a:t>
            </a:r>
            <a:r>
              <a:rPr lang="ru-RU" sz="1800" dirty="0" smtClean="0"/>
              <a:t> </a:t>
            </a:r>
            <a:r>
              <a:rPr lang="ru-RU" sz="1800" dirty="0" err="1" smtClean="0"/>
              <a:t>арфи</a:t>
            </a:r>
            <a:r>
              <a:rPr lang="ru-RU" sz="1800" dirty="0" smtClean="0"/>
              <a:t>, 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нагадували</a:t>
            </a:r>
            <a:r>
              <a:rPr lang="ru-RU" sz="1800" dirty="0" smtClean="0"/>
              <a:t> лук </a:t>
            </a:r>
            <a:r>
              <a:rPr lang="ru-RU" sz="1800" dirty="0" err="1" smtClean="0"/>
              <a:t>мисливця</a:t>
            </a:r>
            <a:r>
              <a:rPr lang="ru-RU" sz="1800" dirty="0" smtClean="0"/>
              <a:t>, </a:t>
            </a:r>
            <a:r>
              <a:rPr lang="ru-RU" sz="1800" dirty="0" err="1" smtClean="0"/>
              <a:t>натягнута</a:t>
            </a:r>
            <a:r>
              <a:rPr lang="ru-RU" sz="1800" dirty="0" smtClean="0"/>
              <a:t> </a:t>
            </a:r>
            <a:r>
              <a:rPr lang="ru-RU" sz="1800" dirty="0" err="1" smtClean="0"/>
              <a:t>тятива</a:t>
            </a:r>
            <a:r>
              <a:rPr lang="ru-RU" sz="1800" dirty="0" smtClean="0"/>
              <a:t> </a:t>
            </a:r>
            <a:r>
              <a:rPr lang="ru-RU" sz="1800" dirty="0" err="1" smtClean="0"/>
              <a:t>якого</a:t>
            </a:r>
            <a:r>
              <a:rPr lang="ru-RU" sz="1800" dirty="0" smtClean="0"/>
              <a:t> при </a:t>
            </a:r>
            <a:r>
              <a:rPr lang="ru-RU" sz="1800" dirty="0" err="1" smtClean="0"/>
              <a:t>вистрілі</a:t>
            </a:r>
            <a:r>
              <a:rPr lang="ru-RU" sz="1800" dirty="0" smtClean="0"/>
              <a:t> </a:t>
            </a:r>
            <a:r>
              <a:rPr lang="ru-RU" sz="1800" dirty="0" err="1" smtClean="0"/>
              <a:t>видавала</a:t>
            </a:r>
            <a:r>
              <a:rPr lang="ru-RU" sz="1800" dirty="0" smtClean="0"/>
              <a:t> </a:t>
            </a:r>
            <a:r>
              <a:rPr lang="ru-RU" sz="1800" dirty="0" err="1" smtClean="0"/>
              <a:t>мелодійний</a:t>
            </a:r>
            <a:r>
              <a:rPr lang="ru-RU" sz="1800" dirty="0" smtClean="0"/>
              <a:t> звук. </a:t>
            </a:r>
            <a:r>
              <a:rPr lang="ru-RU" sz="1800" dirty="0" err="1" smtClean="0"/>
              <a:t>Близько</a:t>
            </a:r>
            <a:r>
              <a:rPr lang="ru-RU" sz="1800" dirty="0" smtClean="0"/>
              <a:t> 1810 року </a:t>
            </a:r>
            <a:r>
              <a:rPr lang="ru-RU" sz="1800" dirty="0" err="1" smtClean="0"/>
              <a:t>давня</a:t>
            </a:r>
            <a:r>
              <a:rPr lang="ru-RU" sz="1800" dirty="0" smtClean="0"/>
              <a:t> арфа </a:t>
            </a:r>
            <a:r>
              <a:rPr lang="ru-RU" sz="1800" dirty="0" err="1" smtClean="0"/>
              <a:t>була</a:t>
            </a:r>
            <a:r>
              <a:rPr lang="ru-RU" sz="1800" dirty="0" smtClean="0"/>
              <a:t> </a:t>
            </a:r>
            <a:r>
              <a:rPr lang="ru-RU" sz="1800" dirty="0" err="1" smtClean="0"/>
              <a:t>удосконалена</a:t>
            </a:r>
            <a:r>
              <a:rPr lang="ru-RU" sz="1800" dirty="0" smtClean="0"/>
              <a:t>  </a:t>
            </a:r>
            <a:r>
              <a:rPr lang="ru-RU" sz="1800" dirty="0" err="1" smtClean="0"/>
              <a:t>французьким</a:t>
            </a:r>
            <a:r>
              <a:rPr lang="ru-RU" sz="1800" dirty="0" smtClean="0"/>
              <a:t> </a:t>
            </a:r>
            <a:r>
              <a:rPr lang="ru-RU" sz="1800" dirty="0" err="1" smtClean="0"/>
              <a:t>майстром</a:t>
            </a:r>
            <a:r>
              <a:rPr lang="ru-RU" sz="1800" dirty="0" smtClean="0"/>
              <a:t> </a:t>
            </a:r>
            <a:r>
              <a:rPr lang="ru-RU" sz="1800" dirty="0" err="1" smtClean="0"/>
              <a:t>Ераром</a:t>
            </a:r>
            <a:r>
              <a:rPr lang="ru-RU" sz="1800" dirty="0" smtClean="0"/>
              <a:t>. Вона </a:t>
            </a:r>
            <a:r>
              <a:rPr lang="ru-RU" sz="1800" dirty="0" err="1" smtClean="0"/>
              <a:t>являє</a:t>
            </a:r>
            <a:r>
              <a:rPr lang="ru-RU" sz="1800" dirty="0" smtClean="0"/>
              <a:t>  собою </a:t>
            </a:r>
            <a:r>
              <a:rPr lang="ru-RU" sz="1800" dirty="0" err="1" smtClean="0"/>
              <a:t>велику</a:t>
            </a:r>
            <a:r>
              <a:rPr lang="ru-RU" sz="1800" dirty="0" smtClean="0"/>
              <a:t> </a:t>
            </a:r>
            <a:r>
              <a:rPr lang="ru-RU" sz="1800" dirty="0" err="1" smtClean="0"/>
              <a:t>деревяну</a:t>
            </a:r>
            <a:r>
              <a:rPr lang="ru-RU" sz="1800" dirty="0" smtClean="0"/>
              <a:t> раму </a:t>
            </a:r>
            <a:r>
              <a:rPr lang="ru-RU" sz="1800" dirty="0" err="1" smtClean="0"/>
              <a:t>трикутної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форми</a:t>
            </a:r>
            <a:r>
              <a:rPr lang="ru-RU" sz="1800" dirty="0" smtClean="0"/>
              <a:t>, </a:t>
            </a:r>
            <a:r>
              <a:rPr lang="ru-RU" sz="1800" dirty="0" err="1" smtClean="0"/>
              <a:t>всередині</a:t>
            </a:r>
            <a:r>
              <a:rPr lang="ru-RU" sz="1800" dirty="0" smtClean="0"/>
              <a:t> </a:t>
            </a:r>
            <a:r>
              <a:rPr lang="ru-RU" sz="1800" dirty="0" err="1" smtClean="0"/>
              <a:t>якої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натягнуті</a:t>
            </a:r>
            <a:r>
              <a:rPr lang="ru-RU" sz="1800" dirty="0" smtClean="0"/>
              <a:t> 44 струни(</a:t>
            </a:r>
            <a:r>
              <a:rPr lang="ru-RU" sz="1800" dirty="0" err="1" smtClean="0"/>
              <a:t>іноді</a:t>
            </a:r>
            <a:r>
              <a:rPr lang="ru-RU" sz="1800" dirty="0" smtClean="0"/>
              <a:t> 46) </a:t>
            </a:r>
            <a:r>
              <a:rPr lang="ru-RU" sz="1800" dirty="0" err="1" smtClean="0"/>
              <a:t>різної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довжини</a:t>
            </a:r>
            <a:r>
              <a:rPr lang="ru-RU" sz="1800" dirty="0" smtClean="0"/>
              <a:t> настройки. Тембр </a:t>
            </a:r>
            <a:r>
              <a:rPr lang="ru-RU" sz="1800" dirty="0" err="1" smtClean="0"/>
              <a:t>арфи</a:t>
            </a:r>
            <a:r>
              <a:rPr lang="ru-RU" sz="1800" dirty="0" smtClean="0"/>
              <a:t> </a:t>
            </a:r>
            <a:r>
              <a:rPr lang="ru-RU" sz="1800" dirty="0" err="1" smtClean="0"/>
              <a:t>ніжний</a:t>
            </a:r>
            <a:r>
              <a:rPr lang="ru-RU" sz="1800" dirty="0" smtClean="0"/>
              <a:t>, </a:t>
            </a:r>
            <a:r>
              <a:rPr lang="ru-RU" sz="1800" dirty="0" err="1" smtClean="0"/>
              <a:t>сріблястий</a:t>
            </a:r>
            <a:r>
              <a:rPr lang="ru-RU" sz="1800" dirty="0" smtClean="0"/>
              <a:t>, звук </a:t>
            </a:r>
            <a:r>
              <a:rPr lang="ru-RU" sz="1800" dirty="0" err="1" smtClean="0"/>
              <a:t>несильний</a:t>
            </a:r>
            <a:r>
              <a:rPr lang="ru-RU" sz="1800" dirty="0" smtClean="0"/>
              <a:t>, </a:t>
            </a:r>
            <a:r>
              <a:rPr lang="ru-RU" sz="1800" dirty="0" err="1" smtClean="0"/>
              <a:t>поступово</a:t>
            </a:r>
            <a:r>
              <a:rPr lang="ru-RU" sz="1800" dirty="0" smtClean="0"/>
              <a:t> </a:t>
            </a:r>
            <a:r>
              <a:rPr lang="ru-RU" sz="1800" dirty="0" err="1" smtClean="0"/>
              <a:t>затихаючий</a:t>
            </a:r>
            <a:r>
              <a:rPr lang="ru-RU" sz="1800" dirty="0" smtClean="0"/>
              <a:t>. В </a:t>
            </a:r>
            <a:r>
              <a:rPr lang="ru-RU" sz="1800" dirty="0" err="1" smtClean="0"/>
              <a:t>симфонічному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оркестрі</a:t>
            </a:r>
            <a:r>
              <a:rPr lang="ru-RU" sz="1800" dirty="0" smtClean="0"/>
              <a:t> </a:t>
            </a:r>
            <a:r>
              <a:rPr lang="ru-RU" sz="1800" dirty="0" err="1" smtClean="0"/>
              <a:t>появлення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арфи</a:t>
            </a:r>
            <a:r>
              <a:rPr lang="ru-RU" sz="1800" dirty="0" smtClean="0"/>
              <a:t> </a:t>
            </a:r>
            <a:r>
              <a:rPr lang="ru-RU" sz="1800" dirty="0" err="1" smtClean="0"/>
              <a:t>надає</a:t>
            </a:r>
            <a:r>
              <a:rPr lang="ru-RU" sz="1800" dirty="0" smtClean="0"/>
              <a:t> </a:t>
            </a:r>
            <a:r>
              <a:rPr lang="ru-RU" sz="1800" dirty="0" err="1" smtClean="0"/>
              <a:t>звучанню</a:t>
            </a:r>
            <a:r>
              <a:rPr lang="ru-RU" sz="1800" dirty="0" smtClean="0"/>
              <a:t> </a:t>
            </a:r>
            <a:r>
              <a:rPr lang="ru-RU" sz="1800" dirty="0" err="1" smtClean="0"/>
              <a:t>вишуканості</a:t>
            </a:r>
            <a:r>
              <a:rPr lang="ru-RU" sz="1800" dirty="0" smtClean="0"/>
              <a:t>, </a:t>
            </a:r>
            <a:r>
              <a:rPr lang="ru-RU" sz="1800" dirty="0" err="1" smtClean="0"/>
              <a:t>яскравості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7" name="Рисунок 6" descr="preview.jpg"/>
          <p:cNvPicPr>
            <a:picLocks noChangeAspect="1"/>
          </p:cNvPicPr>
          <p:nvPr/>
        </p:nvPicPr>
        <p:blipFill>
          <a:blip r:embed="rId5"/>
          <a:srcRect l="1587" t="3180" r="6350"/>
          <a:stretch>
            <a:fillRect/>
          </a:stretch>
        </p:blipFill>
        <p:spPr>
          <a:xfrm>
            <a:off x="4714876" y="571480"/>
            <a:ext cx="4143404" cy="56231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zvuk_-_arf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286512" y="428604"/>
            <a:ext cx="428628" cy="4286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16" y="571480"/>
            <a:ext cx="1714512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dirty="0" err="1" smtClean="0"/>
              <a:t>Звучання</a:t>
            </a:r>
            <a:r>
              <a:rPr lang="ru-RU" dirty="0" smtClean="0"/>
              <a:t> </a:t>
            </a:r>
            <a:r>
              <a:rPr lang="ru-RU" dirty="0" err="1" smtClean="0"/>
              <a:t>арфи</a:t>
            </a:r>
            <a:endParaRPr lang="ru-RU" dirty="0"/>
          </a:p>
        </p:txBody>
      </p:sp>
      <p:pic>
        <p:nvPicPr>
          <p:cNvPr id="10" name="duet_orpheus_brahms_so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2624126" y="5910282"/>
            <a:ext cx="519114" cy="5191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28992" y="5783065"/>
            <a:ext cx="128588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І.Брамс</a:t>
            </a:r>
            <a:endParaRPr lang="ru-RU" dirty="0" smtClean="0"/>
          </a:p>
          <a:p>
            <a:pPr algn="ctr"/>
            <a:r>
              <a:rPr lang="ru-RU" dirty="0" smtClean="0"/>
              <a:t>Дует арф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95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исунок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24"/>
            <a:ext cx="9144032" cy="685802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8496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челеста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000108"/>
            <a:ext cx="3786214" cy="5126055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Наймолодший</a:t>
            </a:r>
            <a:r>
              <a:rPr lang="ru-RU" sz="1800" dirty="0" smtClean="0"/>
              <a:t> </a:t>
            </a:r>
            <a:r>
              <a:rPr lang="ru-RU" sz="1800" dirty="0" err="1" smtClean="0"/>
              <a:t>ударно-клавішний</a:t>
            </a:r>
            <a:r>
              <a:rPr lang="ru-RU" sz="1800" dirty="0" smtClean="0"/>
              <a:t> </a:t>
            </a:r>
            <a:r>
              <a:rPr lang="ru-RU" sz="1800" dirty="0" err="1" smtClean="0"/>
              <a:t>інструмент</a:t>
            </a:r>
            <a:r>
              <a:rPr lang="ru-RU" sz="1800" dirty="0" smtClean="0"/>
              <a:t> – </a:t>
            </a:r>
            <a:r>
              <a:rPr lang="ru-RU" sz="2000" b="1" dirty="0" smtClean="0"/>
              <a:t>челеста</a:t>
            </a:r>
            <a:r>
              <a:rPr lang="ru-RU" sz="1800" dirty="0" smtClean="0"/>
              <a:t> – </a:t>
            </a:r>
            <a:r>
              <a:rPr lang="ru-RU" sz="1800" dirty="0" err="1" smtClean="0"/>
              <a:t>має</a:t>
            </a:r>
            <a:r>
              <a:rPr lang="ru-RU" sz="1800" dirty="0" smtClean="0"/>
              <a:t> форму маленького </a:t>
            </a:r>
            <a:r>
              <a:rPr lang="ru-RU" sz="1800" dirty="0" err="1" smtClean="0"/>
              <a:t>піаніно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металічними</a:t>
            </a:r>
            <a:r>
              <a:rPr lang="ru-RU" sz="1800" dirty="0" smtClean="0"/>
              <a:t>, а </a:t>
            </a:r>
            <a:r>
              <a:rPr lang="ru-RU" sz="1800" dirty="0" err="1" smtClean="0"/>
              <a:t>іноді</a:t>
            </a:r>
            <a:r>
              <a:rPr lang="ru-RU" sz="1800" dirty="0" smtClean="0"/>
              <a:t> </a:t>
            </a:r>
            <a:r>
              <a:rPr lang="ru-RU" sz="1800" dirty="0" err="1" smtClean="0"/>
              <a:t>скляними</a:t>
            </a:r>
            <a:r>
              <a:rPr lang="ru-RU" sz="1800" dirty="0" smtClean="0"/>
              <a:t> пластинками </a:t>
            </a:r>
            <a:r>
              <a:rPr lang="ru-RU" sz="1800" dirty="0" err="1" smtClean="0"/>
              <a:t>замість</a:t>
            </a:r>
            <a:r>
              <a:rPr lang="ru-RU" sz="1800" dirty="0" smtClean="0"/>
              <a:t> струн. </a:t>
            </a:r>
            <a:r>
              <a:rPr lang="ru-RU" sz="1800" dirty="0" err="1" smtClean="0"/>
              <a:t>Клавіатура</a:t>
            </a:r>
            <a:r>
              <a:rPr lang="ru-RU" sz="1800" dirty="0" smtClean="0"/>
              <a:t> – як у </a:t>
            </a:r>
            <a:r>
              <a:rPr lang="ru-RU" sz="1800" dirty="0" err="1" smtClean="0"/>
              <a:t>фортепіано</a:t>
            </a:r>
            <a:r>
              <a:rPr lang="ru-RU" sz="1800" dirty="0" smtClean="0"/>
              <a:t>. Челеста </a:t>
            </a:r>
            <a:r>
              <a:rPr lang="ru-RU" sz="1800" dirty="0" err="1" smtClean="0"/>
              <a:t>була</a:t>
            </a:r>
            <a:r>
              <a:rPr lang="ru-RU" sz="1800" dirty="0" smtClean="0"/>
              <a:t> </a:t>
            </a:r>
            <a:r>
              <a:rPr lang="ru-RU" sz="1800" dirty="0" err="1" smtClean="0"/>
              <a:t>сконструйована</a:t>
            </a:r>
            <a:r>
              <a:rPr lang="ru-RU" sz="1800" dirty="0" smtClean="0"/>
              <a:t> в 1886 </a:t>
            </a:r>
            <a:r>
              <a:rPr lang="ru-RU" sz="1800" dirty="0" err="1" smtClean="0"/>
              <a:t>році</a:t>
            </a:r>
            <a:r>
              <a:rPr lang="ru-RU" sz="1800" dirty="0" smtClean="0"/>
              <a:t> </a:t>
            </a:r>
            <a:r>
              <a:rPr lang="ru-RU" sz="1800" dirty="0" err="1" smtClean="0"/>
              <a:t>французьким</a:t>
            </a:r>
            <a:r>
              <a:rPr lang="ru-RU" sz="1800" dirty="0" smtClean="0"/>
              <a:t> </a:t>
            </a:r>
            <a:r>
              <a:rPr lang="ru-RU" sz="1800" dirty="0" err="1" smtClean="0"/>
              <a:t>майстром</a:t>
            </a:r>
            <a:r>
              <a:rPr lang="ru-RU" sz="1800" dirty="0" smtClean="0"/>
              <a:t> </a:t>
            </a:r>
            <a:r>
              <a:rPr lang="ru-RU" sz="1800" dirty="0" err="1" smtClean="0"/>
              <a:t>О.Мюстелем</a:t>
            </a:r>
            <a:r>
              <a:rPr lang="ru-RU" sz="1800" dirty="0" smtClean="0"/>
              <a:t> на </a:t>
            </a:r>
            <a:r>
              <a:rPr lang="ru-RU" sz="1800" dirty="0" err="1" smtClean="0"/>
              <a:t>основі</a:t>
            </a:r>
            <a:r>
              <a:rPr lang="ru-RU" sz="1800" dirty="0" smtClean="0"/>
              <a:t> «</a:t>
            </a:r>
            <a:r>
              <a:rPr lang="ru-RU" sz="1800" dirty="0" err="1" smtClean="0"/>
              <a:t>камертонового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клавіра</a:t>
            </a:r>
            <a:r>
              <a:rPr lang="ru-RU" sz="1800" dirty="0" smtClean="0"/>
              <a:t>» (</a:t>
            </a:r>
            <a:r>
              <a:rPr lang="ru-RU" sz="1800" dirty="0" err="1" smtClean="0"/>
              <a:t>набір</a:t>
            </a:r>
            <a:r>
              <a:rPr lang="ru-RU" sz="1800" dirty="0" smtClean="0"/>
              <a:t> </a:t>
            </a:r>
            <a:r>
              <a:rPr lang="ru-RU" sz="1800" dirty="0" err="1" smtClean="0"/>
              <a:t>камертонів</a:t>
            </a:r>
            <a:r>
              <a:rPr lang="ru-RU" sz="1800" dirty="0" smtClean="0"/>
              <a:t>). Тембр </a:t>
            </a:r>
            <a:r>
              <a:rPr lang="ru-RU" sz="1800" dirty="0" err="1" smtClean="0"/>
              <a:t>її</a:t>
            </a:r>
            <a:r>
              <a:rPr lang="ru-RU" sz="1800" dirty="0" smtClean="0"/>
              <a:t> </a:t>
            </a:r>
            <a:r>
              <a:rPr lang="ru-RU" sz="1800" dirty="0" err="1" smtClean="0"/>
              <a:t>дуже</a:t>
            </a:r>
            <a:r>
              <a:rPr lang="ru-RU" sz="1800" dirty="0" smtClean="0"/>
              <a:t> </a:t>
            </a:r>
            <a:r>
              <a:rPr lang="ru-RU" sz="1800" dirty="0" err="1" smtClean="0"/>
              <a:t>красивий</a:t>
            </a:r>
            <a:r>
              <a:rPr lang="ru-RU" sz="1800" dirty="0" smtClean="0"/>
              <a:t>. Челеста </a:t>
            </a:r>
            <a:r>
              <a:rPr lang="ru-RU" sz="1800" dirty="0" err="1" smtClean="0"/>
              <a:t>найтихіший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ніжний</a:t>
            </a:r>
            <a:r>
              <a:rPr lang="ru-RU" sz="1800" dirty="0" smtClean="0"/>
              <a:t> </a:t>
            </a:r>
            <a:r>
              <a:rPr lang="ru-RU" sz="1800" dirty="0" err="1" smtClean="0"/>
              <a:t>інструмент</a:t>
            </a:r>
            <a:r>
              <a:rPr lang="ru-RU" sz="1800" dirty="0" smtClean="0"/>
              <a:t> </a:t>
            </a:r>
            <a:r>
              <a:rPr lang="ru-RU" sz="1800" dirty="0" err="1" smtClean="0"/>
              <a:t>симфонічного</a:t>
            </a:r>
            <a:r>
              <a:rPr lang="ru-RU" sz="1800" dirty="0" smtClean="0"/>
              <a:t> оркестру. Першим </a:t>
            </a:r>
            <a:r>
              <a:rPr lang="ru-RU" sz="1800" dirty="0" err="1" smtClean="0"/>
              <a:t>її</a:t>
            </a:r>
            <a:r>
              <a:rPr lang="ru-RU" sz="1800" dirty="0" smtClean="0"/>
              <a:t> </a:t>
            </a:r>
            <a:r>
              <a:rPr lang="ru-RU" sz="1800" dirty="0" err="1" smtClean="0"/>
              <a:t>застосував</a:t>
            </a:r>
            <a:r>
              <a:rPr lang="ru-RU" sz="1800" dirty="0" smtClean="0"/>
              <a:t>  в </a:t>
            </a:r>
            <a:r>
              <a:rPr lang="ru-RU" sz="1800" dirty="0" err="1" smtClean="0"/>
              <a:t>оркестрі</a:t>
            </a:r>
            <a:r>
              <a:rPr lang="ru-RU" sz="1800" dirty="0" smtClean="0"/>
              <a:t> </a:t>
            </a:r>
            <a:r>
              <a:rPr lang="ru-RU" sz="1800" dirty="0" err="1" smtClean="0"/>
              <a:t>П.І.Чайковський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pic>
        <p:nvPicPr>
          <p:cNvPr id="5" name="Рисунок 4" descr="1236176248_cheles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428604"/>
            <a:ext cx="4406900" cy="53467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286248" y="5429264"/>
            <a:ext cx="478634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П.І.Чайковський</a:t>
            </a:r>
            <a:r>
              <a:rPr lang="ru-RU" b="1" dirty="0" smtClean="0"/>
              <a:t>. </a:t>
            </a:r>
          </a:p>
          <a:p>
            <a:pPr algn="ctr"/>
            <a:r>
              <a:rPr lang="ru-RU" b="1" dirty="0" err="1" smtClean="0"/>
              <a:t>Танець</a:t>
            </a:r>
            <a:r>
              <a:rPr lang="ru-RU" b="1" dirty="0" smtClean="0"/>
              <a:t> </a:t>
            </a:r>
            <a:r>
              <a:rPr lang="ru-RU" b="1" dirty="0" err="1" smtClean="0"/>
              <a:t>Феї</a:t>
            </a:r>
            <a:r>
              <a:rPr lang="ru-RU" b="1" dirty="0" smtClean="0"/>
              <a:t> Драже </a:t>
            </a:r>
            <a:r>
              <a:rPr lang="ru-RU" b="1" dirty="0" err="1" smtClean="0"/>
              <a:t>із</a:t>
            </a:r>
            <a:r>
              <a:rPr lang="ru-RU" b="1" dirty="0" smtClean="0"/>
              <a:t> балету «</a:t>
            </a:r>
            <a:r>
              <a:rPr lang="ru-RU" b="1" dirty="0" err="1" smtClean="0"/>
              <a:t>Лускунчик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7" name="%BBет__Щелкунчик__-_Танец_Феи_Драж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357554" y="5715016"/>
            <a:ext cx="500066" cy="452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44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24"/>
            <a:ext cx="9151436" cy="686357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Рисунок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462"/>
            <a:ext cx="9151436" cy="68635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1857364"/>
            <a:ext cx="807249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3"/>
              </a:rPr>
              <a:t>http://emarket.ua/services/girlyandyi-dlya-oformleniya_2325817.html?complaints</a:t>
            </a:r>
            <a:endParaRPr lang="ru-RU" sz="1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357299"/>
            <a:ext cx="792961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4"/>
              </a:rPr>
              <a:t>http://www.kulturaportal.ru/tree_new/cultpaper/article.jsp?number=534&amp;crubric_id=1002065&amp;rubric_id=207&amp;pub_id=576781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428868"/>
            <a:ext cx="807249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5"/>
              </a:rPr>
              <a:t>http://zigrana.livejournal.com/</a:t>
            </a:r>
            <a:endParaRPr lang="ru-RU" sz="1400" dirty="0" smtClean="0"/>
          </a:p>
          <a:p>
            <a:endParaRPr lang="ru-RU" sz="1400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214554"/>
            <a:ext cx="7858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6"/>
              </a:rPr>
              <a:t>http://www.vsesmi.ru/news/658106/1394281/</a:t>
            </a:r>
            <a:endParaRPr lang="ru-RU" sz="1400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2714620"/>
            <a:ext cx="77153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7"/>
              </a:rPr>
              <a:t>http://strecoza.bestff.ru/viewtopic.php?id=181&amp;p=1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3000372"/>
            <a:ext cx="33961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8"/>
              </a:rPr>
              <a:t>http://www.steinway-sons.ru/page127.aspx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3500438"/>
            <a:ext cx="298678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9"/>
              </a:rPr>
              <a:t>http://notoboz.ru/instrumets/page/2/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3286124"/>
            <a:ext cx="30905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0"/>
              </a:rPr>
              <a:t>http://ivanstepsax.narod.ru/photo.html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3714752"/>
            <a:ext cx="8001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1"/>
              </a:rPr>
              <a:t>http://www.livemaster.ru/catalogue/muzykalnyeinstrumenty?view=list&amp;v=0&amp;sort=2&amp;from=60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3929066"/>
            <a:ext cx="6858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2"/>
              </a:rPr>
              <a:t>http://www.novoteka.ru/r/Dosug.Records?lastdate=/2009-06-20</a:t>
            </a:r>
            <a:endParaRPr lang="en-US" sz="1400" dirty="0" smtClean="0"/>
          </a:p>
          <a:p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714356"/>
            <a:ext cx="75724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3"/>
              </a:rPr>
              <a:t>http://beat.com.ua/index.php?cPath=236_246&amp;sort=products_sort_order&amp;page=2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1472" y="1071546"/>
            <a:ext cx="75724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4"/>
              </a:rPr>
              <a:t>http://www.musiccentre.ru/catalog/brass/trombone/view-1067.html</a:t>
            </a:r>
            <a:endParaRPr lang="ru-RU" sz="1400" dirty="0" smtClean="0"/>
          </a:p>
          <a:p>
            <a:endParaRPr lang="en-US" sz="1400" dirty="0" smtClean="0"/>
          </a:p>
          <a:p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85720" y="4929198"/>
            <a:ext cx="83582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err="1" smtClean="0">
                <a:solidFill>
                  <a:srgbClr val="00B0F0"/>
                </a:solidFill>
              </a:rPr>
              <a:t>Повторюємо</a:t>
            </a:r>
            <a:r>
              <a:rPr lang="ru-RU" sz="3200" dirty="0" smtClean="0">
                <a:solidFill>
                  <a:srgbClr val="00B0F0"/>
                </a:solidFill>
              </a:rPr>
              <a:t>  </a:t>
            </a:r>
            <a:r>
              <a:rPr lang="ru-RU" sz="3200" dirty="0" err="1" smtClean="0">
                <a:solidFill>
                  <a:srgbClr val="00B0F0"/>
                </a:solidFill>
              </a:rPr>
              <a:t>вивчені</a:t>
            </a:r>
            <a:r>
              <a:rPr lang="ru-RU" sz="3200" dirty="0" smtClean="0">
                <a:solidFill>
                  <a:srgbClr val="00B0F0"/>
                </a:solidFill>
              </a:rPr>
              <a:t>  </a:t>
            </a:r>
            <a:r>
              <a:rPr lang="ru-RU" sz="3200" dirty="0" err="1" smtClean="0">
                <a:solidFill>
                  <a:srgbClr val="00B0F0"/>
                </a:solidFill>
              </a:rPr>
              <a:t>пісні</a:t>
            </a:r>
            <a:r>
              <a:rPr lang="ru-RU" sz="3200" dirty="0" smtClean="0">
                <a:solidFill>
                  <a:srgbClr val="00B0F0"/>
                </a:solidFill>
              </a:rPr>
              <a:t>. </a:t>
            </a:r>
          </a:p>
          <a:p>
            <a:pPr algn="just"/>
            <a:r>
              <a:rPr lang="ru-RU" sz="3200" dirty="0"/>
              <a:t> </a:t>
            </a:r>
            <a:r>
              <a:rPr lang="ru-RU" sz="3200" dirty="0" smtClean="0"/>
              <a:t>                                             «</a:t>
            </a:r>
            <a:r>
              <a:rPr lang="ru-RU" sz="3200" dirty="0" err="1" smtClean="0">
                <a:solidFill>
                  <a:srgbClr val="C00000"/>
                </a:solidFill>
              </a:rPr>
              <a:t>Ласкаво</a:t>
            </a:r>
            <a:r>
              <a:rPr lang="ru-RU" sz="3200" dirty="0" smtClean="0">
                <a:solidFill>
                  <a:srgbClr val="C00000"/>
                </a:solidFill>
              </a:rPr>
              <a:t>  просимо»,</a:t>
            </a:r>
          </a:p>
          <a:p>
            <a:pPr algn="just"/>
            <a:r>
              <a:rPr lang="ru-RU" sz="3200" dirty="0">
                <a:solidFill>
                  <a:srgbClr val="C00000"/>
                </a:solidFill>
                <a:latin typeface="a_AlgeriusBlw" pitchFamily="82" charset="-52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a_AlgeriusBlw" pitchFamily="82" charset="-52"/>
              </a:rPr>
              <a:t>                                                           «</a:t>
            </a:r>
            <a:r>
              <a:rPr lang="ru-RU" sz="3200" dirty="0" err="1" smtClean="0">
                <a:solidFill>
                  <a:srgbClr val="C00000"/>
                </a:solidFill>
                <a:latin typeface="+mj-lt"/>
              </a:rPr>
              <a:t>Червона</a:t>
            </a:r>
            <a:r>
              <a:rPr lang="ru-RU" sz="3200" dirty="0" smtClean="0">
                <a:solidFill>
                  <a:srgbClr val="C00000"/>
                </a:solidFill>
                <a:latin typeface="+mj-lt"/>
              </a:rPr>
              <a:t> рута»</a:t>
            </a:r>
            <a:endParaRPr lang="ru-RU" sz="3200" dirty="0" smtClean="0">
              <a:solidFill>
                <a:srgbClr val="C00000"/>
              </a:solidFill>
              <a:latin typeface="+mj-lt"/>
            </a:endParaRPr>
          </a:p>
          <a:p>
            <a:pPr algn="just"/>
            <a:r>
              <a:rPr lang="ru-RU" dirty="0" smtClean="0"/>
              <a:t> </a:t>
            </a:r>
            <a:endParaRPr lang="ru-RU" dirty="0" smtClean="0"/>
          </a:p>
          <a:p>
            <a:pPr algn="just"/>
            <a:endParaRPr lang="uk-UA" dirty="0" smtClean="0"/>
          </a:p>
          <a:p>
            <a:pPr algn="just"/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00034" y="4214818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/>
              <a:t>Музика</a:t>
            </a:r>
            <a:r>
              <a:rPr lang="ru-RU" sz="1400" b="1" dirty="0" smtClean="0"/>
              <a:t> скачана </a:t>
            </a:r>
            <a:r>
              <a:rPr lang="ru-RU" sz="1400" b="1" dirty="0" err="1" smtClean="0"/>
              <a:t>із</a:t>
            </a:r>
            <a:r>
              <a:rPr lang="ru-RU" sz="1400" b="1" dirty="0" smtClean="0"/>
              <a:t> сайту </a:t>
            </a:r>
            <a:r>
              <a:rPr lang="ru-RU" dirty="0" smtClean="0"/>
              <a:t>– </a:t>
            </a:r>
            <a:r>
              <a:rPr lang="en-US" u="sng" dirty="0" smtClean="0">
                <a:solidFill>
                  <a:srgbClr val="002060"/>
                </a:solidFill>
              </a:rPr>
              <a:t>melomanu.ru</a:t>
            </a:r>
            <a:endParaRPr lang="ru-RU" u="sng" dirty="0" smtClean="0">
              <a:solidFill>
                <a:srgbClr val="002060"/>
              </a:solidFill>
            </a:endParaRPr>
          </a:p>
          <a:p>
            <a:r>
              <a:rPr lang="ru-RU" sz="1400" b="1" dirty="0" err="1" smtClean="0"/>
              <a:t>Тексти</a:t>
            </a:r>
            <a:r>
              <a:rPr lang="ru-RU" dirty="0" smtClean="0">
                <a:solidFill>
                  <a:srgbClr val="7030A0"/>
                </a:solidFill>
              </a:rPr>
              <a:t> – </a:t>
            </a:r>
            <a:r>
              <a:rPr lang="ru-RU" u="sng" dirty="0" smtClean="0">
                <a:solidFill>
                  <a:srgbClr val="002060"/>
                </a:solidFill>
              </a:rPr>
              <a:t>Энциклопедический словарь юного </a:t>
            </a:r>
            <a:r>
              <a:rPr lang="ru-RU" u="sng" dirty="0" err="1" smtClean="0">
                <a:solidFill>
                  <a:srgbClr val="002060"/>
                </a:solidFill>
              </a:rPr>
              <a:t>музыканта</a:t>
            </a:r>
            <a:r>
              <a:rPr lang="ru-RU" dirty="0" err="1" smtClean="0">
                <a:solidFill>
                  <a:srgbClr val="7030A0"/>
                </a:solidFill>
              </a:rPr>
              <a:t>.М</a:t>
            </a:r>
            <a:r>
              <a:rPr lang="ru-RU" dirty="0" smtClean="0">
                <a:solidFill>
                  <a:srgbClr val="7030A0"/>
                </a:solidFill>
              </a:rPr>
              <a:t>. «Педагогика»1985</a:t>
            </a:r>
            <a:endParaRPr lang="en-US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7396" y="-5570"/>
            <a:ext cx="9151428" cy="686357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285728"/>
            <a:ext cx="3008313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альт</a:t>
            </a:r>
            <a:endParaRPr lang="ru-RU" sz="44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42844" y="4857760"/>
            <a:ext cx="4429156" cy="142876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Альт </a:t>
            </a:r>
            <a:r>
              <a:rPr lang="ru-RU" sz="1800" dirty="0" smtClean="0"/>
              <a:t>– </a:t>
            </a:r>
            <a:r>
              <a:rPr lang="ru-RU" sz="1800" dirty="0" err="1" smtClean="0"/>
              <a:t>трішки</a:t>
            </a:r>
            <a:r>
              <a:rPr lang="ru-RU" sz="1800" dirty="0" smtClean="0"/>
              <a:t> </a:t>
            </a:r>
            <a:r>
              <a:rPr lang="ru-RU" sz="1800" dirty="0" err="1" smtClean="0"/>
              <a:t>більший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скрипки, </a:t>
            </a:r>
            <a:r>
              <a:rPr lang="ru-RU" sz="1800" dirty="0" err="1" smtClean="0"/>
              <a:t>але</a:t>
            </a:r>
            <a:r>
              <a:rPr lang="ru-RU" sz="1800" dirty="0" smtClean="0"/>
              <a:t>  тембр </a:t>
            </a:r>
            <a:r>
              <a:rPr lang="ru-RU" sz="1800" dirty="0" err="1" smtClean="0"/>
              <a:t>більш</a:t>
            </a:r>
            <a:r>
              <a:rPr lang="ru-RU" sz="1800" dirty="0" smtClean="0"/>
              <a:t> </a:t>
            </a:r>
            <a:r>
              <a:rPr lang="ru-RU" sz="1800" dirty="0" err="1" smtClean="0"/>
              <a:t>глухуватий</a:t>
            </a:r>
            <a:r>
              <a:rPr lang="ru-RU" sz="1800" dirty="0" smtClean="0"/>
              <a:t>, </a:t>
            </a:r>
            <a:r>
              <a:rPr lang="ru-RU" sz="1800" dirty="0" err="1" smtClean="0"/>
              <a:t>матовий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відтінок</a:t>
            </a:r>
            <a:r>
              <a:rPr lang="ru-RU" sz="1800" dirty="0" smtClean="0"/>
              <a:t>. Альт – участник </a:t>
            </a:r>
            <a:r>
              <a:rPr lang="ru-RU" sz="1800" dirty="0" err="1" smtClean="0"/>
              <a:t>симфонічного</a:t>
            </a:r>
            <a:r>
              <a:rPr lang="ru-RU" sz="1800" dirty="0" smtClean="0"/>
              <a:t> оркестру, </a:t>
            </a:r>
            <a:r>
              <a:rPr lang="ru-RU" sz="1800" dirty="0" err="1" smtClean="0"/>
              <a:t>смичкового</a:t>
            </a:r>
            <a:r>
              <a:rPr lang="ru-RU" sz="1800" dirty="0" smtClean="0"/>
              <a:t> квартету. Як </a:t>
            </a:r>
            <a:r>
              <a:rPr lang="ru-RU" sz="1800" dirty="0" err="1" smtClean="0"/>
              <a:t>сольний</a:t>
            </a:r>
            <a:r>
              <a:rPr lang="ru-RU" sz="1800" dirty="0" smtClean="0"/>
              <a:t> </a:t>
            </a:r>
            <a:r>
              <a:rPr lang="ru-RU" sz="1800" dirty="0" err="1" smtClean="0"/>
              <a:t>інструмент</a:t>
            </a:r>
            <a:r>
              <a:rPr lang="ru-RU" sz="1800" dirty="0" smtClean="0"/>
              <a:t> </a:t>
            </a:r>
            <a:r>
              <a:rPr lang="ru-RU" sz="1800" dirty="0" err="1" smtClean="0"/>
              <a:t>виступає</a:t>
            </a:r>
            <a:r>
              <a:rPr lang="ru-RU" sz="1800" dirty="0" smtClean="0"/>
              <a:t> </a:t>
            </a:r>
            <a:r>
              <a:rPr lang="ru-RU" sz="1800" dirty="0" err="1" smtClean="0"/>
              <a:t>рідко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7" name="Рисунок 6" descr="%D0%BC%D1%83%D0%B7%D1%8B%D0%BA%D0%B0%D0%BD%D1%82%D1%8B-%D0%BD%D0%B0-%D1%81%D0%B2%D0%B0%D0%B4%D1%8C%D0%B1%D1%8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000108"/>
            <a:ext cx="3714776" cy="371477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Рисунок 7" descr="17273_27abi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0500" y="1071546"/>
            <a:ext cx="3200590" cy="364333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929190" y="285728"/>
            <a:ext cx="3857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акордеон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3438" y="4857760"/>
            <a:ext cx="42862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Акордеон</a:t>
            </a:r>
            <a:r>
              <a:rPr lang="ru-RU" dirty="0" smtClean="0"/>
              <a:t> – </a:t>
            </a:r>
            <a:r>
              <a:rPr lang="ru-RU" dirty="0" err="1" smtClean="0"/>
              <a:t>різновид</a:t>
            </a:r>
            <a:r>
              <a:rPr lang="ru-RU" dirty="0" smtClean="0"/>
              <a:t> </a:t>
            </a:r>
            <a:r>
              <a:rPr lang="ru-RU" dirty="0" err="1" smtClean="0"/>
              <a:t>гармоніки</a:t>
            </a:r>
            <a:r>
              <a:rPr lang="ru-RU" dirty="0" smtClean="0"/>
              <a:t>. В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правій</a:t>
            </a:r>
            <a:r>
              <a:rPr lang="ru-RU" dirty="0" smtClean="0"/>
              <a:t> </a:t>
            </a:r>
            <a:r>
              <a:rPr lang="ru-RU" dirty="0" err="1" smtClean="0"/>
              <a:t>клавіатурі</a:t>
            </a:r>
            <a:r>
              <a:rPr lang="ru-RU" dirty="0" smtClean="0"/>
              <a:t> </a:t>
            </a:r>
            <a:r>
              <a:rPr lang="ru-RU" dirty="0" err="1" smtClean="0"/>
              <a:t>розміщені</a:t>
            </a:r>
            <a:r>
              <a:rPr lang="ru-RU" dirty="0" smtClean="0"/>
              <a:t> не кнопки, а </a:t>
            </a:r>
            <a:r>
              <a:rPr lang="ru-RU" dirty="0" err="1" smtClean="0"/>
              <a:t>клавіші</a:t>
            </a:r>
            <a:r>
              <a:rPr lang="ru-RU" dirty="0" smtClean="0"/>
              <a:t> </a:t>
            </a:r>
            <a:r>
              <a:rPr lang="ru-RU" dirty="0" err="1" smtClean="0"/>
              <a:t>фортепіанного</a:t>
            </a:r>
            <a:r>
              <a:rPr lang="ru-RU" dirty="0" smtClean="0"/>
              <a:t> типу.  </a:t>
            </a:r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виступає</a:t>
            </a:r>
            <a:r>
              <a:rPr lang="ru-RU" dirty="0" smtClean="0"/>
              <a:t> як </a:t>
            </a:r>
            <a:r>
              <a:rPr lang="ru-RU" dirty="0" err="1" smtClean="0"/>
              <a:t>сольний</a:t>
            </a:r>
            <a:r>
              <a:rPr lang="ru-RU" dirty="0" smtClean="0"/>
              <a:t> </a:t>
            </a:r>
            <a:r>
              <a:rPr lang="ru-RU" dirty="0" err="1" smtClean="0"/>
              <a:t>інструмент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" name="02 - Ansambl Akkordeonistov - De Vogeltesdan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786314" y="4286256"/>
            <a:ext cx="500066" cy="5000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57818" y="4357694"/>
            <a:ext cx="278608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dirty="0" err="1" smtClean="0"/>
              <a:t>Танець</a:t>
            </a:r>
            <a:r>
              <a:rPr lang="ru-RU" dirty="0" smtClean="0"/>
              <a:t> маленьких </a:t>
            </a:r>
            <a:r>
              <a:rPr lang="ru-RU" dirty="0" err="1" smtClean="0"/>
              <a:t>каченят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136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396" y="-5570"/>
            <a:ext cx="9151428" cy="686357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786058"/>
            <a:ext cx="4143404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_AlgeriusBlw" pitchFamily="82" charset="-52"/>
              </a:rPr>
              <a:t> </a:t>
            </a:r>
            <a:r>
              <a:rPr lang="ru-RU" sz="4400" b="0" dirty="0" err="1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барабани</a:t>
            </a:r>
            <a:endParaRPr lang="ru-RU" sz="44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42844" y="3286124"/>
            <a:ext cx="5214974" cy="2768601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Барабан </a:t>
            </a:r>
            <a:r>
              <a:rPr lang="ru-RU" sz="1800" dirty="0" err="1" smtClean="0"/>
              <a:t>відноситься</a:t>
            </a:r>
            <a:r>
              <a:rPr lang="ru-RU" sz="1800" dirty="0" smtClean="0"/>
              <a:t>  до </a:t>
            </a:r>
            <a:r>
              <a:rPr lang="ru-RU" sz="1800" dirty="0" err="1" smtClean="0"/>
              <a:t>групи</a:t>
            </a:r>
            <a:r>
              <a:rPr lang="ru-RU" sz="1800" dirty="0" smtClean="0"/>
              <a:t> </a:t>
            </a:r>
            <a:r>
              <a:rPr lang="ru-RU" sz="1800" dirty="0" err="1" smtClean="0"/>
              <a:t>ударних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музичних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інструментів</a:t>
            </a:r>
            <a:r>
              <a:rPr lang="ru-RU" sz="1800" dirty="0" smtClean="0"/>
              <a:t> без </a:t>
            </a:r>
            <a:r>
              <a:rPr lang="ru-RU" sz="1800" dirty="0" err="1" smtClean="0"/>
              <a:t>визначеної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висоти</a:t>
            </a:r>
            <a:r>
              <a:rPr lang="ru-RU" sz="1800" dirty="0" smtClean="0"/>
              <a:t>. </a:t>
            </a:r>
            <a:r>
              <a:rPr lang="ru-RU" sz="1800" dirty="0" err="1" smtClean="0"/>
              <a:t>Ударні</a:t>
            </a:r>
            <a:r>
              <a:rPr lang="ru-RU" sz="1800" dirty="0" smtClean="0"/>
              <a:t> </a:t>
            </a:r>
            <a:r>
              <a:rPr lang="ru-RU" sz="1800" dirty="0" err="1" smtClean="0"/>
              <a:t>інструменти</a:t>
            </a:r>
            <a:r>
              <a:rPr lang="ru-RU" sz="1800" dirty="0" smtClean="0"/>
              <a:t> – </a:t>
            </a:r>
            <a:r>
              <a:rPr lang="ru-RU" sz="1800" dirty="0" err="1" smtClean="0"/>
              <a:t>найдавніші</a:t>
            </a:r>
            <a:r>
              <a:rPr lang="ru-RU" sz="1800" dirty="0" smtClean="0"/>
              <a:t> </a:t>
            </a:r>
            <a:r>
              <a:rPr lang="ru-RU" sz="1800" dirty="0" err="1" smtClean="0"/>
              <a:t>інструменти</a:t>
            </a:r>
            <a:r>
              <a:rPr lang="ru-RU" sz="1800" dirty="0" smtClean="0"/>
              <a:t> </a:t>
            </a:r>
            <a:r>
              <a:rPr lang="ru-RU" sz="1800" dirty="0" err="1" smtClean="0"/>
              <a:t>світу</a:t>
            </a:r>
            <a:r>
              <a:rPr lang="ru-RU" sz="1800" dirty="0" smtClean="0"/>
              <a:t>. </a:t>
            </a:r>
            <a:r>
              <a:rPr lang="ru-RU" sz="1800" dirty="0" err="1" smtClean="0"/>
              <a:t>Первісна</a:t>
            </a:r>
            <a:r>
              <a:rPr lang="ru-RU" sz="1800" dirty="0" smtClean="0"/>
              <a:t> </a:t>
            </a:r>
            <a:r>
              <a:rPr lang="ru-RU" sz="1800" dirty="0" err="1" smtClean="0"/>
              <a:t>людина</a:t>
            </a:r>
            <a:r>
              <a:rPr lang="ru-RU" sz="1800" dirty="0" smtClean="0"/>
              <a:t> </a:t>
            </a:r>
            <a:r>
              <a:rPr lang="ru-RU" sz="1800" dirty="0" err="1" smtClean="0"/>
              <a:t>вибивала</a:t>
            </a:r>
            <a:r>
              <a:rPr lang="ru-RU" sz="1800" dirty="0" smtClean="0"/>
              <a:t>  ритм по </a:t>
            </a:r>
            <a:r>
              <a:rPr lang="ru-RU" sz="1800" dirty="0" err="1" smtClean="0"/>
              <a:t>кістках</a:t>
            </a:r>
            <a:r>
              <a:rPr lang="ru-RU" sz="1800" dirty="0" smtClean="0"/>
              <a:t> мамонта, по дереву, </a:t>
            </a:r>
            <a:r>
              <a:rPr lang="ru-RU" sz="1800" dirty="0" err="1" smtClean="0"/>
              <a:t>глиняних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глечиках</a:t>
            </a:r>
            <a:r>
              <a:rPr lang="ru-RU" sz="1800" dirty="0" smtClean="0"/>
              <a:t>.  В </a:t>
            </a:r>
            <a:r>
              <a:rPr lang="ru-RU" sz="1800" dirty="0" err="1" smtClean="0"/>
              <a:t>сучасних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симфонічних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духових</a:t>
            </a:r>
            <a:r>
              <a:rPr lang="ru-RU" sz="1800" dirty="0" smtClean="0"/>
              <a:t> оркестрах </a:t>
            </a:r>
            <a:r>
              <a:rPr lang="ru-RU" sz="1800" dirty="0" err="1" smtClean="0"/>
              <a:t>застосовуються</a:t>
            </a:r>
            <a:r>
              <a:rPr lang="ru-RU" sz="1800" dirty="0" smtClean="0"/>
              <a:t> два </a:t>
            </a:r>
            <a:r>
              <a:rPr lang="ru-RU" sz="1800" dirty="0" err="1" smtClean="0"/>
              <a:t>типи</a:t>
            </a:r>
            <a:r>
              <a:rPr lang="ru-RU" sz="1800" dirty="0" smtClean="0"/>
              <a:t> барабана – великий (</a:t>
            </a:r>
            <a:r>
              <a:rPr lang="ru-RU" sz="1800" dirty="0" err="1" smtClean="0"/>
              <a:t>інструмент</a:t>
            </a:r>
            <a:r>
              <a:rPr lang="ru-RU" sz="1800" dirty="0" smtClean="0"/>
              <a:t> </a:t>
            </a:r>
            <a:r>
              <a:rPr lang="ru-RU" sz="1800" dirty="0" err="1" smtClean="0"/>
              <a:t>низького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звучання</a:t>
            </a:r>
            <a:r>
              <a:rPr lang="ru-RU" sz="1800" dirty="0" smtClean="0"/>
              <a:t>, на </a:t>
            </a:r>
            <a:r>
              <a:rPr lang="ru-RU" sz="1800" dirty="0" err="1" smtClean="0"/>
              <a:t>ньому</a:t>
            </a:r>
            <a:r>
              <a:rPr lang="ru-RU" sz="1800" dirty="0" smtClean="0"/>
              <a:t> </a:t>
            </a:r>
            <a:r>
              <a:rPr lang="ru-RU" sz="1800" dirty="0" err="1" smtClean="0"/>
              <a:t>эфектно</a:t>
            </a:r>
            <a:r>
              <a:rPr lang="ru-RU" sz="1800" dirty="0" smtClean="0"/>
              <a:t> звучать </a:t>
            </a:r>
            <a:r>
              <a:rPr lang="ru-RU" sz="1800" dirty="0" err="1" smtClean="0"/>
              <a:t>відокремлені</a:t>
            </a:r>
            <a:r>
              <a:rPr lang="ru-RU" sz="1800" dirty="0" smtClean="0"/>
              <a:t> </a:t>
            </a:r>
            <a:r>
              <a:rPr lang="ru-RU" sz="1800" dirty="0" err="1" smtClean="0"/>
              <a:t>удари</a:t>
            </a:r>
            <a:r>
              <a:rPr lang="ru-RU" sz="1800" dirty="0" smtClean="0"/>
              <a:t>)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малий</a:t>
            </a:r>
            <a:r>
              <a:rPr lang="ru-RU" sz="1800" dirty="0" smtClean="0"/>
              <a:t> (</a:t>
            </a:r>
            <a:r>
              <a:rPr lang="ru-RU" sz="1800" dirty="0" err="1" smtClean="0"/>
              <a:t>грають</a:t>
            </a:r>
            <a:r>
              <a:rPr lang="ru-RU" sz="1800" dirty="0" smtClean="0"/>
              <a:t> на </a:t>
            </a:r>
            <a:r>
              <a:rPr lang="ru-RU" sz="1800" dirty="0" err="1" smtClean="0"/>
              <a:t>ньому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двома</a:t>
            </a:r>
            <a:r>
              <a:rPr lang="ru-RU" sz="1800" dirty="0" smtClean="0"/>
              <a:t> дерев</a:t>
            </a:r>
            <a:r>
              <a:rPr lang="en-US" sz="1800" dirty="0" smtClean="0"/>
              <a:t>’</a:t>
            </a:r>
            <a:r>
              <a:rPr lang="ru-RU" sz="1800" dirty="0" err="1" smtClean="0"/>
              <a:t>яними</a:t>
            </a:r>
            <a:r>
              <a:rPr lang="ru-RU" sz="1800" dirty="0" smtClean="0"/>
              <a:t> </a:t>
            </a:r>
            <a:r>
              <a:rPr lang="ru-RU" sz="1800" dirty="0" err="1" smtClean="0"/>
              <a:t>паличками</a:t>
            </a:r>
            <a:r>
              <a:rPr lang="ru-RU" sz="1800" dirty="0" smtClean="0"/>
              <a:t>). </a:t>
            </a:r>
            <a:endParaRPr lang="ru-RU" sz="1800" dirty="0"/>
          </a:p>
        </p:txBody>
      </p:sp>
      <p:pic>
        <p:nvPicPr>
          <p:cNvPr id="8" name="Рисунок 7" descr="ba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188" y="430908"/>
            <a:ext cx="3412653" cy="52841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7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57166"/>
            <a:ext cx="3143272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428728" y="405450"/>
            <a:ext cx="2357454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Малий</a:t>
            </a:r>
            <a:r>
              <a:rPr lang="ru-RU" sz="2400" b="1" dirty="0" smtClean="0"/>
              <a:t> барабан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57950" y="5824855"/>
            <a:ext cx="2571768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Великий барабан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2844" y="7721"/>
            <a:ext cx="9001188" cy="6750891"/>
          </a:xfrm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57158" y="357166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балалайка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857752" y="357166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бандура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pic>
        <p:nvPicPr>
          <p:cNvPr id="11" name="Содержимое 10" descr="2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00100" y="928670"/>
            <a:ext cx="2786082" cy="385309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" name="Рисунок 11" descr="450px-Kozacka_piesn.jpg"/>
          <p:cNvPicPr>
            <a:picLocks noChangeAspect="1"/>
          </p:cNvPicPr>
          <p:nvPr/>
        </p:nvPicPr>
        <p:blipFill>
          <a:blip r:embed="rId5"/>
          <a:srcRect b="19000"/>
          <a:stretch>
            <a:fillRect/>
          </a:stretch>
        </p:blipFill>
        <p:spPr>
          <a:xfrm>
            <a:off x="5143504" y="1142984"/>
            <a:ext cx="3571882" cy="38576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3" name="TextBox 12"/>
          <p:cNvSpPr txBox="1"/>
          <p:nvPr/>
        </p:nvSpPr>
        <p:spPr>
          <a:xfrm>
            <a:off x="571472" y="5301635"/>
            <a:ext cx="83582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інструменти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здавна</a:t>
            </a:r>
            <a:r>
              <a:rPr lang="ru-RU" dirty="0" smtClean="0"/>
              <a:t> </a:t>
            </a:r>
            <a:r>
              <a:rPr lang="ru-RU" dirty="0" err="1" smtClean="0"/>
              <a:t>вважаються</a:t>
            </a:r>
            <a:r>
              <a:rPr lang="ru-RU" dirty="0" smtClean="0"/>
              <a:t> символом </a:t>
            </a:r>
            <a:r>
              <a:rPr lang="ru-RU" dirty="0" err="1" smtClean="0"/>
              <a:t>якогось</a:t>
            </a:r>
            <a:r>
              <a:rPr lang="ru-RU" dirty="0" smtClean="0"/>
              <a:t>  народу: у </a:t>
            </a:r>
            <a:r>
              <a:rPr lang="ru-RU" dirty="0" err="1" smtClean="0"/>
              <a:t>іспанців</a:t>
            </a:r>
            <a:r>
              <a:rPr lang="ru-RU" dirty="0" smtClean="0"/>
              <a:t> 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гітара</a:t>
            </a:r>
            <a:r>
              <a:rPr lang="ru-RU" dirty="0" smtClean="0"/>
              <a:t>, в </a:t>
            </a:r>
            <a:r>
              <a:rPr lang="ru-RU" dirty="0" err="1" smtClean="0"/>
              <a:t>українців</a:t>
            </a:r>
            <a:r>
              <a:rPr lang="ru-RU" dirty="0" smtClean="0"/>
              <a:t> – </a:t>
            </a:r>
            <a:r>
              <a:rPr lang="ru-RU" sz="2000" b="1" dirty="0" smtClean="0"/>
              <a:t>бандура</a:t>
            </a:r>
            <a:r>
              <a:rPr lang="ru-RU" dirty="0" smtClean="0"/>
              <a:t>, в </a:t>
            </a:r>
            <a:r>
              <a:rPr lang="ru-RU" dirty="0" err="1" smtClean="0"/>
              <a:t>росіян</a:t>
            </a:r>
            <a:r>
              <a:rPr lang="ru-RU" dirty="0" smtClean="0"/>
              <a:t> таким </a:t>
            </a:r>
            <a:r>
              <a:rPr lang="ru-RU" dirty="0" err="1" smtClean="0"/>
              <a:t>інструментом</a:t>
            </a:r>
            <a:r>
              <a:rPr lang="ru-RU" dirty="0" smtClean="0"/>
              <a:t> стала </a:t>
            </a:r>
            <a:r>
              <a:rPr lang="ru-RU" sz="2000" b="1" dirty="0" smtClean="0"/>
              <a:t>балалайка.</a:t>
            </a:r>
            <a:endParaRPr lang="ru-RU" sz="2000" b="1" dirty="0"/>
          </a:p>
        </p:txBody>
      </p:sp>
      <p:pic>
        <p:nvPicPr>
          <p:cNvPr id="10" name="Beryoz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57158" y="4857760"/>
            <a:ext cx="304800" cy="304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4348" y="4714884"/>
            <a:ext cx="364333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dirty="0" err="1" smtClean="0"/>
              <a:t>Російська</a:t>
            </a:r>
            <a:r>
              <a:rPr lang="ru-RU" dirty="0" smtClean="0"/>
              <a:t> народна </a:t>
            </a:r>
            <a:r>
              <a:rPr lang="ru-RU" dirty="0" err="1" smtClean="0"/>
              <a:t>пісня</a:t>
            </a:r>
            <a:r>
              <a:rPr lang="ru-RU" dirty="0" smtClean="0"/>
              <a:t> «Береза»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89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7396" y="-5570"/>
            <a:ext cx="9151428" cy="686357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14612" y="285728"/>
            <a:ext cx="3429024" cy="714380"/>
          </a:xfrm>
        </p:spPr>
        <p:txBody>
          <a:bodyPr>
            <a:normAutofit fontScale="90000"/>
          </a:bodyPr>
          <a:lstStyle/>
          <a:p>
            <a:r>
              <a:rPr lang="ru-RU" sz="44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валторна</a:t>
            </a:r>
            <a:endParaRPr lang="ru-RU" sz="44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928670"/>
            <a:ext cx="3829048" cy="5197493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Валторна </a:t>
            </a:r>
            <a:r>
              <a:rPr lang="ru-RU" sz="1800" dirty="0" smtClean="0"/>
              <a:t>– </a:t>
            </a:r>
            <a:r>
              <a:rPr lang="ru-RU" sz="1800" dirty="0" err="1" smtClean="0"/>
              <a:t>мідний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духовий</a:t>
            </a:r>
            <a:r>
              <a:rPr lang="ru-RU" sz="1800" dirty="0" smtClean="0"/>
              <a:t> </a:t>
            </a:r>
            <a:r>
              <a:rPr lang="ru-RU" sz="1800" dirty="0" err="1" smtClean="0"/>
              <a:t>інструмент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Далеким </a:t>
            </a:r>
            <a:r>
              <a:rPr lang="ru-RU" sz="1800" dirty="0" err="1" smtClean="0"/>
              <a:t>попередником</a:t>
            </a:r>
            <a:r>
              <a:rPr lang="ru-RU" sz="1800" dirty="0" smtClean="0"/>
              <a:t> </a:t>
            </a:r>
            <a:r>
              <a:rPr lang="ru-RU" sz="1800" dirty="0" err="1" smtClean="0"/>
              <a:t>валторни</a:t>
            </a:r>
            <a:r>
              <a:rPr lang="ru-RU" sz="1800" dirty="0" smtClean="0"/>
              <a:t> </a:t>
            </a:r>
            <a:r>
              <a:rPr lang="ru-RU" sz="1800" dirty="0" err="1" smtClean="0"/>
              <a:t>був</a:t>
            </a:r>
            <a:r>
              <a:rPr lang="ru-RU" sz="1800" dirty="0" smtClean="0"/>
              <a:t> </a:t>
            </a:r>
            <a:r>
              <a:rPr lang="ru-RU" sz="1800" dirty="0" err="1" smtClean="0"/>
              <a:t>мисливський</a:t>
            </a:r>
            <a:r>
              <a:rPr lang="ru-RU" sz="1800" dirty="0" smtClean="0"/>
              <a:t> </a:t>
            </a:r>
            <a:r>
              <a:rPr lang="ru-RU" sz="1800" dirty="0" err="1" smtClean="0"/>
              <a:t>ріг</a:t>
            </a:r>
            <a:r>
              <a:rPr lang="ru-RU" sz="1800" dirty="0" smtClean="0"/>
              <a:t>, про </a:t>
            </a:r>
            <a:r>
              <a:rPr lang="ru-RU" sz="1800" dirty="0" err="1" smtClean="0"/>
              <a:t>що</a:t>
            </a:r>
            <a:r>
              <a:rPr lang="ru-RU" sz="1800" dirty="0" smtClean="0"/>
              <a:t>  </a:t>
            </a:r>
            <a:r>
              <a:rPr lang="ru-RU" sz="1800" dirty="0" err="1" smtClean="0"/>
              <a:t>свідчить</a:t>
            </a:r>
            <a:r>
              <a:rPr lang="ru-RU" sz="1800" dirty="0" smtClean="0"/>
              <a:t> сама </a:t>
            </a:r>
            <a:r>
              <a:rPr lang="ru-RU" sz="1800" dirty="0" err="1" smtClean="0"/>
              <a:t>назва</a:t>
            </a:r>
            <a:r>
              <a:rPr lang="ru-RU" sz="1800" dirty="0" smtClean="0"/>
              <a:t> : в </a:t>
            </a:r>
            <a:r>
              <a:rPr lang="ru-RU" sz="1800" dirty="0" err="1" smtClean="0"/>
              <a:t>перекладі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 </a:t>
            </a:r>
            <a:r>
              <a:rPr lang="ru-RU" sz="1800" dirty="0" err="1" smtClean="0"/>
              <a:t>німецької</a:t>
            </a:r>
            <a:r>
              <a:rPr lang="ru-RU" sz="1800" dirty="0" smtClean="0"/>
              <a:t> «валторна» </a:t>
            </a:r>
            <a:r>
              <a:rPr lang="ru-RU" sz="1800" dirty="0" err="1" smtClean="0"/>
              <a:t>означає</a:t>
            </a:r>
            <a:r>
              <a:rPr lang="ru-RU" sz="1800" dirty="0" smtClean="0"/>
              <a:t> «</a:t>
            </a:r>
            <a:r>
              <a:rPr lang="ru-RU" sz="1800" dirty="0" err="1" smtClean="0"/>
              <a:t>лісний</a:t>
            </a:r>
            <a:r>
              <a:rPr lang="ru-RU" sz="1800" dirty="0" smtClean="0"/>
              <a:t> </a:t>
            </a:r>
            <a:r>
              <a:rPr lang="ru-RU" sz="1800" dirty="0" err="1" smtClean="0"/>
              <a:t>ріг</a:t>
            </a:r>
            <a:r>
              <a:rPr lang="ru-RU" sz="1800" dirty="0" smtClean="0"/>
              <a:t>».</a:t>
            </a:r>
          </a:p>
          <a:p>
            <a:r>
              <a:rPr lang="ru-RU" sz="1800" dirty="0" smtClean="0"/>
              <a:t> Валторна входить  в склад </a:t>
            </a:r>
            <a:r>
              <a:rPr lang="ru-RU" sz="1800" dirty="0" err="1" smtClean="0"/>
              <a:t>симфонічного</a:t>
            </a:r>
            <a:r>
              <a:rPr lang="ru-RU" sz="1800" dirty="0" smtClean="0"/>
              <a:t>, духового </a:t>
            </a:r>
            <a:r>
              <a:rPr lang="ru-RU" sz="1800" dirty="0" err="1" smtClean="0"/>
              <a:t>оркестрів</a:t>
            </a:r>
            <a:r>
              <a:rPr lang="ru-RU" sz="1800" dirty="0" smtClean="0"/>
              <a:t>, в </a:t>
            </a:r>
            <a:r>
              <a:rPr lang="ru-RU" sz="1800" dirty="0" err="1" smtClean="0"/>
              <a:t>різноманітні</a:t>
            </a:r>
            <a:r>
              <a:rPr lang="ru-RU" sz="1800" dirty="0" smtClean="0"/>
              <a:t> </a:t>
            </a:r>
            <a:r>
              <a:rPr lang="ru-RU" sz="1800" dirty="0" err="1" smtClean="0"/>
              <a:t>камерні</a:t>
            </a:r>
            <a:r>
              <a:rPr lang="ru-RU" sz="1800" dirty="0" smtClean="0"/>
              <a:t> </a:t>
            </a:r>
            <a:r>
              <a:rPr lang="ru-RU" sz="1800" dirty="0" err="1" smtClean="0"/>
              <a:t>ансамблі</a:t>
            </a:r>
            <a:r>
              <a:rPr lang="ru-RU" sz="1800" dirty="0" smtClean="0"/>
              <a:t> як  </a:t>
            </a:r>
            <a:r>
              <a:rPr lang="ru-RU" sz="1800" dirty="0" err="1" smtClean="0"/>
              <a:t>сольний</a:t>
            </a:r>
            <a:r>
              <a:rPr lang="ru-RU" sz="1800" dirty="0" smtClean="0"/>
              <a:t> </a:t>
            </a:r>
            <a:r>
              <a:rPr lang="ru-RU" sz="1800" dirty="0" err="1" smtClean="0"/>
              <a:t>інструмент</a:t>
            </a:r>
            <a:r>
              <a:rPr lang="ru-RU" sz="1800" dirty="0" smtClean="0"/>
              <a:t>.</a:t>
            </a:r>
          </a:p>
          <a:p>
            <a:r>
              <a:rPr lang="ru-RU" sz="1800" dirty="0" err="1" smtClean="0"/>
              <a:t>Серед</a:t>
            </a:r>
            <a:r>
              <a:rPr lang="ru-RU" sz="1800" dirty="0" smtClean="0"/>
              <a:t> </a:t>
            </a:r>
            <a:r>
              <a:rPr lang="ru-RU" sz="1800" dirty="0" err="1" smtClean="0"/>
              <a:t>своїх</a:t>
            </a:r>
            <a:r>
              <a:rPr lang="ru-RU" sz="1800" dirty="0" smtClean="0"/>
              <a:t>  </a:t>
            </a:r>
            <a:r>
              <a:rPr lang="ru-RU" sz="1800" dirty="0" err="1" smtClean="0"/>
              <a:t>найближчих</a:t>
            </a:r>
            <a:r>
              <a:rPr lang="ru-RU" sz="1800" dirty="0" smtClean="0"/>
              <a:t> </a:t>
            </a:r>
            <a:r>
              <a:rPr lang="ru-RU" sz="1800" dirty="0" err="1" smtClean="0"/>
              <a:t>сусідів</a:t>
            </a:r>
            <a:r>
              <a:rPr lang="ru-RU" sz="1800" dirty="0" smtClean="0"/>
              <a:t>, </a:t>
            </a:r>
            <a:r>
              <a:rPr lang="ru-RU" sz="1800" dirty="0" err="1" smtClean="0"/>
              <a:t>мідних</a:t>
            </a:r>
            <a:r>
              <a:rPr lang="ru-RU" sz="1800" dirty="0" smtClean="0"/>
              <a:t>  </a:t>
            </a:r>
            <a:r>
              <a:rPr lang="ru-RU" sz="1800" dirty="0" err="1" smtClean="0"/>
              <a:t>духових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інструментів</a:t>
            </a:r>
            <a:r>
              <a:rPr lang="ru-RU" sz="1800" dirty="0" smtClean="0"/>
              <a:t>, валторна </a:t>
            </a:r>
            <a:r>
              <a:rPr lang="ru-RU" sz="1800" dirty="0" err="1" smtClean="0"/>
              <a:t>виділяється</a:t>
            </a:r>
            <a:r>
              <a:rPr lang="ru-RU" sz="1800" dirty="0" smtClean="0"/>
              <a:t> особливо </a:t>
            </a:r>
            <a:r>
              <a:rPr lang="ru-RU" sz="1800" dirty="0" err="1" smtClean="0"/>
              <a:t>наспівним</a:t>
            </a:r>
            <a:r>
              <a:rPr lang="ru-RU" sz="1800" dirty="0" smtClean="0"/>
              <a:t>, </a:t>
            </a:r>
            <a:r>
              <a:rPr lang="ru-RU" sz="1800" dirty="0" err="1" smtClean="0"/>
              <a:t>бархатним</a:t>
            </a:r>
            <a:r>
              <a:rPr lang="ru-RU" sz="1800" dirty="0" smtClean="0"/>
              <a:t>  </a:t>
            </a:r>
            <a:r>
              <a:rPr lang="ru-RU" sz="1800" dirty="0" err="1" smtClean="0"/>
              <a:t>і</a:t>
            </a:r>
            <a:r>
              <a:rPr lang="ru-RU" sz="1800" dirty="0" smtClean="0"/>
              <a:t>  теплим тембром, </a:t>
            </a:r>
            <a:r>
              <a:rPr lang="ru-RU" sz="1800" dirty="0" err="1" smtClean="0"/>
              <a:t>задумливо-ліричним</a:t>
            </a:r>
            <a:r>
              <a:rPr lang="ru-RU" sz="1800" dirty="0" smtClean="0"/>
              <a:t> </a:t>
            </a:r>
            <a:r>
              <a:rPr lang="ru-RU" sz="1800" dirty="0" err="1" smtClean="0"/>
              <a:t>звучанням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 descr="French_horn_fro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544397">
            <a:off x="4358033" y="2101501"/>
            <a:ext cx="4367202" cy="3106668"/>
          </a:xfrm>
          <a:prstGeom prst="rect">
            <a:avLst/>
          </a:prstGeom>
        </p:spPr>
      </p:pic>
      <p:pic>
        <p:nvPicPr>
          <p:cNvPr id="8" name="siegfrie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072066" y="5429264"/>
            <a:ext cx="590552" cy="5905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43570" y="5286388"/>
            <a:ext cx="2428892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Ріхард</a:t>
            </a:r>
            <a:r>
              <a:rPr lang="ru-RU" b="1" dirty="0" smtClean="0"/>
              <a:t> Вагнер</a:t>
            </a:r>
            <a:r>
              <a:rPr lang="ru-RU" dirty="0" smtClean="0"/>
              <a:t>. </a:t>
            </a:r>
          </a:p>
          <a:p>
            <a:pPr algn="ctr"/>
            <a:r>
              <a:rPr lang="ru-RU" dirty="0" smtClean="0"/>
              <a:t>Сигнал </a:t>
            </a:r>
            <a:r>
              <a:rPr lang="ru-RU" dirty="0" err="1" smtClean="0"/>
              <a:t>Зігфріда</a:t>
            </a:r>
            <a:r>
              <a:rPr lang="ru-RU" dirty="0" smtClean="0"/>
              <a:t> </a:t>
            </a:r>
          </a:p>
          <a:p>
            <a:pPr algn="ctr"/>
            <a:r>
              <a:rPr lang="ru-RU" dirty="0" err="1" smtClean="0"/>
              <a:t>із</a:t>
            </a:r>
            <a:r>
              <a:rPr lang="ru-RU" dirty="0" smtClean="0"/>
              <a:t> опери «</a:t>
            </a:r>
            <a:r>
              <a:rPr lang="ru-RU" dirty="0" err="1" smtClean="0"/>
              <a:t>Зігфрід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9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7722"/>
            <a:ext cx="9144032" cy="6858024"/>
          </a:xfrm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85720" y="357166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err="1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віола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857752" y="285728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err="1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волинка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pic>
        <p:nvPicPr>
          <p:cNvPr id="11" name="Содержимое 10" descr="04545597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714348" y="1000108"/>
            <a:ext cx="2857520" cy="3585906"/>
          </a:xfrm>
        </p:spPr>
      </p:pic>
      <p:pic>
        <p:nvPicPr>
          <p:cNvPr id="12" name="Рисунок 11" descr="ae__528.jpg"/>
          <p:cNvPicPr>
            <a:picLocks noChangeAspect="1"/>
          </p:cNvPicPr>
          <p:nvPr/>
        </p:nvPicPr>
        <p:blipFill>
          <a:blip r:embed="rId5"/>
          <a:srcRect t="3794"/>
          <a:stretch>
            <a:fillRect/>
          </a:stretch>
        </p:blipFill>
        <p:spPr>
          <a:xfrm>
            <a:off x="6286512" y="1000108"/>
            <a:ext cx="2357500" cy="34290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3" name="Рисунок 12" descr="Bagpipe.jpg"/>
          <p:cNvPicPr>
            <a:picLocks noChangeAspect="1"/>
          </p:cNvPicPr>
          <p:nvPr/>
        </p:nvPicPr>
        <p:blipFill>
          <a:blip r:embed="rId6"/>
          <a:srcRect t="17143" b="18571"/>
          <a:stretch>
            <a:fillRect/>
          </a:stretch>
        </p:blipFill>
        <p:spPr>
          <a:xfrm>
            <a:off x="4000496" y="1071546"/>
            <a:ext cx="2889250" cy="1857388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14" name="TextBox 13"/>
          <p:cNvSpPr txBox="1"/>
          <p:nvPr/>
        </p:nvSpPr>
        <p:spPr>
          <a:xfrm>
            <a:off x="142844" y="4778415"/>
            <a:ext cx="435771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Віоли</a:t>
            </a:r>
            <a:r>
              <a:rPr lang="ru-RU" sz="2000" b="1" dirty="0" smtClean="0"/>
              <a:t> </a:t>
            </a:r>
            <a:r>
              <a:rPr lang="ru-RU" dirty="0" smtClean="0"/>
              <a:t>– родина </a:t>
            </a:r>
            <a:r>
              <a:rPr lang="ru-RU" dirty="0" err="1" smtClean="0"/>
              <a:t>струнних</a:t>
            </a:r>
            <a:r>
              <a:rPr lang="ru-RU" dirty="0" smtClean="0"/>
              <a:t> </a:t>
            </a:r>
            <a:r>
              <a:rPr lang="ru-RU" dirty="0" err="1" smtClean="0"/>
              <a:t>смичкових</a:t>
            </a:r>
            <a:r>
              <a:rPr lang="ru-RU" dirty="0" smtClean="0"/>
              <a:t> </a:t>
            </a:r>
            <a:r>
              <a:rPr lang="ru-RU" dirty="0" err="1" smtClean="0"/>
              <a:t>інструментів</a:t>
            </a:r>
            <a:r>
              <a:rPr lang="ru-RU" dirty="0" smtClean="0"/>
              <a:t>, </a:t>
            </a:r>
            <a:r>
              <a:rPr lang="ru-RU" dirty="0" err="1" smtClean="0"/>
              <a:t>господарі</a:t>
            </a:r>
            <a:r>
              <a:rPr lang="ru-RU" dirty="0" smtClean="0"/>
              <a:t> в </a:t>
            </a:r>
            <a:r>
              <a:rPr lang="ru-RU" dirty="0" err="1" smtClean="0"/>
              <a:t>європейській</a:t>
            </a:r>
            <a:r>
              <a:rPr lang="ru-RU" dirty="0" smtClean="0"/>
              <a:t> </a:t>
            </a:r>
            <a:r>
              <a:rPr lang="ru-RU" dirty="0" err="1" smtClean="0"/>
              <a:t>музичній</a:t>
            </a:r>
            <a:r>
              <a:rPr lang="ru-RU" dirty="0" smtClean="0"/>
              <a:t> </a:t>
            </a:r>
            <a:r>
              <a:rPr lang="ru-RU" dirty="0" err="1" smtClean="0"/>
              <a:t>культурі</a:t>
            </a:r>
            <a:r>
              <a:rPr lang="ru-RU" dirty="0" smtClean="0"/>
              <a:t>  </a:t>
            </a:r>
            <a:r>
              <a:rPr lang="en-US" dirty="0" smtClean="0"/>
              <a:t>XV – XVIII </a:t>
            </a:r>
            <a:r>
              <a:rPr lang="ru-RU" dirty="0" smtClean="0"/>
              <a:t>ст.  В </a:t>
            </a:r>
            <a:r>
              <a:rPr lang="ru-RU" dirty="0" err="1" smtClean="0"/>
              <a:t>даний</a:t>
            </a:r>
            <a:r>
              <a:rPr lang="ru-RU" dirty="0" smtClean="0"/>
              <a:t> час до </a:t>
            </a:r>
            <a:r>
              <a:rPr lang="ru-RU" dirty="0" err="1" smtClean="0"/>
              <a:t>віоли</a:t>
            </a:r>
            <a:r>
              <a:rPr lang="ru-RU" dirty="0" smtClean="0"/>
              <a:t>  </a:t>
            </a:r>
            <a:r>
              <a:rPr lang="ru-RU" dirty="0" err="1" smtClean="0"/>
              <a:t>знову</a:t>
            </a:r>
            <a:r>
              <a:rPr lang="ru-RU" dirty="0" smtClean="0"/>
              <a:t> </a:t>
            </a:r>
            <a:r>
              <a:rPr lang="ru-RU" dirty="0" err="1" smtClean="0"/>
              <a:t>відроджується</a:t>
            </a:r>
            <a:r>
              <a:rPr lang="ru-RU" dirty="0" smtClean="0"/>
              <a:t> </a:t>
            </a:r>
            <a:r>
              <a:rPr lang="ru-RU" dirty="0" err="1" smtClean="0"/>
              <a:t>інтерес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4500570"/>
            <a:ext cx="44291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Волинка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 </a:t>
            </a:r>
            <a:r>
              <a:rPr lang="ru-RU" dirty="0" err="1" smtClean="0"/>
              <a:t>повітряний</a:t>
            </a:r>
            <a:r>
              <a:rPr lang="ru-RU" dirty="0" smtClean="0"/>
              <a:t>  резервуар – </a:t>
            </a:r>
            <a:r>
              <a:rPr lang="ru-RU" dirty="0" err="1" smtClean="0"/>
              <a:t>міх</a:t>
            </a:r>
            <a:r>
              <a:rPr lang="ru-RU" dirty="0" smtClean="0"/>
              <a:t>(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 </a:t>
            </a:r>
            <a:r>
              <a:rPr lang="ru-RU" dirty="0" err="1" smtClean="0"/>
              <a:t>телятка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козла), в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вставлені</a:t>
            </a:r>
            <a:r>
              <a:rPr lang="ru-RU" dirty="0" smtClean="0"/>
              <a:t> 2-3 </a:t>
            </a:r>
            <a:r>
              <a:rPr lang="ru-RU" dirty="0" err="1" smtClean="0"/>
              <a:t>ігрові</a:t>
            </a:r>
            <a:r>
              <a:rPr lang="ru-RU" dirty="0" smtClean="0"/>
              <a:t> трубки і одна для </a:t>
            </a:r>
            <a:r>
              <a:rPr lang="ru-RU" dirty="0" err="1" smtClean="0"/>
              <a:t>накопичення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. </a:t>
            </a:r>
            <a:r>
              <a:rPr lang="ru-RU" dirty="0" err="1" smtClean="0"/>
              <a:t>Розповсюджена</a:t>
            </a:r>
            <a:r>
              <a:rPr lang="ru-RU" dirty="0" smtClean="0"/>
              <a:t> в </a:t>
            </a:r>
            <a:r>
              <a:rPr lang="ru-RU" dirty="0" err="1" smtClean="0"/>
              <a:t>Шотландії</a:t>
            </a:r>
            <a:r>
              <a:rPr lang="ru-RU" dirty="0" smtClean="0"/>
              <a:t>,  </a:t>
            </a:r>
            <a:r>
              <a:rPr lang="ru-RU" dirty="0" err="1" smtClean="0"/>
              <a:t>зустрічається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Закарпатті</a:t>
            </a:r>
            <a:r>
              <a:rPr lang="ru-RU" dirty="0" smtClean="0"/>
              <a:t>, </a:t>
            </a:r>
            <a:r>
              <a:rPr lang="ru-RU" dirty="0" err="1" smtClean="0"/>
              <a:t>Прибалтиці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500562" y="3571876"/>
            <a:ext cx="164307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Шотландська</a:t>
            </a:r>
            <a:r>
              <a:rPr lang="ru-RU" dirty="0" smtClean="0"/>
              <a:t> </a:t>
            </a:r>
          </a:p>
          <a:p>
            <a:pPr algn="ctr"/>
            <a:r>
              <a:rPr lang="ru-RU" dirty="0" err="1" smtClean="0"/>
              <a:t>волинка</a:t>
            </a:r>
            <a:endParaRPr lang="ru-RU" dirty="0"/>
          </a:p>
        </p:txBody>
      </p:sp>
      <p:pic>
        <p:nvPicPr>
          <p:cNvPr id="10" name="shotlandskaya_volin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5286380" y="3214686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95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7396" y="-5570"/>
            <a:ext cx="9151428" cy="686357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4329114" cy="1084248"/>
          </a:xfrm>
        </p:spPr>
        <p:txBody>
          <a:bodyPr>
            <a:noAutofit/>
          </a:bodyPr>
          <a:lstStyle/>
          <a:p>
            <a:r>
              <a:rPr lang="ru-RU" sz="4400" b="0" dirty="0" err="1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віолончель</a:t>
            </a:r>
            <a:endParaRPr lang="ru-RU" sz="44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072066" y="1285860"/>
            <a:ext cx="3794131" cy="4929222"/>
          </a:xfrm>
        </p:spPr>
        <p:txBody>
          <a:bodyPr>
            <a:normAutofit/>
          </a:bodyPr>
          <a:lstStyle/>
          <a:p>
            <a:r>
              <a:rPr lang="ru-RU" sz="2000" b="1" dirty="0" err="1" smtClean="0"/>
              <a:t>Віолончель</a:t>
            </a:r>
            <a:r>
              <a:rPr lang="ru-RU" sz="1800" dirty="0" smtClean="0"/>
              <a:t> – </a:t>
            </a:r>
            <a:r>
              <a:rPr lang="ru-RU" sz="1800" dirty="0" err="1" smtClean="0"/>
              <a:t>струнний</a:t>
            </a:r>
            <a:r>
              <a:rPr lang="ru-RU" sz="1800" dirty="0" smtClean="0"/>
              <a:t> </a:t>
            </a:r>
            <a:r>
              <a:rPr lang="ru-RU" sz="1800" dirty="0" err="1" smtClean="0"/>
              <a:t>смичковий</a:t>
            </a:r>
            <a:r>
              <a:rPr lang="ru-RU" sz="1800" dirty="0" smtClean="0"/>
              <a:t> </a:t>
            </a:r>
            <a:r>
              <a:rPr lang="ru-RU" sz="1800" dirty="0" err="1" smtClean="0"/>
              <a:t>інструмент</a:t>
            </a:r>
            <a:r>
              <a:rPr lang="ru-RU" sz="1800" dirty="0" smtClean="0"/>
              <a:t>.  З</a:t>
            </a:r>
            <a:r>
              <a:rPr lang="en-US" sz="1800" dirty="0" smtClean="0"/>
              <a:t>’</a:t>
            </a:r>
            <a:r>
              <a:rPr lang="uk-UA" sz="1800" dirty="0" smtClean="0"/>
              <a:t>явилась </a:t>
            </a:r>
            <a:r>
              <a:rPr lang="ru-RU" sz="1800" dirty="0" smtClean="0"/>
              <a:t> вона в </a:t>
            </a:r>
            <a:r>
              <a:rPr lang="ru-RU" sz="1800" dirty="0" err="1" smtClean="0"/>
              <a:t>кінці</a:t>
            </a:r>
            <a:r>
              <a:rPr lang="ru-RU" sz="1800" dirty="0" smtClean="0"/>
              <a:t> </a:t>
            </a:r>
            <a:r>
              <a:rPr lang="en-US" sz="1800" dirty="0" smtClean="0"/>
              <a:t>XV – </a:t>
            </a:r>
            <a:r>
              <a:rPr lang="ru-RU" sz="1800" dirty="0" smtClean="0"/>
              <a:t>на початку </a:t>
            </a:r>
            <a:r>
              <a:rPr lang="en-US" sz="1800" dirty="0" smtClean="0"/>
              <a:t>XVI</a:t>
            </a:r>
            <a:r>
              <a:rPr lang="ru-RU" sz="1800" dirty="0" smtClean="0"/>
              <a:t> ст. </a:t>
            </a:r>
            <a:r>
              <a:rPr lang="ru-RU" sz="1800" dirty="0" err="1" smtClean="0"/>
              <a:t>Своїм</a:t>
            </a:r>
            <a:r>
              <a:rPr lang="ru-RU" sz="1800" dirty="0" smtClean="0"/>
              <a:t> </a:t>
            </a:r>
            <a:r>
              <a:rPr lang="ru-RU" sz="1800" dirty="0" err="1" smtClean="0"/>
              <a:t>винаходом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досконалістю</a:t>
            </a:r>
            <a:r>
              <a:rPr lang="ru-RU" sz="1800" dirty="0" smtClean="0"/>
              <a:t>  </a:t>
            </a:r>
            <a:r>
              <a:rPr lang="ru-RU" sz="1800" dirty="0" err="1" smtClean="0"/>
              <a:t>завдячує</a:t>
            </a:r>
            <a:r>
              <a:rPr lang="ru-RU" sz="1800" dirty="0" smtClean="0"/>
              <a:t> </a:t>
            </a:r>
            <a:r>
              <a:rPr lang="ru-RU" sz="1800" dirty="0" err="1" smtClean="0"/>
              <a:t>видатним</a:t>
            </a:r>
            <a:r>
              <a:rPr lang="ru-RU" sz="1800" dirty="0" smtClean="0"/>
              <a:t> </a:t>
            </a:r>
            <a:r>
              <a:rPr lang="ru-RU" sz="1800" dirty="0" err="1" smtClean="0"/>
              <a:t>скрипковим</a:t>
            </a:r>
            <a:r>
              <a:rPr lang="ru-RU" sz="1800" dirty="0" smtClean="0"/>
              <a:t> </a:t>
            </a:r>
            <a:r>
              <a:rPr lang="ru-RU" sz="1800" dirty="0" err="1" smtClean="0"/>
              <a:t>майстрам</a:t>
            </a:r>
            <a:r>
              <a:rPr lang="ru-RU" sz="1800" dirty="0" smtClean="0"/>
              <a:t>: </a:t>
            </a:r>
            <a:r>
              <a:rPr lang="ru-RU" sz="1800" dirty="0" err="1" smtClean="0"/>
              <a:t>братам</a:t>
            </a:r>
            <a:r>
              <a:rPr lang="ru-RU" sz="1800" dirty="0" smtClean="0"/>
              <a:t> </a:t>
            </a:r>
            <a:r>
              <a:rPr lang="ru-RU" sz="1800" dirty="0" err="1" smtClean="0"/>
              <a:t>Маджині</a:t>
            </a:r>
            <a:r>
              <a:rPr lang="ru-RU" sz="1800" dirty="0" smtClean="0"/>
              <a:t>, </a:t>
            </a:r>
          </a:p>
          <a:p>
            <a:r>
              <a:rPr lang="ru-RU" sz="1800" dirty="0" smtClean="0"/>
              <a:t>Г. да Сало, </a:t>
            </a:r>
            <a:r>
              <a:rPr lang="ru-RU" sz="1800" dirty="0" err="1" smtClean="0"/>
              <a:t>Аматі</a:t>
            </a:r>
            <a:r>
              <a:rPr lang="ru-RU" sz="1800" dirty="0" smtClean="0"/>
              <a:t>, </a:t>
            </a:r>
            <a:r>
              <a:rPr lang="ru-RU" sz="1800" dirty="0" err="1" smtClean="0"/>
              <a:t>Страдіварі</a:t>
            </a:r>
            <a:r>
              <a:rPr lang="ru-RU" sz="1800" dirty="0" smtClean="0"/>
              <a:t>. </a:t>
            </a:r>
            <a:r>
              <a:rPr lang="ru-RU" sz="1800" dirty="0" err="1" smtClean="0"/>
              <a:t>Віолончель</a:t>
            </a:r>
            <a:r>
              <a:rPr lang="ru-RU" sz="1800" dirty="0" smtClean="0"/>
              <a:t>, </a:t>
            </a:r>
            <a:r>
              <a:rPr lang="ru-RU" sz="1800" dirty="0" err="1" smtClean="0"/>
              <a:t>більш</a:t>
            </a:r>
            <a:r>
              <a:rPr lang="ru-RU" sz="1800" dirty="0" smtClean="0"/>
              <a:t> </a:t>
            </a:r>
            <a:r>
              <a:rPr lang="ru-RU" sz="1800" dirty="0" err="1" smtClean="0"/>
              <a:t>ніж</a:t>
            </a:r>
            <a:r>
              <a:rPr lang="ru-RU" sz="1800" dirty="0" smtClean="0"/>
              <a:t>  </a:t>
            </a:r>
            <a:r>
              <a:rPr lang="ru-RU" sz="1800" dirty="0" err="1" smtClean="0"/>
              <a:t>будь-який</a:t>
            </a:r>
            <a:r>
              <a:rPr lang="ru-RU" sz="1800" dirty="0" smtClean="0"/>
              <a:t> </a:t>
            </a:r>
            <a:r>
              <a:rPr lang="ru-RU" sz="1800" dirty="0" err="1" smtClean="0"/>
              <a:t>інший</a:t>
            </a:r>
            <a:r>
              <a:rPr lang="ru-RU" sz="1800" dirty="0" smtClean="0"/>
              <a:t> </a:t>
            </a:r>
            <a:r>
              <a:rPr lang="ru-RU" sz="1800" dirty="0" err="1" smtClean="0"/>
              <a:t>інструмент</a:t>
            </a:r>
            <a:r>
              <a:rPr lang="ru-RU" sz="1800" dirty="0" smtClean="0"/>
              <a:t>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родини</a:t>
            </a:r>
            <a:r>
              <a:rPr lang="ru-RU" sz="1800" dirty="0" smtClean="0"/>
              <a:t> </a:t>
            </a:r>
            <a:r>
              <a:rPr lang="ru-RU" sz="1800" dirty="0" err="1" smtClean="0"/>
              <a:t>смичкових</a:t>
            </a:r>
            <a:r>
              <a:rPr lang="ru-RU" sz="1800" dirty="0" smtClean="0"/>
              <a:t>, </a:t>
            </a:r>
            <a:r>
              <a:rPr lang="ru-RU" sz="1800" dirty="0" err="1" smtClean="0"/>
              <a:t>підходить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вираження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сили</a:t>
            </a:r>
            <a:r>
              <a:rPr lang="ru-RU" sz="1800" dirty="0" smtClean="0"/>
              <a:t>, </a:t>
            </a:r>
            <a:r>
              <a:rPr lang="ru-RU" sz="1800" dirty="0" err="1" smtClean="0"/>
              <a:t>глибини</a:t>
            </a:r>
            <a:r>
              <a:rPr lang="ru-RU" sz="1800" dirty="0" smtClean="0"/>
              <a:t> </a:t>
            </a:r>
            <a:r>
              <a:rPr lang="ru-RU" sz="1800" dirty="0" err="1" smtClean="0"/>
              <a:t>почуттів</a:t>
            </a:r>
            <a:r>
              <a:rPr lang="ru-RU" sz="1800" dirty="0" smtClean="0"/>
              <a:t>.   </a:t>
            </a:r>
            <a:r>
              <a:rPr lang="ru-RU" sz="1800" dirty="0" err="1" smtClean="0"/>
              <a:t>Віолончель</a:t>
            </a:r>
            <a:r>
              <a:rPr lang="ru-RU" sz="1800" dirty="0" smtClean="0"/>
              <a:t> </a:t>
            </a:r>
            <a:r>
              <a:rPr lang="ru-RU" sz="1800" dirty="0" err="1" smtClean="0"/>
              <a:t>більшого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розміру</a:t>
            </a:r>
            <a:r>
              <a:rPr lang="ru-RU" sz="1800" dirty="0" smtClean="0"/>
              <a:t>, </a:t>
            </a:r>
            <a:r>
              <a:rPr lang="ru-RU" sz="1800" dirty="0" err="1" smtClean="0"/>
              <a:t>ніж</a:t>
            </a:r>
            <a:r>
              <a:rPr lang="ru-RU" sz="1800" dirty="0" smtClean="0"/>
              <a:t> скрипка. </a:t>
            </a:r>
            <a:r>
              <a:rPr lang="ru-RU" sz="1800" dirty="0" err="1" smtClean="0"/>
              <a:t>Її</a:t>
            </a:r>
            <a:r>
              <a:rPr lang="ru-RU" sz="1800" dirty="0" smtClean="0"/>
              <a:t> </a:t>
            </a:r>
            <a:r>
              <a:rPr lang="ru-RU" sz="1800" dirty="0" err="1" smtClean="0"/>
              <a:t>звучання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мужнє</a:t>
            </a:r>
            <a:r>
              <a:rPr lang="ru-RU" sz="1800" dirty="0" smtClean="0"/>
              <a:t>, </a:t>
            </a:r>
            <a:r>
              <a:rPr lang="ru-RU" sz="1800" dirty="0" err="1" smtClean="0"/>
              <a:t>але</a:t>
            </a:r>
            <a:r>
              <a:rPr lang="ru-RU" sz="1800" dirty="0" smtClean="0"/>
              <a:t>  </a:t>
            </a:r>
            <a:r>
              <a:rPr lang="ru-RU" sz="1800" dirty="0" err="1" smtClean="0"/>
              <a:t>їй</a:t>
            </a:r>
            <a:r>
              <a:rPr lang="ru-RU" sz="1800" dirty="0" smtClean="0"/>
              <a:t> </a:t>
            </a:r>
            <a:r>
              <a:rPr lang="ru-RU" sz="1800" dirty="0" err="1" smtClean="0"/>
              <a:t>доступні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ніжні</a:t>
            </a:r>
            <a:r>
              <a:rPr lang="ru-RU" sz="1800" dirty="0" smtClean="0"/>
              <a:t>, </a:t>
            </a:r>
            <a:r>
              <a:rPr lang="ru-RU" sz="1800" dirty="0" err="1" smtClean="0"/>
              <a:t>повітряні</a:t>
            </a:r>
            <a:r>
              <a:rPr lang="ru-RU" sz="1800" dirty="0" smtClean="0"/>
              <a:t> </a:t>
            </a:r>
            <a:r>
              <a:rPr lang="ru-RU" sz="1800" dirty="0" err="1" smtClean="0"/>
              <a:t>забарвлення</a:t>
            </a:r>
            <a:r>
              <a:rPr lang="ru-RU" sz="1800" dirty="0" smtClean="0"/>
              <a:t>, </a:t>
            </a:r>
            <a:r>
              <a:rPr lang="ru-RU" sz="1800" dirty="0" err="1" smtClean="0"/>
              <a:t>ліризм</a:t>
            </a:r>
            <a:r>
              <a:rPr lang="ru-RU" sz="1800" dirty="0" smtClean="0"/>
              <a:t>, </a:t>
            </a:r>
            <a:r>
              <a:rPr lang="ru-RU" sz="1800" dirty="0" err="1" smtClean="0"/>
              <a:t>зосередженість</a:t>
            </a:r>
            <a:r>
              <a:rPr lang="ru-RU" sz="1800" dirty="0" smtClean="0"/>
              <a:t>, </a:t>
            </a:r>
            <a:r>
              <a:rPr lang="ru-RU" sz="1800" dirty="0" err="1" smtClean="0"/>
              <a:t>впевненість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pic>
        <p:nvPicPr>
          <p:cNvPr id="7" name="Рисунок 6" descr="82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83" y="2071678"/>
            <a:ext cx="4611469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виолончел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500166" y="5591188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159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исунок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24"/>
            <a:ext cx="9144032" cy="685802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8496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кларнет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pic>
        <p:nvPicPr>
          <p:cNvPr id="5" name="Рисунок 4" descr="arm10377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43278">
            <a:off x="4643438" y="811348"/>
            <a:ext cx="3989098" cy="400052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142984"/>
            <a:ext cx="4786346" cy="4983179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Кларнет</a:t>
            </a:r>
            <a:r>
              <a:rPr lang="ru-RU" sz="1800" dirty="0" smtClean="0"/>
              <a:t> разом </a:t>
            </a:r>
            <a:r>
              <a:rPr lang="ru-RU" sz="1800" dirty="0" err="1" smtClean="0"/>
              <a:t>з</a:t>
            </a:r>
            <a:r>
              <a:rPr lang="ru-RU" sz="1800" dirty="0" smtClean="0"/>
              <a:t> флейтою, </a:t>
            </a:r>
            <a:r>
              <a:rPr lang="ru-RU" sz="1800" dirty="0" err="1" smtClean="0"/>
              <a:t>гобоєм</a:t>
            </a:r>
            <a:r>
              <a:rPr lang="ru-RU" sz="1800" dirty="0" smtClean="0"/>
              <a:t> і фаготом входить в </a:t>
            </a:r>
            <a:r>
              <a:rPr lang="ru-RU" sz="1800" dirty="0" err="1" smtClean="0"/>
              <a:t>групу</a:t>
            </a:r>
            <a:r>
              <a:rPr lang="ru-RU" sz="1800" dirty="0" smtClean="0"/>
              <a:t> дерев</a:t>
            </a:r>
            <a:r>
              <a:rPr lang="en-US" sz="1800" dirty="0" smtClean="0"/>
              <a:t>’</a:t>
            </a:r>
            <a:r>
              <a:rPr lang="ru-RU" sz="1800" dirty="0" err="1" smtClean="0"/>
              <a:t>яних</a:t>
            </a:r>
            <a:r>
              <a:rPr lang="ru-RU" sz="1800" dirty="0" smtClean="0"/>
              <a:t>  </a:t>
            </a:r>
            <a:r>
              <a:rPr lang="ru-RU" sz="1800" dirty="0" err="1" smtClean="0"/>
              <a:t>духових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інструментів</a:t>
            </a:r>
            <a:r>
              <a:rPr lang="ru-RU" sz="1800" dirty="0" smtClean="0"/>
              <a:t>  </a:t>
            </a:r>
            <a:r>
              <a:rPr lang="ru-RU" sz="1800" dirty="0" err="1" smtClean="0"/>
              <a:t>симфонічного</a:t>
            </a:r>
            <a:r>
              <a:rPr lang="ru-RU" sz="1800" dirty="0" smtClean="0"/>
              <a:t> оркестру. </a:t>
            </a:r>
            <a:r>
              <a:rPr lang="ru-RU" sz="1800" dirty="0" err="1" smtClean="0"/>
              <a:t>Виготовляють</a:t>
            </a:r>
            <a:r>
              <a:rPr lang="ru-RU" sz="1800" dirty="0" smtClean="0"/>
              <a:t> кларнет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твердих</a:t>
            </a:r>
            <a:r>
              <a:rPr lang="ru-RU" sz="1800" dirty="0" smtClean="0"/>
              <a:t> </a:t>
            </a:r>
            <a:r>
              <a:rPr lang="ru-RU" sz="1800" dirty="0" err="1" smtClean="0"/>
              <a:t>порід</a:t>
            </a:r>
            <a:r>
              <a:rPr lang="ru-RU" sz="1800" dirty="0" smtClean="0"/>
              <a:t>  дерева (</a:t>
            </a:r>
            <a:r>
              <a:rPr lang="ru-RU" sz="1800" dirty="0" err="1" smtClean="0"/>
              <a:t>пальмове</a:t>
            </a:r>
            <a:r>
              <a:rPr lang="ru-RU" sz="1800" dirty="0" smtClean="0"/>
              <a:t>, самшит), а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ебоніту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 </a:t>
            </a:r>
            <a:r>
              <a:rPr lang="ru-RU" sz="1800" dirty="0" err="1" smtClean="0"/>
              <a:t>пласмаси</a:t>
            </a:r>
            <a:r>
              <a:rPr lang="ru-RU" sz="1800" dirty="0" smtClean="0"/>
              <a:t>.  </a:t>
            </a:r>
            <a:r>
              <a:rPr lang="ru-RU" sz="1800" dirty="0" err="1" smtClean="0"/>
              <a:t>Появився</a:t>
            </a:r>
            <a:r>
              <a:rPr lang="ru-RU" sz="1800" dirty="0" smtClean="0"/>
              <a:t> кларнет </a:t>
            </a:r>
            <a:r>
              <a:rPr lang="ru-RU" sz="1800" dirty="0" err="1" smtClean="0"/>
              <a:t>близько</a:t>
            </a:r>
            <a:r>
              <a:rPr lang="ru-RU" sz="1800" dirty="0" smtClean="0"/>
              <a:t> 300 </a:t>
            </a:r>
            <a:r>
              <a:rPr lang="ru-RU" sz="1800" dirty="0" err="1" smtClean="0"/>
              <a:t>років</a:t>
            </a:r>
            <a:r>
              <a:rPr lang="ru-RU" sz="1800" dirty="0" smtClean="0"/>
              <a:t> назад, коли </a:t>
            </a:r>
            <a:r>
              <a:rPr lang="ru-RU" sz="1800" dirty="0" err="1" smtClean="0"/>
              <a:t>нюрнбергський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майстер</a:t>
            </a:r>
            <a:r>
              <a:rPr lang="ru-RU" sz="1800" dirty="0" smtClean="0"/>
              <a:t> </a:t>
            </a:r>
            <a:r>
              <a:rPr lang="ru-RU" sz="1800" dirty="0" err="1" smtClean="0"/>
              <a:t>Деннер</a:t>
            </a:r>
            <a:r>
              <a:rPr lang="ru-RU" sz="1800" dirty="0" smtClean="0"/>
              <a:t> </a:t>
            </a:r>
            <a:r>
              <a:rPr lang="ru-RU" sz="1800" dirty="0" err="1" smtClean="0"/>
              <a:t>удосконалив</a:t>
            </a:r>
            <a:r>
              <a:rPr lang="ru-RU" sz="1800" dirty="0" smtClean="0"/>
              <a:t> </a:t>
            </a:r>
            <a:r>
              <a:rPr lang="ru-RU" sz="1800" dirty="0" err="1" smtClean="0"/>
              <a:t>старовинну</a:t>
            </a:r>
            <a:r>
              <a:rPr lang="ru-RU" sz="1800" dirty="0" smtClean="0"/>
              <a:t> </a:t>
            </a:r>
            <a:r>
              <a:rPr lang="ru-RU" sz="1800" dirty="0" err="1" smtClean="0"/>
              <a:t>французьку</a:t>
            </a:r>
            <a:r>
              <a:rPr lang="ru-RU" sz="1800" dirty="0" smtClean="0"/>
              <a:t> </a:t>
            </a:r>
            <a:r>
              <a:rPr lang="ru-RU" sz="1800" dirty="0" err="1" smtClean="0"/>
              <a:t>свірель</a:t>
            </a:r>
            <a:r>
              <a:rPr lang="ru-RU" sz="1800" dirty="0" smtClean="0"/>
              <a:t> </a:t>
            </a:r>
            <a:r>
              <a:rPr lang="ru-RU" sz="1800" dirty="0" err="1" smtClean="0"/>
              <a:t>шалюмо</a:t>
            </a:r>
            <a:r>
              <a:rPr lang="ru-RU" sz="1800" dirty="0" smtClean="0"/>
              <a:t>. </a:t>
            </a:r>
            <a:r>
              <a:rPr lang="ru-RU" sz="1800" dirty="0" err="1" smtClean="0"/>
              <a:t>Зі</a:t>
            </a:r>
            <a:r>
              <a:rPr lang="ru-RU" sz="1800" dirty="0" smtClean="0"/>
              <a:t> </a:t>
            </a:r>
            <a:r>
              <a:rPr lang="ru-RU" sz="1800" dirty="0" err="1" smtClean="0"/>
              <a:t>слів</a:t>
            </a:r>
            <a:r>
              <a:rPr lang="ru-RU" sz="1800" dirty="0" smtClean="0"/>
              <a:t> </a:t>
            </a:r>
            <a:r>
              <a:rPr lang="ru-RU" sz="1800" dirty="0" err="1" smtClean="0"/>
              <a:t>Г.Берліоза</a:t>
            </a:r>
            <a:r>
              <a:rPr lang="ru-RU" sz="1800" dirty="0" smtClean="0"/>
              <a:t>, «кларнет  - скрипка </a:t>
            </a:r>
            <a:r>
              <a:rPr lang="ru-RU" sz="1800" dirty="0" err="1" smtClean="0"/>
              <a:t>серед</a:t>
            </a:r>
            <a:r>
              <a:rPr lang="ru-RU" sz="1800" dirty="0" smtClean="0"/>
              <a:t> дерев</a:t>
            </a:r>
            <a:r>
              <a:rPr lang="en-US" sz="1800" dirty="0" smtClean="0"/>
              <a:t>’</a:t>
            </a:r>
            <a:r>
              <a:rPr lang="ru-RU" sz="1800" dirty="0" err="1" smtClean="0"/>
              <a:t>янних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духових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інструментів</a:t>
            </a:r>
            <a:r>
              <a:rPr lang="ru-RU" sz="1800" dirty="0" smtClean="0"/>
              <a:t>». Звук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ясний</a:t>
            </a:r>
            <a:r>
              <a:rPr lang="ru-RU" sz="1800" dirty="0" smtClean="0"/>
              <a:t> (</a:t>
            </a:r>
            <a:r>
              <a:rPr lang="ru-RU" sz="1800" dirty="0" err="1" smtClean="0"/>
              <a:t>звідси</a:t>
            </a:r>
            <a:r>
              <a:rPr lang="ru-RU" sz="1800" dirty="0" smtClean="0"/>
              <a:t> </a:t>
            </a:r>
            <a:r>
              <a:rPr lang="ru-RU" sz="1800" dirty="0" err="1" smtClean="0"/>
              <a:t>назва</a:t>
            </a:r>
            <a:r>
              <a:rPr lang="ru-RU" sz="1800" dirty="0" smtClean="0"/>
              <a:t> кларнета,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латинського</a:t>
            </a:r>
            <a:r>
              <a:rPr lang="ru-RU" sz="1800" dirty="0" smtClean="0"/>
              <a:t> «</a:t>
            </a:r>
            <a:r>
              <a:rPr lang="ru-RU" sz="1800" dirty="0" err="1" smtClean="0"/>
              <a:t>кларус</a:t>
            </a:r>
            <a:r>
              <a:rPr lang="ru-RU" sz="1800" dirty="0" smtClean="0"/>
              <a:t>» – «</a:t>
            </a:r>
            <a:r>
              <a:rPr lang="ru-RU" sz="1800" dirty="0" err="1" smtClean="0"/>
              <a:t>ясний</a:t>
            </a:r>
            <a:r>
              <a:rPr lang="ru-RU" sz="1800" dirty="0" smtClean="0"/>
              <a:t>»), </a:t>
            </a:r>
            <a:r>
              <a:rPr lang="ru-RU" sz="1800" dirty="0" err="1" smtClean="0"/>
              <a:t>світлий</a:t>
            </a:r>
            <a:r>
              <a:rPr lang="ru-RU" sz="1800" dirty="0" smtClean="0"/>
              <a:t>, </a:t>
            </a:r>
            <a:r>
              <a:rPr lang="ru-RU" sz="1800" dirty="0" err="1" smtClean="0"/>
              <a:t>дуже</a:t>
            </a:r>
            <a:r>
              <a:rPr lang="ru-RU" sz="1800" dirty="0" smtClean="0"/>
              <a:t> </a:t>
            </a:r>
            <a:r>
              <a:rPr lang="ru-RU" sz="1800" dirty="0" err="1" smtClean="0"/>
              <a:t>гнучкий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виразний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В </a:t>
            </a:r>
            <a:r>
              <a:rPr lang="ru-RU" sz="1800" dirty="0" err="1" smtClean="0"/>
              <a:t>передачі</a:t>
            </a:r>
            <a:r>
              <a:rPr lang="ru-RU" sz="1800" dirty="0" smtClean="0"/>
              <a:t> </a:t>
            </a:r>
            <a:r>
              <a:rPr lang="ru-RU" sz="1800" dirty="0" err="1" smtClean="0"/>
              <a:t>почуттів</a:t>
            </a:r>
            <a:r>
              <a:rPr lang="ru-RU" sz="1800" dirty="0" smtClean="0"/>
              <a:t> </a:t>
            </a:r>
            <a:r>
              <a:rPr lang="ru-RU" sz="1800" dirty="0" err="1" smtClean="0"/>
              <a:t>він</a:t>
            </a:r>
            <a:r>
              <a:rPr lang="ru-RU" sz="1800" dirty="0" smtClean="0"/>
              <a:t> </a:t>
            </a:r>
            <a:r>
              <a:rPr lang="ru-RU" sz="1800" dirty="0" err="1" smtClean="0"/>
              <a:t>може</a:t>
            </a:r>
            <a:r>
              <a:rPr lang="ru-RU" sz="1800" dirty="0" smtClean="0"/>
              <a:t> </a:t>
            </a:r>
            <a:r>
              <a:rPr lang="ru-RU" sz="1800" dirty="0" err="1" smtClean="0"/>
              <a:t>змагатись</a:t>
            </a:r>
            <a:r>
              <a:rPr lang="ru-RU" sz="1800" dirty="0" smtClean="0"/>
              <a:t>  </a:t>
            </a:r>
            <a:r>
              <a:rPr lang="ru-RU" sz="1800" dirty="0" err="1" smtClean="0"/>
              <a:t>з</a:t>
            </a:r>
            <a:r>
              <a:rPr lang="ru-RU" sz="1800" dirty="0" smtClean="0"/>
              <a:t> любим </a:t>
            </a:r>
            <a:r>
              <a:rPr lang="ru-RU" sz="1800" dirty="0" err="1" smtClean="0"/>
              <a:t>струнним</a:t>
            </a:r>
            <a:r>
              <a:rPr lang="ru-RU" sz="1800" dirty="0" smtClean="0"/>
              <a:t> </a:t>
            </a:r>
            <a:r>
              <a:rPr lang="ru-RU" sz="1800" dirty="0" err="1" smtClean="0"/>
              <a:t>інструментом</a:t>
            </a:r>
            <a:r>
              <a:rPr lang="ru-RU" sz="1800" dirty="0" smtClean="0"/>
              <a:t>. Тому кларнет часто </a:t>
            </a:r>
            <a:r>
              <a:rPr lang="ru-RU" sz="1800" dirty="0" err="1" smtClean="0"/>
              <a:t>звучить</a:t>
            </a:r>
            <a:r>
              <a:rPr lang="ru-RU" sz="1800" dirty="0" smtClean="0"/>
              <a:t> в </a:t>
            </a:r>
            <a:r>
              <a:rPr lang="ru-RU" sz="1800" dirty="0" err="1" smtClean="0"/>
              <a:t>музиці</a:t>
            </a:r>
            <a:r>
              <a:rPr lang="ru-RU" sz="1800" dirty="0" smtClean="0"/>
              <a:t> </a:t>
            </a:r>
            <a:r>
              <a:rPr lang="ru-RU" sz="1800" dirty="0" err="1" smtClean="0"/>
              <a:t>композиторів-романтиків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9" name="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929322" y="4162428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49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1718</Words>
  <Application>Microsoft Office PowerPoint</Application>
  <PresentationFormat>Экран (4:3)</PresentationFormat>
  <Paragraphs>138</Paragraphs>
  <Slides>21</Slides>
  <Notes>0</Notes>
  <HiddenSlides>0</HiddenSlides>
  <MMClips>19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Музичний алфавіт</vt:lpstr>
      <vt:lpstr>арфа</vt:lpstr>
      <vt:lpstr>альт</vt:lpstr>
      <vt:lpstr> барабани</vt:lpstr>
      <vt:lpstr>Презентация PowerPoint</vt:lpstr>
      <vt:lpstr>валторна</vt:lpstr>
      <vt:lpstr>Презентация PowerPoint</vt:lpstr>
      <vt:lpstr>віолончель</vt:lpstr>
      <vt:lpstr>кларнет</vt:lpstr>
      <vt:lpstr>Презентация PowerPoint</vt:lpstr>
      <vt:lpstr>Презентация PowerPoint</vt:lpstr>
      <vt:lpstr>Маракаси</vt:lpstr>
      <vt:lpstr>орган</vt:lpstr>
      <vt:lpstr>рояль</vt:lpstr>
      <vt:lpstr>скрипка</vt:lpstr>
      <vt:lpstr>Презентация PowerPoint</vt:lpstr>
      <vt:lpstr>труба</vt:lpstr>
      <vt:lpstr>Презентация PowerPoint</vt:lpstr>
      <vt:lpstr>Презентация PowerPoint</vt:lpstr>
      <vt:lpstr>челеста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Музыкальный алфавит</dc:title>
  <dc:creator>Admin</dc:creator>
  <cp:lastModifiedBy>ACER</cp:lastModifiedBy>
  <cp:revision>189</cp:revision>
  <dcterms:created xsi:type="dcterms:W3CDTF">2010-07-19T04:15:47Z</dcterms:created>
  <dcterms:modified xsi:type="dcterms:W3CDTF">2021-10-29T04:43:35Z</dcterms:modified>
</cp:coreProperties>
</file>