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83" r:id="rId17"/>
    <p:sldId id="285" r:id="rId18"/>
    <p:sldId id="287" r:id="rId19"/>
    <p:sldId id="288" r:id="rId20"/>
    <p:sldId id="2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00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2B40C-FB75-4DB8-A04E-ECA0BD30EC36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2EEE7-012A-43E2-87F9-0F5B2E40C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8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CF671-36E2-40D9-A94E-185FC7A8EF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BD8EA-C144-42F8-A315-C3F6734AF7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DF350-81EE-4861-9798-70AFDBAEB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69BCD-478D-457D-89CB-0291CC5EB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CA387-A4CC-4AD1-A31E-D3C73021E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75BAD-82B3-433D-85E1-E84C19951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46E2D-16F4-4C58-8E5E-E235689D6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25B50-5B81-47F8-9676-D04FCF116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CA90D-60A8-4369-BF03-6B0F6B35D3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FCB7-BFBF-492A-95ED-276C53071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704D-179A-469F-9942-69395A1E3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066859-8EAD-45F6-BB03-1DB6FB594A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6_&#1042;&#1077;&#1088;&#1073;&#1080;&#1094;&#1100;&#1082;&#1080;&#1081;-&#1063;&#1091;&#1073;&#1080;&#1085;&#1089;&#1100;&#1082;&#1080;&#1081;.%20&#1043;&#1110;&#1084;&#1085;%20&#1059;&#1082;&#1088;&#1072;&#1111;&#1085;&#1080;%20(&#1093;&#1086;&#1088;).mp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16_&#1042;&#1077;&#1088;&#1073;&#1080;&#1094;&#1100;&#1082;&#1080;&#1081;-&#1063;&#1091;&#1073;&#1080;&#1085;&#1089;&#1100;&#1082;&#1080;&#1081;.%20&#1043;&#1110;&#1084;&#1085;%20&#1059;&#1082;&#1088;&#1072;&#1111;&#1085;&#1080;%20(&#1093;&#1086;&#1088;)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uk/a/a2/%D0%9A%D0%BE%D0%BD%D0%B8%D1%81%D1%8C%D0%BA%D0%B8%D0%B9_%D0%9E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uk/a/a2/%D0%9A%D0%BE%D0%BD%D0%B8%D1%81%D1%8C%D0%BA%D0%B8%D0%B9_%D0%9E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&#1052;&#1054;&#1051;&#1048;&#1058;&#1042;&#1040;%20&#1047;&#1040;%20&#1059;&#1050;&#1056;&#1040;I&#1053;&#1059;.mp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74;&#1077;%20&#1090;&#1072;%20&#1089;&#1090;&#1086;&#1075;&#1085;&#1077;%20&#1044;&#1085;&#1110;&#1087;&#1088;%20&#1096;&#1080;&#1088;&#1086;&#1082;&#1080;&#1081;.mp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&#1056;&#1077;&#1074;&#1077;%20&#1090;&#1072;%20&#1089;&#1090;&#1086;&#1075;&#1085;&#1077;%20&#1044;&#1085;&#1110;&#1087;&#1088;%20&#1096;&#1080;&#1088;&#1086;&#1082;&#1080;&#1081;.mp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03%20&#1059;&#1050;&#1056;&#1040;I&#1053;&#1040;%20+%20(&#1055;&#1077;&#1090;&#1088;&#1077;&#1085;&#1077;&#1085;&#1082;&#1086;).mp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268760"/>
            <a:ext cx="8572560" cy="3357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uk-UA" sz="4000" b="1" dirty="0" smtClean="0"/>
          </a:p>
          <a:p>
            <a:pPr eaLnBrk="1" hangingPunct="1">
              <a:defRPr/>
            </a:pPr>
            <a:r>
              <a:rPr lang="uk-UA" sz="65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Музичні символи України</a:t>
            </a:r>
            <a:endParaRPr lang="ru-RU" sz="6500" b="1" dirty="0" smtClean="0"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0" y="5129808"/>
            <a:ext cx="9144000" cy="172819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780108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rgbClr val="000099"/>
                </a:solidFill>
                <a:latin typeface="Georgia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ger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2428868"/>
            <a:ext cx="3527425" cy="3527425"/>
          </a:xfr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6000" b="1" dirty="0" smtClean="0">
                <a:solidFill>
                  <a:srgbClr val="C00000"/>
                </a:solidFill>
                <a:latin typeface="Georgia" pitchFamily="18" charset="0"/>
              </a:rPr>
              <a:t>Гімн України</a:t>
            </a:r>
            <a:endParaRPr lang="ru-RU" sz="6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571612"/>
            <a:ext cx="3357586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0066"/>
                </a:solidFill>
                <a:hlinkClick r:id="rId3" action="ppaction://hlinkfile"/>
              </a:rPr>
              <a:t>Виконує    хор   ім. Г.Верьовки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2" name="Управляющая кнопка: звук 1">
            <a:hlinkClick r:id="rId4" action="ppaction://hlinkfile" highlightClick="1"/>
          </p:cNvPr>
          <p:cNvSpPr/>
          <p:nvPr/>
        </p:nvSpPr>
        <p:spPr>
          <a:xfrm>
            <a:off x="8028384" y="5769260"/>
            <a:ext cx="677537" cy="64807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53425" cy="14398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Національний духовний гімн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Молитва за Україну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“ Боже великий єдиний”</a:t>
            </a: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39750" y="2204864"/>
            <a:ext cx="3827463" cy="427848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b="1" dirty="0" err="1" smtClean="0">
                <a:latin typeface="Georgia" pitchFamily="18" charset="0"/>
              </a:rPr>
              <a:t>Микола</a:t>
            </a:r>
            <a:r>
              <a:rPr lang="ru-RU" b="1" dirty="0" smtClean="0">
                <a:latin typeface="Georgia" pitchFamily="18" charset="0"/>
              </a:rPr>
              <a:t> В</a:t>
            </a:r>
            <a:r>
              <a:rPr lang="uk-UA" b="1" dirty="0" smtClean="0">
                <a:latin typeface="Georgia" pitchFamily="18" charset="0"/>
              </a:rPr>
              <a:t>і</a:t>
            </a:r>
            <a:r>
              <a:rPr lang="ru-RU" b="1" dirty="0" err="1" smtClean="0">
                <a:latin typeface="Georgia" pitchFamily="18" charset="0"/>
              </a:rPr>
              <a:t>талійович</a:t>
            </a:r>
            <a:r>
              <a:rPr lang="ru-RU" b="1" dirty="0" smtClean="0">
                <a:latin typeface="Georgia" pitchFamily="18" charset="0"/>
              </a:rPr>
              <a:t> Лисенко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644008" y="2276872"/>
            <a:ext cx="4038600" cy="37814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uk-UA" b="1" dirty="0" smtClean="0">
                <a:latin typeface="Georgia" pitchFamily="18" charset="0"/>
              </a:rPr>
              <a:t>Олександр Якович </a:t>
            </a:r>
            <a:r>
              <a:rPr lang="uk-UA" b="1" dirty="0" err="1" smtClean="0">
                <a:latin typeface="Georgia" pitchFamily="18" charset="0"/>
              </a:rPr>
              <a:t>Кониський</a:t>
            </a:r>
            <a:endParaRPr lang="ru-RU" b="1" dirty="0" smtClean="0">
              <a:latin typeface="Georgia" pitchFamily="18" charset="0"/>
            </a:endParaRPr>
          </a:p>
        </p:txBody>
      </p:sp>
      <p:pic>
        <p:nvPicPr>
          <p:cNvPr id="34822" name="Picture 6" descr="Файл:Кониський О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928" y="3108641"/>
            <a:ext cx="2381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4823" name="Picture 7" descr="Николай Витальевич Лысен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26701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Микола Віталійович Лисенко</a:t>
            </a:r>
            <a:r>
              <a:rPr lang="uk-UA" sz="4000" dirty="0" smtClean="0">
                <a:solidFill>
                  <a:srgbClr val="C00000"/>
                </a:solidFill>
              </a:rPr>
              <a:t/>
            </a:r>
            <a:br>
              <a:rPr lang="uk-UA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uk-UA" sz="4000" dirty="0" smtClean="0">
                <a:solidFill>
                  <a:srgbClr val="C00000"/>
                </a:solidFill>
              </a:rPr>
              <a:t>1842 -1912</a:t>
            </a:r>
            <a:r>
              <a:rPr lang="en-US" sz="4000" dirty="0" smtClean="0">
                <a:solidFill>
                  <a:srgbClr val="C00000"/>
                </a:solidFill>
              </a:rPr>
              <a:t>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251520" y="1988840"/>
            <a:ext cx="4608512" cy="468052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 smtClean="0">
                <a:latin typeface="Georgia" pitchFamily="18" charset="0"/>
              </a:rPr>
              <a:t>Видатний    композитор;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solidFill>
                  <a:schemeClr val="tx1"/>
                </a:solidFill>
                <a:latin typeface="Georgia" pitchFamily="18" charset="0"/>
              </a:rPr>
              <a:t>з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асновник    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української    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класичної музики;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latin typeface="Georgia" pitchFamily="18" charset="0"/>
              </a:rPr>
              <a:t>п</a:t>
            </a:r>
            <a:r>
              <a:rPr lang="uk-UA" sz="2800" b="1" dirty="0" smtClean="0">
                <a:latin typeface="Georgia" pitchFamily="18" charset="0"/>
              </a:rPr>
              <a:t>іаніст;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solidFill>
                  <a:schemeClr val="tx1"/>
                </a:solidFill>
                <a:latin typeface="Georgia" pitchFamily="18" charset="0"/>
              </a:rPr>
              <a:t>д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иригент;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latin typeface="Georgia" pitchFamily="18" charset="0"/>
              </a:rPr>
              <a:t>п</a:t>
            </a:r>
            <a:r>
              <a:rPr lang="uk-UA" sz="2800" b="1" dirty="0" smtClean="0">
                <a:latin typeface="Georgia" pitchFamily="18" charset="0"/>
              </a:rPr>
              <a:t>едагог;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solidFill>
                  <a:schemeClr val="tx1"/>
                </a:solidFill>
                <a:latin typeface="Georgia" pitchFamily="18" charset="0"/>
              </a:rPr>
              <a:t>ф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ольклорист.</a:t>
            </a:r>
            <a:endParaRPr lang="ru-RU" sz="2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37894" name="Picture 6" descr="5129709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 l="4628" t="1817" r="3102" b="1089"/>
          <a:stretch>
            <a:fillRect/>
          </a:stretch>
        </p:blipFill>
        <p:spPr>
          <a:xfrm>
            <a:off x="4860032" y="1628800"/>
            <a:ext cx="3748088" cy="496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17801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Олександр Якович 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Кониський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0" dirty="0" smtClean="0">
                <a:solidFill>
                  <a:srgbClr val="C00000"/>
                </a:solidFill>
              </a:rPr>
              <a:t>(</a:t>
            </a:r>
            <a:r>
              <a:rPr lang="uk-UA" sz="4000" dirty="0" smtClean="0">
                <a:solidFill>
                  <a:srgbClr val="C00000"/>
                </a:solidFill>
              </a:rPr>
              <a:t>1836 – 1900)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88840"/>
            <a:ext cx="5544616" cy="468052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000099"/>
                </a:solidFill>
                <a:latin typeface="Georgia" pitchFamily="18" charset="0"/>
              </a:rPr>
              <a:t>Український  </a:t>
            </a:r>
            <a:r>
              <a:rPr lang="uk-UA" sz="2400" b="1" dirty="0">
                <a:solidFill>
                  <a:srgbClr val="000099"/>
                </a:solidFill>
                <a:latin typeface="Georgia" pitchFamily="18" charset="0"/>
              </a:rPr>
              <a:t>перекладач, письменник, видавець, лексикограф, педагог, громадський діяч ліберального напряму. Літературні псевдоніми: О. </a:t>
            </a:r>
            <a:r>
              <a:rPr lang="uk-UA" sz="2400" b="1" dirty="0" err="1">
                <a:solidFill>
                  <a:srgbClr val="000099"/>
                </a:solidFill>
                <a:latin typeface="Georgia" pitchFamily="18" charset="0"/>
              </a:rPr>
              <a:t>Верниволя</a:t>
            </a:r>
            <a:r>
              <a:rPr lang="uk-UA" sz="2400" b="1" dirty="0">
                <a:solidFill>
                  <a:srgbClr val="000099"/>
                </a:solidFill>
                <a:latin typeface="Georgia" pitchFamily="18" charset="0"/>
              </a:rPr>
              <a:t>, Ф. </a:t>
            </a:r>
            <a:r>
              <a:rPr lang="uk-UA" sz="2400" b="1" dirty="0" err="1">
                <a:solidFill>
                  <a:srgbClr val="000099"/>
                </a:solidFill>
                <a:latin typeface="Georgia" pitchFamily="18" charset="0"/>
              </a:rPr>
              <a:t>Ґоровенко</a:t>
            </a:r>
            <a:r>
              <a:rPr lang="uk-UA" sz="2400" b="1" dirty="0">
                <a:solidFill>
                  <a:srgbClr val="000099"/>
                </a:solidFill>
                <a:latin typeface="Georgia" pitchFamily="18" charset="0"/>
              </a:rPr>
              <a:t>, В. Буркун, Перебендя, О. Хуторянин та інші. (всього близько 150). Професійний адвокат. Автор слів пісні «Молитва за Україну</a:t>
            </a:r>
            <a:r>
              <a:rPr lang="uk-UA" sz="2400" dirty="0">
                <a:solidFill>
                  <a:srgbClr val="000099"/>
                </a:solidFill>
                <a:latin typeface="Georgia" pitchFamily="18" charset="0"/>
              </a:rPr>
              <a:t>».</a:t>
            </a:r>
            <a:endParaRPr lang="ru-RU" sz="2400" dirty="0">
              <a:solidFill>
                <a:srgbClr val="000099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39943" name="Picture 7" descr="Файл:Кониський О.jpg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6000" contrast="6000"/>
          </a:blip>
          <a:stretch>
            <a:fillRect/>
          </a:stretch>
        </p:blipFill>
        <p:spPr>
          <a:xfrm>
            <a:off x="5724128" y="1628800"/>
            <a:ext cx="3182937" cy="4392613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/>
              <a:t>Молитва за Україну </a:t>
            </a:r>
            <a:br>
              <a:rPr lang="uk-UA" sz="4000" smtClean="0"/>
            </a:br>
            <a:r>
              <a:rPr lang="uk-UA" sz="4000" smtClean="0"/>
              <a:t>“ Боже великий єдиний”</a:t>
            </a:r>
            <a:endParaRPr lang="ru-RU" sz="4000" smtClean="0"/>
          </a:p>
        </p:txBody>
      </p:sp>
      <p:pic>
        <p:nvPicPr>
          <p:cNvPr id="41989" name="Picture 5" descr="2289933_981d2b3c"/>
          <p:cNvPicPr>
            <a:picLocks noChangeAspect="1" noChangeArrowheads="1"/>
          </p:cNvPicPr>
          <p:nvPr/>
        </p:nvPicPr>
        <p:blipFill rotWithShape="1">
          <a:blip r:embed="rId2" cstate="print"/>
          <a:srcRect l="5148" t="14887" b="3083"/>
          <a:stretch/>
        </p:blipFill>
        <p:spPr bwMode="auto">
          <a:xfrm>
            <a:off x="683568" y="1681659"/>
            <a:ext cx="7956550" cy="516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звук 1">
            <a:hlinkClick r:id="rId3" action="ppaction://hlinkfile" highlightClick="1"/>
          </p:cNvPr>
          <p:cNvSpPr/>
          <p:nvPr/>
        </p:nvSpPr>
        <p:spPr>
          <a:xfrm>
            <a:off x="8298118" y="116632"/>
            <a:ext cx="684000" cy="6120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19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001"/>
            <a:ext cx="9144000" cy="12527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Музичний символ нації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“ Реве та стогне Дніпр широкий”</a:t>
            </a: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251520" y="1556792"/>
            <a:ext cx="4247327" cy="504056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000" b="1" dirty="0" smtClean="0">
                <a:latin typeface="Georgia" pitchFamily="18" charset="0"/>
              </a:rPr>
              <a:t>Музика Данила Крижанівського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000" b="1" dirty="0" smtClean="0">
                <a:latin typeface="Georgia" pitchFamily="18" charset="0"/>
              </a:rPr>
              <a:t> Вірші Тараса Шевченка</a:t>
            </a:r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355976" y="1523103"/>
            <a:ext cx="4608512" cy="496860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uk-UA" sz="2000" dirty="0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Реве та стогне </a:t>
            </a:r>
            <a:r>
              <a:rPr lang="ru-RU" sz="2000" dirty="0" err="1" smtClean="0"/>
              <a:t>Дніпр</a:t>
            </a:r>
            <a:r>
              <a:rPr lang="ru-RU" sz="2000" dirty="0" smtClean="0"/>
              <a:t> широкий,</a:t>
            </a:r>
            <a:br>
              <a:rPr lang="ru-RU" sz="2000" dirty="0" smtClean="0"/>
            </a:br>
            <a:r>
              <a:rPr lang="ru-RU" sz="2000" dirty="0" err="1" smtClean="0"/>
              <a:t>Сердитий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вітер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завива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Додолу</a:t>
            </a:r>
            <a:r>
              <a:rPr lang="ru-RU" sz="2000" dirty="0" smtClean="0"/>
              <a:t> </a:t>
            </a:r>
            <a:r>
              <a:rPr lang="ru-RU" sz="2000" dirty="0" err="1" smtClean="0"/>
              <a:t>верби</a:t>
            </a:r>
            <a:r>
              <a:rPr lang="ru-RU" sz="2000" dirty="0" smtClean="0"/>
              <a:t> </a:t>
            </a:r>
            <a:r>
              <a:rPr lang="ru-RU" sz="2000" dirty="0" err="1" smtClean="0"/>
              <a:t>гне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високі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Горами </a:t>
            </a:r>
            <a:r>
              <a:rPr lang="ru-RU" sz="2000" dirty="0" err="1" smtClean="0"/>
              <a:t>хвилю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підійма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І </a:t>
            </a:r>
            <a:r>
              <a:rPr lang="ru-RU" sz="2000" dirty="0" err="1" smtClean="0"/>
              <a:t>блідий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місяць</a:t>
            </a:r>
            <a:r>
              <a:rPr lang="ru-RU" sz="2000" dirty="0" smtClean="0"/>
              <a:t> на ту пору</a:t>
            </a:r>
            <a:br>
              <a:rPr lang="ru-RU" sz="2000" dirty="0" smtClean="0"/>
            </a:br>
            <a:r>
              <a:rPr lang="ru-RU" sz="2000" dirty="0" err="1" smtClean="0"/>
              <a:t>Із</a:t>
            </a:r>
            <a:r>
              <a:rPr lang="ru-RU" sz="2000" dirty="0" smtClean="0"/>
              <a:t> хмари де-де </a:t>
            </a:r>
            <a:r>
              <a:rPr lang="ru-RU" sz="2000" dirty="0" err="1" smtClean="0"/>
              <a:t>виглядав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Неначе</a:t>
            </a:r>
            <a:r>
              <a:rPr lang="ru-RU" sz="2000" dirty="0" smtClean="0"/>
              <a:t> </a:t>
            </a:r>
            <a:r>
              <a:rPr lang="ru-RU" sz="2000" dirty="0" err="1" smtClean="0"/>
              <a:t>човен</a:t>
            </a:r>
            <a:r>
              <a:rPr lang="ru-RU" sz="2000" dirty="0" smtClean="0"/>
              <a:t> в </a:t>
            </a:r>
            <a:r>
              <a:rPr lang="ru-RU" sz="2000" dirty="0" err="1" smtClean="0"/>
              <a:t>синім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морі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То </a:t>
            </a:r>
            <a:r>
              <a:rPr lang="ru-RU" sz="2000" dirty="0" err="1" smtClean="0"/>
              <a:t>виринав</a:t>
            </a:r>
            <a:r>
              <a:rPr lang="ru-RU" sz="2000" dirty="0" smtClean="0"/>
              <a:t>, то потопав.</a:t>
            </a:r>
            <a:br>
              <a:rPr lang="ru-RU" sz="2000" dirty="0" smtClean="0"/>
            </a:b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співали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Ніхто</a:t>
            </a:r>
            <a:r>
              <a:rPr lang="ru-RU" sz="2000" dirty="0" smtClean="0"/>
              <a:t> </a:t>
            </a:r>
            <a:r>
              <a:rPr lang="ru-RU" sz="2000" dirty="0" err="1" smtClean="0"/>
              <a:t>нігде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гомонів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Сичі</a:t>
            </a:r>
            <a:r>
              <a:rPr lang="ru-RU" sz="2000" dirty="0" smtClean="0"/>
              <a:t> в гаю перекликались</a:t>
            </a:r>
            <a:br>
              <a:rPr lang="ru-RU" sz="2000" dirty="0" smtClean="0"/>
            </a:br>
            <a:r>
              <a:rPr lang="ru-RU" sz="2000" dirty="0" smtClean="0"/>
              <a:t>Та ясен раз у раз </a:t>
            </a:r>
            <a:r>
              <a:rPr lang="ru-RU" sz="2000" dirty="0" err="1" smtClean="0"/>
              <a:t>скрипів</a:t>
            </a:r>
            <a:r>
              <a:rPr lang="ru-RU" sz="2000" dirty="0" smtClean="0"/>
              <a:t>.</a:t>
            </a:r>
          </a:p>
        </p:txBody>
      </p:sp>
      <p:pic>
        <p:nvPicPr>
          <p:cNvPr id="45062" name="Picture 6" descr="shevchen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70295"/>
            <a:ext cx="2809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Burachek_Mikola_Reve_ta_stogne_Dn_pr_shirokii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tretch>
            <a:fillRect/>
          </a:stretch>
        </p:blipFill>
        <p:spPr>
          <a:xfrm>
            <a:off x="395536" y="728530"/>
            <a:ext cx="8424936" cy="6129470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000" dirty="0" smtClean="0">
                <a:solidFill>
                  <a:srgbClr val="FF0000"/>
                </a:solidFill>
                <a:latin typeface="Georgia" pitchFamily="18" charset="0"/>
              </a:rPr>
              <a:t>М. </a:t>
            </a:r>
            <a:r>
              <a:rPr lang="uk-UA" sz="2000" dirty="0" err="1" smtClean="0">
                <a:solidFill>
                  <a:srgbClr val="FF0000"/>
                </a:solidFill>
                <a:latin typeface="Georgia" pitchFamily="18" charset="0"/>
              </a:rPr>
              <a:t>Бурачек</a:t>
            </a:r>
            <a:r>
              <a:rPr lang="uk-UA" sz="2000" dirty="0" smtClean="0">
                <a:solidFill>
                  <a:srgbClr val="FF0000"/>
                </a:solidFill>
                <a:latin typeface="Georgia" pitchFamily="18" charset="0"/>
              </a:rPr>
              <a:t>   “Реве та стогне Дніпр широкий”</a:t>
            </a:r>
            <a:endParaRPr lang="ru-RU" sz="20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60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6000"/>
          </a:blip>
          <a:srcRect l="1047" t="1308" r="1956" b="1192"/>
          <a:stretch>
            <a:fillRect/>
          </a:stretch>
        </p:blipFill>
        <p:spPr>
          <a:xfrm>
            <a:off x="1116013" y="1196975"/>
            <a:ext cx="6769100" cy="5327650"/>
          </a:xfr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25" y="333375"/>
            <a:ext cx="1187450" cy="287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1800" b="0" i="1" dirty="0" smtClean="0">
                <a:solidFill>
                  <a:srgbClr val="C00000"/>
                </a:solidFill>
                <a:effectLst/>
                <a:hlinkClick r:id="rId3" action="ppaction://hlinkfile"/>
              </a:rPr>
              <a:t>Слухання</a:t>
            </a:r>
            <a:endParaRPr lang="ru-RU" sz="1800" b="0" i="1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971550" y="188913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“Реве та стогне Дніпр широкий”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634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60115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18000" contrast="6000"/>
          </a:blip>
          <a:srcRect/>
          <a:stretch>
            <a:fillRect/>
          </a:stretch>
        </p:blipFill>
        <p:spPr>
          <a:xfrm>
            <a:off x="0" y="0"/>
            <a:ext cx="9756775" cy="7318375"/>
          </a:xfrm>
          <a:noFill/>
        </p:spPr>
      </p:pic>
      <p:sp>
        <p:nvSpPr>
          <p:cNvPr id="2" name="Управляющая кнопка: звук 1">
            <a:hlinkClick r:id="rId3" action="ppaction://hlinkfile" highlightClick="1"/>
          </p:cNvPr>
          <p:cNvSpPr/>
          <p:nvPr/>
        </p:nvSpPr>
        <p:spPr>
          <a:xfrm>
            <a:off x="8963980" y="6425952"/>
            <a:ext cx="504564" cy="43204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7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84976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Сучасний музичний символ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4536504" cy="4320580"/>
          </a:xfrm>
        </p:spPr>
        <p:txBody>
          <a:bodyPr/>
          <a:lstStyle/>
          <a:p>
            <a:pPr>
              <a:defRPr/>
            </a:pPr>
            <a:r>
              <a:rPr lang="uk-UA" sz="5400" b="1" dirty="0">
                <a:solidFill>
                  <a:srgbClr val="FF0000"/>
                </a:solidFill>
                <a:latin typeface="Georgia" pitchFamily="18" charset="0"/>
              </a:rPr>
              <a:t>Пісня </a:t>
            </a:r>
          </a:p>
          <a:p>
            <a:pPr>
              <a:defRPr/>
            </a:pPr>
            <a:r>
              <a:rPr lang="uk-UA" sz="5400" b="1" dirty="0">
                <a:solidFill>
                  <a:srgbClr val="FF0000"/>
                </a:solidFill>
                <a:latin typeface="Georgia" pitchFamily="18" charset="0"/>
              </a:rPr>
              <a:t>   “Україна”</a:t>
            </a:r>
          </a:p>
          <a:p>
            <a:pPr>
              <a:defRPr/>
            </a:pPr>
            <a:r>
              <a:rPr lang="uk-UA" sz="3200" b="1" dirty="0">
                <a:solidFill>
                  <a:srgbClr val="000099"/>
                </a:solidFill>
                <a:latin typeface="Georgia" pitchFamily="18" charset="0"/>
              </a:rPr>
              <a:t>Слова і музика Тараса </a:t>
            </a:r>
            <a:r>
              <a:rPr lang="uk-UA" sz="3200" b="1" dirty="0" err="1">
                <a:solidFill>
                  <a:srgbClr val="000099"/>
                </a:solidFill>
                <a:latin typeface="Georgia" pitchFamily="18" charset="0"/>
              </a:rPr>
              <a:t>Петриненка</a:t>
            </a:r>
            <a:endParaRPr lang="ru-RU" sz="3200" b="1" dirty="0">
              <a:solidFill>
                <a:srgbClr val="000099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68614" name="Picture 6" descr="tJHCsJMv1r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9486" t="238" r="13828" b="-119"/>
          <a:stretch>
            <a:fillRect/>
          </a:stretch>
        </p:blipFill>
        <p:spPr>
          <a:xfrm>
            <a:off x="4716016" y="1988840"/>
            <a:ext cx="4248150" cy="3816350"/>
          </a:xfrm>
          <a:noFill/>
          <a:effectLst>
            <a:softEdge rad="63500"/>
          </a:effectLst>
        </p:spPr>
      </p:pic>
      <p:sp>
        <p:nvSpPr>
          <p:cNvPr id="4" name="Управляющая кнопка: звук 3">
            <a:hlinkClick r:id="rId3" action="ppaction://hlinkfile" highlightClick="1"/>
          </p:cNvPr>
          <p:cNvSpPr/>
          <p:nvPr/>
        </p:nvSpPr>
        <p:spPr>
          <a:xfrm>
            <a:off x="8388424" y="6264762"/>
            <a:ext cx="504056" cy="37714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827584" y="980728"/>
            <a:ext cx="4043363" cy="46085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Коли пісні </a:t>
            </a:r>
            <a:r>
              <a:rPr lang="uk-UA" dirty="0" err="1" smtClean="0">
                <a:solidFill>
                  <a:srgbClr val="002060"/>
                </a:solidFill>
              </a:rPr>
              <a:t>мойого</a:t>
            </a:r>
            <a:r>
              <a:rPr lang="uk-UA" dirty="0" smtClean="0">
                <a:solidFill>
                  <a:srgbClr val="002060"/>
                </a:solidFill>
              </a:rPr>
              <a:t> краю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Пливуть у рідних голосах,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Мені здається, що збираю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Цілющі трави я в лугах.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 піснях – і труд, і даль походу,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жаль, і усміх, і любов.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716016" y="1052736"/>
            <a:ext cx="4038600" cy="561662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гнів великого народу,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за народ пролита кров.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 піснях дівоча світла туга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вільний помах </a:t>
            </a:r>
            <a:r>
              <a:rPr lang="uk-UA" dirty="0" err="1" smtClean="0">
                <a:solidFill>
                  <a:srgbClr val="002060"/>
                </a:solidFill>
              </a:rPr>
              <a:t>комаря</a:t>
            </a:r>
            <a:r>
              <a:rPr lang="uk-UA" dirty="0" smtClean="0">
                <a:solidFill>
                  <a:srgbClr val="002060"/>
                </a:solidFill>
              </a:rPr>
              <a:t>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 них   юність виникає друга,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Висока світиться зоря.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/>
              <a:t>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dirty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C00000"/>
                </a:solidFill>
              </a:rPr>
              <a:t>Максим Рильський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5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95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5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6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5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%D0%A3%D0%BA%D1%80%D0%B0%D0%B8%D0%BD%D0%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01208"/>
            <a:ext cx="9144000" cy="14401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 smtClean="0"/>
              <a:t>          </a:t>
            </a:r>
            <a: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  <a:t>Урок  завершено</a:t>
            </a:r>
            <a:r>
              <a:rPr lang="uk-UA" sz="3100" b="1" dirty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</a:t>
            </a:r>
            <a:r>
              <a:rPr lang="uk-UA" sz="3100" b="1" dirty="0" smtClean="0">
                <a:solidFill>
                  <a:srgbClr val="000099"/>
                </a:solidFill>
                <a:latin typeface="Georgia" pitchFamily="18" charset="0"/>
              </a:rPr>
              <a:t>Дякую за співпрацю!</a:t>
            </a:r>
            <a:br>
              <a:rPr lang="uk-UA" sz="3100" b="1" dirty="0" smtClean="0">
                <a:solidFill>
                  <a:srgbClr val="000099"/>
                </a:solidFill>
                <a:latin typeface="Georgia" pitchFamily="18" charset="0"/>
              </a:rPr>
            </a:br>
            <a:endParaRPr lang="ru-RU" sz="3100" b="1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667625" y="333375"/>
            <a:ext cx="24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000066"/>
                </a:solidFill>
              </a:rPr>
              <a:t>Державні символи України</a:t>
            </a:r>
            <a:br>
              <a:rPr lang="uk-UA" sz="4000" dirty="0" smtClean="0">
                <a:solidFill>
                  <a:srgbClr val="000066"/>
                </a:solidFill>
              </a:rPr>
            </a:br>
            <a:r>
              <a:rPr lang="uk-UA" sz="4000" dirty="0" smtClean="0"/>
              <a:t> </a:t>
            </a:r>
            <a:r>
              <a:rPr lang="uk-UA" sz="4000" dirty="0" smtClean="0">
                <a:solidFill>
                  <a:srgbClr val="C00000"/>
                </a:solidFill>
                <a:latin typeface="Georgia" pitchFamily="18" charset="0"/>
              </a:rPr>
              <a:t>ГЕРБ, ГІМН, ПРАПОР.</a:t>
            </a:r>
            <a:endParaRPr lang="ru-RU" sz="40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1275" name="Picture 11" descr="5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84168" y="4149080"/>
            <a:ext cx="2381250" cy="2181225"/>
          </a:xfrm>
          <a:noFill/>
        </p:spPr>
      </p:pic>
      <p:pic>
        <p:nvPicPr>
          <p:cNvPr id="11270" name="Picture 6" descr="gerb_ukraine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5114" y="3429000"/>
            <a:ext cx="2206625" cy="2538412"/>
          </a:xfrm>
          <a:noFill/>
        </p:spPr>
      </p:pic>
      <p:pic>
        <p:nvPicPr>
          <p:cNvPr id="11277" name="Picture 13" descr="ukraine_vector_flag"/>
          <p:cNvPicPr>
            <a:picLocks noChangeAspect="1" noChangeArrowheads="1"/>
          </p:cNvPicPr>
          <p:nvPr/>
        </p:nvPicPr>
        <p:blipFill>
          <a:blip r:embed="rId4" cstate="print"/>
          <a:srcRect b="15521"/>
          <a:stretch>
            <a:fillRect/>
          </a:stretch>
        </p:blipFill>
        <p:spPr bwMode="auto">
          <a:xfrm>
            <a:off x="2786050" y="1500174"/>
            <a:ext cx="34671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1268760"/>
            <a:ext cx="8352928" cy="5328592"/>
          </a:xfrm>
          <a:noFill/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  <a:defRPr/>
            </a:pPr>
            <a:endParaRPr lang="uk-UA" sz="2800" dirty="0" smtClean="0">
              <a:solidFill>
                <a:srgbClr val="000066"/>
              </a:solidFill>
            </a:endParaRPr>
          </a:p>
          <a:p>
            <a:pPr algn="ctr" eaLnBrk="1" hangingPunct="1">
              <a:buNone/>
              <a:defRPr/>
            </a:pPr>
            <a:r>
              <a:rPr lang="uk-UA" sz="3000" dirty="0" smtClean="0">
                <a:solidFill>
                  <a:srgbClr val="000066"/>
                </a:solidFill>
                <a:latin typeface="Georgia" pitchFamily="18" charset="0"/>
              </a:rPr>
              <a:t>Пісня – гімн  - найвищий вияв патріотичних почуттів народу.</a:t>
            </a:r>
          </a:p>
          <a:p>
            <a:pPr algn="ctr" eaLnBrk="1" hangingPunct="1">
              <a:buNone/>
              <a:defRPr/>
            </a:pP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Державним</a:t>
            </a: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 </a:t>
            </a:r>
            <a:r>
              <a:rPr lang="ru-RU" sz="2600" dirty="0" err="1" smtClean="0">
                <a:solidFill>
                  <a:srgbClr val="000066"/>
                </a:solidFill>
                <a:latin typeface="Georgia" pitchFamily="18" charset="0"/>
              </a:rPr>
              <a:t>гімном</a:t>
            </a: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600" dirty="0" err="1" smtClean="0">
                <a:solidFill>
                  <a:srgbClr val="000066"/>
                </a:solidFill>
                <a:latin typeface="Georgia" pitchFamily="18" charset="0"/>
              </a:rPr>
              <a:t>України</a:t>
            </a: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є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пісня</a:t>
            </a:r>
            <a:endParaRPr lang="ru-RU" sz="30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algn="ctr" eaLnBrk="1" hangingPunct="1">
              <a:buNone/>
              <a:defRPr/>
            </a:pP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Ще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 не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вмерла</a:t>
            </a:r>
            <a:r>
              <a:rPr lang="ru-RU" sz="2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України</a:t>
            </a:r>
            <a:r>
              <a:rPr lang="ru-RU" sz="2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ні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 слава,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ні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 воля»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,</a:t>
            </a:r>
          </a:p>
          <a:p>
            <a:pPr algn="ctr" eaLnBrk="1" hangingPunct="1">
              <a:buNone/>
              <a:defRPr/>
            </a:pP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слова Павла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Чубинського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,</a:t>
            </a:r>
          </a:p>
          <a:p>
            <a:pPr algn="ctr" eaLnBrk="1" hangingPunct="1">
              <a:buNone/>
              <a:defRPr/>
            </a:pP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музика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Georgia" pitchFamily="18" charset="0"/>
              </a:rPr>
              <a:t>Михайла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Вербицького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. </a:t>
            </a:r>
          </a:p>
          <a:p>
            <a:pPr algn="ctr" eaLnBrk="1" hangingPunct="1">
              <a:buNone/>
              <a:defRPr/>
            </a:pP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Офіційно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"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Музична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редакція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" державного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гімну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була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прийнята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Верховною радою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України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  <a:p>
            <a:pPr algn="ctr" eaLnBrk="1" hangingPunct="1">
              <a:buNone/>
              <a:defRPr/>
            </a:pP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15 </a:t>
            </a:r>
            <a:r>
              <a:rPr lang="ru-RU" sz="3000" u="sng" dirty="0" err="1" smtClean="0">
                <a:solidFill>
                  <a:srgbClr val="000066"/>
                </a:solidFill>
                <a:latin typeface="Georgia" pitchFamily="18" charset="0"/>
              </a:rPr>
              <a:t>січня</a:t>
            </a:r>
            <a:r>
              <a:rPr lang="ru-RU" sz="2600" u="sng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1992</a:t>
            </a:r>
            <a:r>
              <a:rPr lang="ru-RU" sz="2600" u="sng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року, закон про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Гімн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України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–</a:t>
            </a:r>
          </a:p>
          <a:p>
            <a:pPr algn="ctr" eaLnBrk="1" hangingPunct="1">
              <a:buNone/>
              <a:defRPr/>
            </a:pP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6 </a:t>
            </a:r>
            <a:r>
              <a:rPr lang="ru-RU" sz="3000" u="sng" dirty="0" err="1" smtClean="0">
                <a:solidFill>
                  <a:srgbClr val="000066"/>
                </a:solidFill>
                <a:latin typeface="Georgia" pitchFamily="18" charset="0"/>
              </a:rPr>
              <a:t>березня</a:t>
            </a:r>
            <a:r>
              <a:rPr lang="ru-RU" sz="2600" u="sng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2003р.</a:t>
            </a:r>
            <a:endParaRPr lang="ru-RU" sz="3000" dirty="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Музичні символи нації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Автори  Державного Гімну України</a:t>
            </a:r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468313" y="1412875"/>
            <a:ext cx="4027487" cy="471805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uk-UA" sz="2800" b="1" dirty="0" smtClean="0">
                <a:solidFill>
                  <a:srgbClr val="000066"/>
                </a:solidFill>
              </a:rPr>
              <a:t>П.П. Чубинський</a:t>
            </a:r>
            <a:endParaRPr lang="ru-RU" sz="2800" b="1" dirty="0" smtClean="0">
              <a:solidFill>
                <a:srgbClr val="000066"/>
              </a:solidFill>
            </a:endParaRPr>
          </a:p>
        </p:txBody>
      </p:sp>
      <p:sp>
        <p:nvSpPr>
          <p:cNvPr id="14345" name="Rectangle 9"/>
          <p:cNvSpPr>
            <a:spLocks noGrp="1" noChangeArrowheads="1"/>
          </p:cNvSpPr>
          <p:nvPr>
            <p:ph sz="quarter" idx="14"/>
          </p:nvPr>
        </p:nvSpPr>
        <p:spPr>
          <a:xfrm>
            <a:off x="4286248" y="1412875"/>
            <a:ext cx="4857752" cy="471805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uk-UA" dirty="0" smtClean="0">
                <a:solidFill>
                  <a:srgbClr val="000066"/>
                </a:solidFill>
              </a:rPr>
              <a:t>                      </a:t>
            </a:r>
            <a:r>
              <a:rPr lang="uk-UA" sz="2800" b="1" dirty="0" smtClean="0">
                <a:solidFill>
                  <a:srgbClr val="000066"/>
                </a:solidFill>
              </a:rPr>
              <a:t>М. М.Вербицький</a:t>
            </a:r>
            <a:endParaRPr lang="ru-RU" sz="2800" b="1" dirty="0" smtClean="0">
              <a:solidFill>
                <a:srgbClr val="000066"/>
              </a:solidFill>
            </a:endParaRPr>
          </a:p>
        </p:txBody>
      </p:sp>
      <p:pic>
        <p:nvPicPr>
          <p:cNvPr id="14342" name="Picture 6" descr="Михайло Вербицький – священник, композитор - автор музики до українського національного гимну “Ще не вмерла Україна”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2318823"/>
            <a:ext cx="3495675" cy="4286250"/>
          </a:xfrm>
          <a:noFill/>
        </p:spPr>
      </p:pic>
      <p:pic>
        <p:nvPicPr>
          <p:cNvPr id="7" name="Picture 6" descr="Чубинський Павло Платонович (фольклорист, по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8222" y="2348880"/>
            <a:ext cx="3299518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Павло Платонович Чубинський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dirty="0" smtClean="0">
                <a:solidFill>
                  <a:srgbClr val="C00000"/>
                </a:solidFill>
              </a:rPr>
              <a:t>(1839 – 1884)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0" y="1988840"/>
            <a:ext cx="5436096" cy="459198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Павло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Платонович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Чубинський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народився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27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січня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1839 року на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хуторі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нині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входить у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межі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міста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Борисполя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поблизу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Києва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в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сім’ї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бідного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дворянина.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Твори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Чубинського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його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вірш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Ще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вмерла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Україна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», «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Праці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етнографічної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експедиції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були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тривалий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час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заборонені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хоч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ними щедро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послуговувалося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безліч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радянських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науковців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без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посилань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на автора. </a:t>
            </a:r>
          </a:p>
        </p:txBody>
      </p:sp>
      <p:pic>
        <p:nvPicPr>
          <p:cNvPr id="17414" name="Picture 6" descr="Чубинський Павло Платонович (фольклорист, поет)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700808"/>
            <a:ext cx="3519487" cy="4608513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578530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>
          <a:xfrm>
            <a:off x="0" y="-196850"/>
            <a:ext cx="9144000" cy="7313613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hubinskiy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>
          <a:xfrm>
            <a:off x="1403648" y="90487"/>
            <a:ext cx="6423025" cy="6767513"/>
          </a:xfr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16032"/>
            <a:ext cx="5508104" cy="82068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uk-UA" sz="2400" dirty="0" smtClean="0">
                <a:solidFill>
                  <a:srgbClr val="C00000"/>
                </a:solidFill>
              </a:rPr>
              <a:t>П.П. Чубинський разом із дружиною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23557" name="Picture 5" descr="PIC00003"/>
          <p:cNvPicPr>
            <a:picLocks noChangeAspect="1" noChangeArrowheads="1"/>
          </p:cNvPicPr>
          <p:nvPr/>
        </p:nvPicPr>
        <p:blipFill>
          <a:blip r:embed="rId3" cstate="print"/>
          <a:srcRect l="29" r="116" b="24150"/>
          <a:stretch>
            <a:fillRect/>
          </a:stretch>
        </p:blipFill>
        <p:spPr bwMode="auto">
          <a:xfrm>
            <a:off x="1331640" y="-41596"/>
            <a:ext cx="6500858" cy="688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5668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Михайло Михайлович Вербицький</a:t>
            </a:r>
            <a:r>
              <a:rPr lang="uk-UA" sz="4000" dirty="0" smtClean="0">
                <a:solidFill>
                  <a:srgbClr val="C00000"/>
                </a:solidFill>
              </a:rPr>
              <a:t/>
            </a:r>
            <a:br>
              <a:rPr lang="uk-UA" sz="4000" dirty="0" smtClean="0">
                <a:solidFill>
                  <a:srgbClr val="C00000"/>
                </a:solidFill>
              </a:rPr>
            </a:br>
            <a:r>
              <a:rPr lang="uk-UA" sz="4000" dirty="0" smtClean="0">
                <a:solidFill>
                  <a:srgbClr val="C00000"/>
                </a:solidFill>
              </a:rPr>
              <a:t>(1815 -1870)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3131840" y="1700808"/>
            <a:ext cx="6012160" cy="5187071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Михайло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Вербицький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– священник, композитор - автор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музики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до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українського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національного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гімну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“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Ще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не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вмерла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Україна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”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Його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батько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помер, коли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Михайлові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було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тільки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10 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років.Ним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заопікувався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його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родич,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Єпископ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Перемишльський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Іван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Снігурський</a:t>
            </a:r>
            <a:r>
              <a:rPr lang="ru-RU" sz="2800" dirty="0" smtClean="0">
                <a:solidFill>
                  <a:srgbClr val="000066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24586" name="Picture 10" descr="200px-mykhaylo_verbytsky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lum bright="-6000" contrast="6000"/>
          </a:blip>
          <a:stretch>
            <a:fillRect/>
          </a:stretch>
        </p:blipFill>
        <p:spPr>
          <a:xfrm>
            <a:off x="179512" y="1916832"/>
            <a:ext cx="2944324" cy="4284000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573</TotalTime>
  <Words>419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</vt:lpstr>
      <vt:lpstr>Презентация PowerPoint</vt:lpstr>
      <vt:lpstr>Державні символи України  ГЕРБ, ГІМН, ПРАПОР.</vt:lpstr>
      <vt:lpstr>Музичні символи нації</vt:lpstr>
      <vt:lpstr>Автори  Державного Гімну України</vt:lpstr>
      <vt:lpstr>Павло Платонович Чубинський (1839 – 1884)</vt:lpstr>
      <vt:lpstr>Презентация PowerPoint</vt:lpstr>
      <vt:lpstr>П.П. Чубинський разом із дружиною</vt:lpstr>
      <vt:lpstr>Михайло Михайлович Вербицький (1815 -1870)</vt:lpstr>
      <vt:lpstr>Гімн України</vt:lpstr>
      <vt:lpstr>Національний духовний гімн Молитва за Україну “ Боже великий єдиний”</vt:lpstr>
      <vt:lpstr>Микола Віталійович Лисенко (1842 -1912)</vt:lpstr>
      <vt:lpstr>Олександр Якович Кониський (1836 – 1900)</vt:lpstr>
      <vt:lpstr>Молитва за Україну  “ Боже великий єдиний”</vt:lpstr>
      <vt:lpstr>Музичний символ нації “ Реве та стогне Дніпр широкий”</vt:lpstr>
      <vt:lpstr>М. Бурачек   “Реве та стогне Дніпр широкий”</vt:lpstr>
      <vt:lpstr>Слухання</vt:lpstr>
      <vt:lpstr>Презентация PowerPoint</vt:lpstr>
      <vt:lpstr>Сучасний музичний символ</vt:lpstr>
      <vt:lpstr>          Урок  завершено.                                          Дякую за співпрацю! 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Палітра музичних образів.  Тема І. Образний зміст музики</dc:title>
  <dc:subject>Музичні символи України</dc:subject>
  <dc:creator>Грицина О.М.</dc:creator>
  <cp:keywords>Гімн України,</cp:keywords>
  <cp:lastModifiedBy>ACER</cp:lastModifiedBy>
  <cp:revision>52</cp:revision>
  <dcterms:created xsi:type="dcterms:W3CDTF">2010-02-26T17:48:09Z</dcterms:created>
  <dcterms:modified xsi:type="dcterms:W3CDTF">2022-05-17T11:04:31Z</dcterms:modified>
</cp:coreProperties>
</file>