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431" r:id="rId3"/>
    <p:sldId id="432" r:id="rId4"/>
    <p:sldId id="445" r:id="rId5"/>
    <p:sldId id="421" r:id="rId6"/>
    <p:sldId id="435" r:id="rId7"/>
    <p:sldId id="436" r:id="rId8"/>
    <p:sldId id="419" r:id="rId9"/>
    <p:sldId id="420" r:id="rId10"/>
    <p:sldId id="440" r:id="rId11"/>
    <p:sldId id="441" r:id="rId12"/>
    <p:sldId id="430" r:id="rId13"/>
    <p:sldId id="415" r:id="rId14"/>
    <p:sldId id="424" r:id="rId15"/>
    <p:sldId id="423" r:id="rId16"/>
    <p:sldId id="417" r:id="rId17"/>
    <p:sldId id="426" r:id="rId18"/>
    <p:sldId id="427" r:id="rId19"/>
    <p:sldId id="428" r:id="rId20"/>
    <p:sldId id="429" r:id="rId21"/>
    <p:sldId id="437" r:id="rId22"/>
    <p:sldId id="438" r:id="rId23"/>
    <p:sldId id="443" r:id="rId24"/>
    <p:sldId id="439" r:id="rId25"/>
    <p:sldId id="444" r:id="rId26"/>
    <p:sldId id="351" r:id="rId27"/>
    <p:sldId id="418" r:id="rId28"/>
    <p:sldId id="44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99"/>
    <a:srgbClr val="FFCCFF"/>
    <a:srgbClr val="005A7E"/>
    <a:srgbClr val="00CCCE"/>
    <a:srgbClr val="00FFFF"/>
    <a:srgbClr val="00B9CD"/>
    <a:srgbClr val="00CCFF"/>
    <a:srgbClr val="000306"/>
    <a:srgbClr val="526664"/>
    <a:srgbClr val="B5B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1AFB-8A25-42B2-B8AF-E17755D08070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DA2C-DF9D-44B7-9B80-F70E38030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 b="6977"/>
          <a:stretch/>
        </p:blipFill>
        <p:spPr>
          <a:xfrm>
            <a:off x="0" y="-355600"/>
            <a:ext cx="9144000" cy="6858000"/>
          </a:xfrm>
          <a:prstGeom prst="rect">
            <a:avLst/>
          </a:prstGeom>
        </p:spPr>
      </p:pic>
      <p:sp>
        <p:nvSpPr>
          <p:cNvPr id="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6411" y="758215"/>
            <a:ext cx="3406656" cy="165576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ru-RU" sz="72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клас</a:t>
            </a:r>
            <a:r>
              <a:rPr lang="ru-RU" sz="7200" b="1" i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i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Заголовок 1"/>
          <p:cNvSpPr>
            <a:spLocks noGrp="1"/>
          </p:cNvSpPr>
          <p:nvPr>
            <p:ph type="ctrTitle"/>
          </p:nvPr>
        </p:nvSpPr>
        <p:spPr>
          <a:xfrm>
            <a:off x="0" y="5301005"/>
            <a:ext cx="8703732" cy="1062601"/>
          </a:xfrm>
        </p:spPr>
        <p:txBody>
          <a:bodyPr>
            <a:noAutofit/>
          </a:bodyPr>
          <a:lstStyle/>
          <a:p>
            <a:r>
              <a:rPr lang="uk-UA" b="1" dirty="0" smtClean="0">
                <a:ln w="12700">
                  <a:solidFill>
                    <a:srgbClr val="FF6C99"/>
                  </a:solidFill>
                  <a:prstDash val="solid"/>
                </a:ln>
                <a:pattFill prst="pct5">
                  <a:fgClr>
                    <a:srgbClr val="FF6C99"/>
                  </a:fgClr>
                  <a:bgClr>
                    <a:srgbClr val="FF6C99"/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Робота над помилками з теми «Подільність»</a:t>
            </a:r>
            <a:endParaRPr lang="ru-RU" b="1" dirty="0">
              <a:ln w="12700">
                <a:solidFill>
                  <a:srgbClr val="FF6C99"/>
                </a:solidFill>
                <a:prstDash val="solid"/>
              </a:ln>
              <a:pattFill prst="pct5">
                <a:fgClr>
                  <a:srgbClr val="FF6C99"/>
                </a:fgClr>
                <a:bgClr>
                  <a:srgbClr val="FF6C99"/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19600" r="26369" b="53101"/>
          <a:stretch>
            <a:fillRect/>
          </a:stretch>
        </p:blipFill>
        <p:spPr bwMode="auto">
          <a:xfrm>
            <a:off x="539750" y="1125538"/>
            <a:ext cx="8353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4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19600" r="26369" b="53101"/>
          <a:stretch>
            <a:fillRect/>
          </a:stretch>
        </p:blipFill>
        <p:spPr bwMode="auto">
          <a:xfrm>
            <a:off x="539750" y="1125538"/>
            <a:ext cx="83534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667933" y="2641600"/>
            <a:ext cx="1447800" cy="84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91833" y="1940984"/>
            <a:ext cx="8466" cy="14181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89866" y="2313781"/>
            <a:ext cx="1447800" cy="84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562349" y="2650067"/>
            <a:ext cx="1447800" cy="84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589866" y="2986353"/>
            <a:ext cx="1447800" cy="84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59"/>
          <p:cNvGrpSpPr/>
          <p:nvPr/>
        </p:nvGrpSpPr>
        <p:grpSpPr>
          <a:xfrm rot="5400000">
            <a:off x="5639199" y="1749427"/>
            <a:ext cx="730509" cy="1053837"/>
            <a:chOff x="4193046" y="4663818"/>
            <a:chExt cx="730509" cy="1053837"/>
          </a:xfrm>
        </p:grpSpPr>
        <p:grpSp>
          <p:nvGrpSpPr>
            <p:cNvPr id="36" name="Группа 35"/>
            <p:cNvGrpSpPr/>
            <p:nvPr/>
          </p:nvGrpSpPr>
          <p:grpSpPr>
            <a:xfrm rot="5400000">
              <a:off x="4031382" y="4825482"/>
              <a:ext cx="1053837" cy="730509"/>
              <a:chOff x="5898886" y="2650067"/>
              <a:chExt cx="1053837" cy="730509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6178418" y="2672830"/>
                <a:ext cx="430213" cy="3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Группа 37"/>
              <p:cNvGrpSpPr/>
              <p:nvPr/>
            </p:nvGrpSpPr>
            <p:grpSpPr>
              <a:xfrm>
                <a:off x="5898886" y="2650067"/>
                <a:ext cx="1053837" cy="730509"/>
                <a:chOff x="5898886" y="2650067"/>
                <a:chExt cx="1053837" cy="730509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rot="16200000" flipH="1">
                  <a:off x="6420011" y="2824320"/>
                  <a:ext cx="11586" cy="1053835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rot="16200000" flipH="1">
                  <a:off x="5724258" y="3162426"/>
                  <a:ext cx="389209" cy="1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>
                  <a:off x="6206860" y="2650067"/>
                  <a:ext cx="7673" cy="369488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>
                  <a:off x="6919648" y="3011088"/>
                  <a:ext cx="7673" cy="369488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rot="16200000" flipH="1" flipV="1">
                  <a:off x="6770259" y="2830147"/>
                  <a:ext cx="6946" cy="357983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1" name="Прямая соединительная линия 60"/>
            <p:cNvCxnSpPr/>
            <p:nvPr/>
          </p:nvCxnSpPr>
          <p:spPr>
            <a:xfrm flipH="1">
              <a:off x="4528861" y="5396581"/>
              <a:ext cx="389209" cy="1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574900" y="4663818"/>
              <a:ext cx="3637" cy="352286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5477534" y="2331175"/>
            <a:ext cx="730509" cy="1053837"/>
            <a:chOff x="4193046" y="4663818"/>
            <a:chExt cx="730509" cy="1053837"/>
          </a:xfrm>
        </p:grpSpPr>
        <p:grpSp>
          <p:nvGrpSpPr>
            <p:cNvPr id="69" name="Группа 68"/>
            <p:cNvGrpSpPr/>
            <p:nvPr/>
          </p:nvGrpSpPr>
          <p:grpSpPr>
            <a:xfrm rot="5400000">
              <a:off x="4031382" y="4825482"/>
              <a:ext cx="1053837" cy="730509"/>
              <a:chOff x="5898886" y="2650067"/>
              <a:chExt cx="1053837" cy="730509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6178418" y="2672830"/>
                <a:ext cx="430213" cy="3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Группа 72"/>
              <p:cNvGrpSpPr/>
              <p:nvPr/>
            </p:nvGrpSpPr>
            <p:grpSpPr>
              <a:xfrm>
                <a:off x="5898886" y="2650067"/>
                <a:ext cx="1053837" cy="730509"/>
                <a:chOff x="5898886" y="2650067"/>
                <a:chExt cx="1053837" cy="730509"/>
              </a:xfrm>
            </p:grpSpPr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rot="16200000" flipH="1">
                  <a:off x="6420011" y="2824320"/>
                  <a:ext cx="11586" cy="1053835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rot="16200000" flipH="1">
                  <a:off x="5724258" y="3162426"/>
                  <a:ext cx="389209" cy="1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6206860" y="2650067"/>
                  <a:ext cx="7673" cy="36948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6919648" y="3011088"/>
                  <a:ext cx="7673" cy="36948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rot="16200000" flipH="1" flipV="1">
                  <a:off x="6770259" y="2830147"/>
                  <a:ext cx="6946" cy="357983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4528861" y="5396581"/>
              <a:ext cx="389209" cy="1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574900" y="4663818"/>
              <a:ext cx="3637" cy="352286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 rot="16200000">
            <a:off x="6040837" y="2508512"/>
            <a:ext cx="730509" cy="1053837"/>
            <a:chOff x="4193046" y="4663818"/>
            <a:chExt cx="730509" cy="1053837"/>
          </a:xfrm>
        </p:grpSpPr>
        <p:grpSp>
          <p:nvGrpSpPr>
            <p:cNvPr id="80" name="Группа 79"/>
            <p:cNvGrpSpPr/>
            <p:nvPr/>
          </p:nvGrpSpPr>
          <p:grpSpPr>
            <a:xfrm rot="5400000">
              <a:off x="4031382" y="4825482"/>
              <a:ext cx="1053837" cy="730509"/>
              <a:chOff x="5898886" y="2650067"/>
              <a:chExt cx="1053837" cy="730509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6178418" y="2672830"/>
                <a:ext cx="430213" cy="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Группа 83"/>
              <p:cNvGrpSpPr/>
              <p:nvPr/>
            </p:nvGrpSpPr>
            <p:grpSpPr>
              <a:xfrm>
                <a:off x="5898886" y="2650067"/>
                <a:ext cx="1053837" cy="730509"/>
                <a:chOff x="5898886" y="2650067"/>
                <a:chExt cx="1053837" cy="730509"/>
              </a:xfrm>
            </p:grpSpPr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rot="16200000" flipH="1">
                  <a:off x="6420011" y="2824320"/>
                  <a:ext cx="11586" cy="1053835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rot="16200000" flipH="1">
                  <a:off x="5724258" y="3162426"/>
                  <a:ext cx="389209" cy="1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>
                  <a:off x="6206860" y="2650067"/>
                  <a:ext cx="7673" cy="369488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6919648" y="3011088"/>
                  <a:ext cx="7673" cy="369488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rot="16200000" flipH="1" flipV="1">
                  <a:off x="6770259" y="2830147"/>
                  <a:ext cx="6946" cy="357983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4528861" y="5396581"/>
              <a:ext cx="389209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4574900" y="4663818"/>
              <a:ext cx="3637" cy="35228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 rot="10800000">
            <a:off x="6208044" y="1916251"/>
            <a:ext cx="730509" cy="1053837"/>
            <a:chOff x="4193046" y="4663818"/>
            <a:chExt cx="730509" cy="1053837"/>
          </a:xfrm>
        </p:grpSpPr>
        <p:grpSp>
          <p:nvGrpSpPr>
            <p:cNvPr id="91" name="Группа 90"/>
            <p:cNvGrpSpPr/>
            <p:nvPr/>
          </p:nvGrpSpPr>
          <p:grpSpPr>
            <a:xfrm rot="5400000">
              <a:off x="4031382" y="4825482"/>
              <a:ext cx="1053837" cy="730509"/>
              <a:chOff x="5898886" y="2650067"/>
              <a:chExt cx="1053837" cy="730509"/>
            </a:xfrm>
          </p:grpSpPr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6178418" y="2672830"/>
                <a:ext cx="430213" cy="3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Группа 94"/>
              <p:cNvGrpSpPr/>
              <p:nvPr/>
            </p:nvGrpSpPr>
            <p:grpSpPr>
              <a:xfrm>
                <a:off x="5898886" y="2650067"/>
                <a:ext cx="1053837" cy="730509"/>
                <a:chOff x="5898886" y="2650067"/>
                <a:chExt cx="1053837" cy="730509"/>
              </a:xfrm>
            </p:grpSpPr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rot="16200000" flipH="1">
                  <a:off x="6420011" y="2824320"/>
                  <a:ext cx="11586" cy="1053835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rot="16200000" flipH="1">
                  <a:off x="5724258" y="3162426"/>
                  <a:ext cx="389209" cy="1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>
                  <a:off x="6206860" y="2650067"/>
                  <a:ext cx="7673" cy="369488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6919648" y="3011088"/>
                  <a:ext cx="7673" cy="369488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 rot="16200000" flipH="1" flipV="1">
                  <a:off x="6770259" y="2830147"/>
                  <a:ext cx="6946" cy="357983"/>
                </a:xfrm>
                <a:prstGeom prst="line">
                  <a:avLst/>
                </a:prstGeom>
                <a:ln w="762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4528861" y="5396581"/>
              <a:ext cx="389209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574900" y="4663818"/>
              <a:ext cx="3637" cy="352286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5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42" y="0"/>
            <a:ext cx="560391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9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6456" y="706735"/>
            <a:ext cx="7180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1.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Назвіть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всі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дільники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числа 18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2469" y="3707564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1; 2; 3; 6; 9; 18</a:t>
            </a:r>
            <a:endParaRPr lang="ru-RU" sz="5400" b="1" cap="none" spc="0" dirty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1638" y="706735"/>
            <a:ext cx="89963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2.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Які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з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поданих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чисел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є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взаємно</a:t>
            </a: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простими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4179" y="3589030"/>
            <a:ext cx="33441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7 та 11; 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12 та 9;</a:t>
            </a:r>
          </a:p>
          <a:p>
            <a:pPr algn="ctr"/>
            <a:endParaRPr lang="ru-RU" sz="5400" b="1" cap="none" spc="0" dirty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2838" y="3589029"/>
            <a:ext cx="35654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6 та 18; 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10 та 15.</a:t>
            </a:r>
          </a:p>
          <a:p>
            <a:pPr algn="ctr"/>
            <a:endParaRPr lang="ru-RU" sz="5400" b="1" cap="none" spc="0" dirty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0616" y="706735"/>
            <a:ext cx="70118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3.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Який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із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записів</a:t>
            </a: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3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·3·3·3  є 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правильним?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3852" y="3589030"/>
            <a:ext cx="19848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4+3; 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4</a:t>
            </a:r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·3</a:t>
            </a:r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</a:t>
            </a:r>
          </a:p>
          <a:p>
            <a:pPr algn="ctr"/>
            <a:endParaRPr lang="ru-RU" sz="5400" b="1" cap="none" spc="0" dirty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805822" y="3589030"/>
                <a:ext cx="1372362" cy="942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dirty="0" smtClean="0">
                              <a:ln w="12700">
                                <a:solidFill>
                                  <a:srgbClr val="FF6C99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rgbClr val="FF6C99"/>
                                </a:fgClr>
                                <a:bgClr>
                                  <a:prstClr val="white"/>
                                </a:bgClr>
                              </a:pattFill>
                              <a:effectLst>
                                <a:outerShdw dist="38100" dir="2640000" algn="bl" rotWithShape="0">
                                  <a:srgbClr val="44546A">
                                    <a:lumMod val="7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5400" b="1" i="1" dirty="0" smtClean="0">
                              <a:ln w="12700">
                                <a:solidFill>
                                  <a:srgbClr val="FF6C99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rgbClr val="FF6C99"/>
                                </a:fgClr>
                                <a:bgClr>
                                  <a:prstClr val="white"/>
                                </a:bgClr>
                              </a:pattFill>
                              <a:effectLst>
                                <a:outerShdw dist="38100" dir="2640000" algn="bl" rotWithShape="0">
                                  <a:srgbClr val="44546A">
                                    <a:lumMod val="7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ru-RU" sz="5400" b="1" i="1" dirty="0">
                              <a:ln w="12700">
                                <a:solidFill>
                                  <a:srgbClr val="FF6C99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rgbClr val="FF6C99"/>
                                </a:fgClr>
                                <a:bgClr>
                                  <a:prstClr val="white"/>
                                </a:bgClr>
                              </a:pattFill>
                              <a:effectLst>
                                <a:outerShdw dist="38100" dir="2640000" algn="bl" rotWithShape="0">
                                  <a:srgbClr val="44546A">
                                    <a:lumMod val="7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m:rPr>
                              <m:nor/>
                            </m:rPr>
                            <a:rPr lang="ru-RU" sz="5400" dirty="0">
                              <a:latin typeface="Bookman Old Style" panose="0205060405050502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822" y="3589030"/>
                <a:ext cx="1372362" cy="9420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05821" y="4531083"/>
                <a:ext cx="1372363" cy="954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5400" b="1" i="1" dirty="0" smtClean="0">
                              <a:ln w="12700">
                                <a:solidFill>
                                  <a:srgbClr val="FF6C99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rgbClr val="FF6C99"/>
                                </a:fgClr>
                                <a:bgClr>
                                  <a:prstClr val="white"/>
                                </a:bgClr>
                              </a:pattFill>
                              <a:effectLst>
                                <a:outerShdw dist="38100" dir="2640000" algn="bl" rotWithShape="0">
                                  <a:srgbClr val="44546A">
                                    <a:lumMod val="7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5400" b="1" i="1" dirty="0" smtClean="0">
                              <a:ln w="12700">
                                <a:solidFill>
                                  <a:srgbClr val="FF6C99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rgbClr val="FF6C99"/>
                                </a:fgClr>
                                <a:bgClr>
                                  <a:prstClr val="white"/>
                                </a:bgClr>
                              </a:pattFill>
                              <a:effectLst>
                                <a:outerShdw dist="38100" dir="2640000" algn="bl" rotWithShape="0">
                                  <a:srgbClr val="44546A">
                                    <a:lumMod val="7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uk-UA" sz="5400" b="1" i="1" dirty="0" smtClean="0">
                              <a:ln w="12700">
                                <a:solidFill>
                                  <a:srgbClr val="FF6C99"/>
                                </a:solidFill>
                                <a:prstDash val="solid"/>
                              </a:ln>
                              <a:pattFill prst="dkUpDiag">
                                <a:fgClr>
                                  <a:srgbClr val="FF6C99"/>
                                </a:fgClr>
                                <a:bgClr>
                                  <a:prstClr val="white"/>
                                </a:bgClr>
                              </a:pattFill>
                              <a:effectLst>
                                <a:outerShdw dist="38100" dir="2640000" algn="bl" rotWithShape="0">
                                  <a:srgbClr val="44546A">
                                    <a:lumMod val="75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ru-RU" sz="5400" dirty="0">
                              <a:latin typeface="Bookman Old Style" panose="0205060405050502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821" y="4531083"/>
                <a:ext cx="1372363" cy="9544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757876" y="3517668"/>
            <a:ext cx="420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prstClr val="white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57876" y="4549806"/>
            <a:ext cx="420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prstClr val="white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7817" y="1265535"/>
            <a:ext cx="781015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4.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Серед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чисел </a:t>
            </a:r>
            <a:r>
              <a:rPr lang="ru-RU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678; </a:t>
            </a:r>
          </a:p>
          <a:p>
            <a:r>
              <a:rPr lang="ru-RU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764; 340; 900; 239; </a:t>
            </a:r>
          </a:p>
          <a:p>
            <a:r>
              <a:rPr lang="ru-RU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875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вибрати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ті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що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діляться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на </a:t>
            </a:r>
            <a:r>
              <a:rPr lang="ru-RU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endParaRPr lang="ru-RU" dirty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9106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0112" y="1031129"/>
            <a:ext cx="763863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5.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Розкладіть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число</a:t>
            </a:r>
          </a:p>
          <a:p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1174</a:t>
            </a:r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на прості 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множники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9049" y="1048547"/>
            <a:ext cx="550343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6.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Знайти</a:t>
            </a:r>
            <a:endParaRPr lang="ru-RU" sz="54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НСД(120; 720)</a:t>
            </a:r>
          </a:p>
          <a:p>
            <a:endParaRPr lang="uk-UA" sz="5400" b="1" dirty="0" smtClean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НСК(18; 12).</a:t>
            </a:r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5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724" y="290902"/>
            <a:ext cx="7843814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7.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Із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72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тюльпанів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,</a:t>
            </a:r>
            <a:endParaRPr lang="uk-UA" sz="5400" b="1" dirty="0" smtClean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112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нарцисів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і </a:t>
            </a:r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32</a:t>
            </a:r>
            <a:endParaRPr lang="ru-RU" sz="54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дзвіночків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склали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букети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розділивши</a:t>
            </a:r>
            <a:endParaRPr lang="ru-RU" sz="54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квіти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в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букети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порівну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. Скільки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букетів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одержали?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H="1">
            <a:off x="1563688" y="4514850"/>
            <a:ext cx="2290762" cy="0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Рисунок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3651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Прямоугольник 89"/>
          <p:cNvSpPr/>
          <p:nvPr/>
        </p:nvSpPr>
        <p:spPr>
          <a:xfrm rot="16200000">
            <a:off x="2868613" y="1271588"/>
            <a:ext cx="18288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Bookman Old Style" panose="02050604050505020204" pitchFamily="18" charset="0"/>
                <a:cs typeface="+mn-cs"/>
              </a:rPr>
              <a:t>Високий рівень</a:t>
            </a:r>
            <a:endParaRPr lang="ru-RU" sz="2400" b="1" dirty="0"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5126" name="Прямоугольник 110"/>
          <p:cNvSpPr>
            <a:spLocks noChangeArrowheads="1"/>
          </p:cNvSpPr>
          <p:nvPr/>
        </p:nvSpPr>
        <p:spPr bwMode="auto">
          <a:xfrm>
            <a:off x="123825" y="331788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6</a:t>
            </a: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127" name="Прямоугольник 116"/>
          <p:cNvSpPr>
            <a:spLocks noChangeArrowheads="1"/>
          </p:cNvSpPr>
          <p:nvPr/>
        </p:nvSpPr>
        <p:spPr bwMode="auto">
          <a:xfrm rot="-5400000">
            <a:off x="2974975" y="3497263"/>
            <a:ext cx="182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>
                <a:latin typeface="Bookman Old Style" panose="02050604050505020204" pitchFamily="18" charset="0"/>
              </a:rPr>
              <a:t>Середнійрівень</a:t>
            </a:r>
            <a:endParaRPr lang="ru-RU" altLang="ru-RU" sz="2400" b="1">
              <a:latin typeface="Bookman Old Style" panose="02050604050505020204" pitchFamily="18" charset="0"/>
            </a:endParaRPr>
          </a:p>
        </p:txBody>
      </p:sp>
      <p:sp>
        <p:nvSpPr>
          <p:cNvPr id="5128" name="Прямоугольник 117"/>
          <p:cNvSpPr>
            <a:spLocks noChangeArrowheads="1"/>
          </p:cNvSpPr>
          <p:nvPr/>
        </p:nvSpPr>
        <p:spPr bwMode="auto">
          <a:xfrm rot="-5400000">
            <a:off x="4302126" y="2279650"/>
            <a:ext cx="186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>
                <a:latin typeface="Bookman Old Style" panose="02050604050505020204" pitchFamily="18" charset="0"/>
              </a:rPr>
              <a:t>Достатній рівень</a:t>
            </a:r>
            <a:endParaRPr lang="ru-RU" altLang="ru-RU" sz="2000" b="1">
              <a:latin typeface="Bookman Old Style" panose="02050604050505020204" pitchFamily="18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H="1">
            <a:off x="1143000" y="2601913"/>
            <a:ext cx="2290763" cy="0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1143000" y="1282700"/>
            <a:ext cx="0" cy="1319213"/>
          </a:xfrm>
          <a:prstGeom prst="line">
            <a:avLst/>
          </a:prstGeom>
          <a:ln w="22225">
            <a:solidFill>
              <a:srgbClr val="FF1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 flipV="1">
            <a:off x="1563688" y="3195638"/>
            <a:ext cx="0" cy="1319212"/>
          </a:xfrm>
          <a:prstGeom prst="line">
            <a:avLst/>
          </a:prstGeom>
          <a:ln w="22225">
            <a:solidFill>
              <a:srgbClr val="00A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5459413" y="3127375"/>
            <a:ext cx="2165350" cy="0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7624763" y="1808163"/>
            <a:ext cx="0" cy="1319212"/>
          </a:xfrm>
          <a:prstGeom prst="line">
            <a:avLst/>
          </a:prstGeom>
          <a:ln w="22225">
            <a:solidFill>
              <a:srgbClr val="FFB1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6483350" y="858838"/>
            <a:ext cx="2089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C000"/>
                </a:solidFill>
                <a:latin typeface="Bookman Old Style" panose="02050604050505020204" pitchFamily="18" charset="0"/>
                <a:cs typeface="+mn-cs"/>
              </a:rPr>
              <a:t>12</a:t>
            </a:r>
            <a:endParaRPr lang="ru-RU" sz="3600" b="1" dirty="0">
              <a:solidFill>
                <a:srgbClr val="FFC000"/>
              </a:solidFill>
              <a:latin typeface="Bookman Old Style" panose="02050604050505020204" pitchFamily="18" charset="0"/>
              <a:cs typeface="+mn-cs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1030288" y="1087438"/>
            <a:ext cx="225425" cy="225425"/>
          </a:xfrm>
          <a:prstGeom prst="ellipse">
            <a:avLst/>
          </a:prstGeom>
          <a:gradFill>
            <a:gsLst>
              <a:gs pos="0">
                <a:srgbClr val="FF151F"/>
              </a:gs>
              <a:gs pos="50000">
                <a:srgbClr val="C00000"/>
              </a:gs>
              <a:gs pos="100000">
                <a:srgbClr val="FF151F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1452563" y="3014663"/>
            <a:ext cx="223837" cy="225425"/>
          </a:xfrm>
          <a:prstGeom prst="ellipse">
            <a:avLst/>
          </a:prstGeom>
          <a:gradFill>
            <a:gsLst>
              <a:gs pos="0">
                <a:srgbClr val="00ACE5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rgbClr val="00ACE5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7512050" y="1585913"/>
            <a:ext cx="225425" cy="22383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38" name="Прямоугольник 18"/>
          <p:cNvSpPr>
            <a:spLocks noChangeArrowheads="1"/>
          </p:cNvSpPr>
          <p:nvPr/>
        </p:nvSpPr>
        <p:spPr bwMode="auto">
          <a:xfrm>
            <a:off x="-169863" y="2692400"/>
            <a:ext cx="208915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11</a:t>
            </a:r>
            <a:endParaRPr lang="ru-RU" altLang="ru-RU" sz="36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6660" y="290902"/>
            <a:ext cx="9536585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9. Із цифр </a:t>
            </a:r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1; 3; 5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складіть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усі</a:t>
            </a:r>
            <a:r>
              <a:rPr lang="ru-RU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можливі</a:t>
            </a:r>
            <a:endParaRPr lang="ru-RU" sz="5400" b="1" dirty="0" smtClean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трицифрові числа,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у запису яких цифри не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повторюються.</a:t>
            </a:r>
          </a:p>
          <a:p>
            <a:pPr algn="ctr"/>
            <a:r>
              <a:rPr lang="uk-UA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Знайдіть НСД цих чисел</a:t>
            </a:r>
            <a:endParaRPr lang="uk-UA" sz="5400" b="1" dirty="0" smtClean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2349545" y="668696"/>
            <a:ext cx="5619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600" b="1" dirty="0"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Робота над </a:t>
            </a:r>
            <a:r>
              <a:rPr lang="ru-RU" altLang="ru-RU" sz="6600" b="1" dirty="0" err="1"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помилками</a:t>
            </a:r>
            <a:endParaRPr lang="ru-RU" altLang="ru-RU" sz="6600" b="1" dirty="0"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Картинки по запросу помил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5" y="3303431"/>
            <a:ext cx="666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825670" y="501270"/>
            <a:ext cx="56197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600" b="1" dirty="0" err="1" smtClean="0">
                <a:pattFill prst="pct80">
                  <a:fgClr>
                    <a:srgbClr val="00B050"/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Корекційна</a:t>
            </a:r>
            <a:r>
              <a:rPr lang="ru-RU" altLang="ru-RU" sz="6600" b="1" dirty="0" smtClean="0">
                <a:pattFill prst="pct80">
                  <a:fgClr>
                    <a:srgbClr val="00B050"/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 робота</a:t>
            </a:r>
            <a:endParaRPr lang="ru-RU" altLang="ru-RU" sz="6600" b="1" dirty="0">
              <a:pattFill prst="pct80">
                <a:fgClr>
                  <a:srgbClr val="00B050"/>
                </a:fgClr>
                <a:bgClr>
                  <a:schemeClr val="bg1"/>
                </a:bgClr>
              </a:patt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Картинки по запросу помил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01" y="4054362"/>
            <a:ext cx="4322191" cy="269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618" y="209006"/>
            <a:ext cx="94764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1.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Серед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чисел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160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455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347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867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231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905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виберіть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ті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які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діляться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на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5</a:t>
            </a:r>
            <a:endParaRPr lang="ru-RU" sz="3200" b="1" cap="none" spc="0" dirty="0">
              <a:ln w="12700">
                <a:solidFill>
                  <a:srgbClr val="FF0000"/>
                </a:solidFill>
                <a:prstDash val="solid"/>
              </a:ln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813" y="1412680"/>
            <a:ext cx="90198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2.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Розкласти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на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прості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множники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1890</a:t>
            </a:r>
            <a:endParaRPr lang="ru-RU" sz="3200" b="1" cap="none" spc="0" dirty="0">
              <a:ln w="12700">
                <a:solidFill>
                  <a:srgbClr val="FF0000"/>
                </a:solidFill>
                <a:prstDash val="solid"/>
              </a:ln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68" y="2123911"/>
            <a:ext cx="89785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3.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Знайти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НСД(162; 135) 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та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НСК(16; 24)</a:t>
            </a:r>
            <a:endParaRPr lang="ru-RU" sz="3200" b="1" cap="none" spc="0" dirty="0">
              <a:ln w="12700">
                <a:solidFill>
                  <a:srgbClr val="FF0000"/>
                </a:solidFill>
                <a:prstDash val="solid"/>
              </a:ln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35142"/>
            <a:ext cx="9096029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4. 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Три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теплоходи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здійснюють</a:t>
            </a: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з одного порту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регулярні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рейси</a:t>
            </a:r>
            <a:r>
              <a:rPr lang="ru-RU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.</a:t>
            </a:r>
            <a:r>
              <a:rPr lang="uk-U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Теплоходи вирушили з порту одночасно. Перший повернеться через </a:t>
            </a: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10</a:t>
            </a:r>
            <a:r>
              <a:rPr lang="uk-U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днів, другий – через </a:t>
            </a: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12</a:t>
            </a:r>
            <a:r>
              <a:rPr lang="uk-U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днів, третій – через </a:t>
            </a: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15</a:t>
            </a:r>
            <a:r>
              <a:rPr lang="uk-U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днів. Через який найменший проміжок часу усі три теплоходи </a:t>
            </a:r>
            <a:r>
              <a:rPr lang="uk-UA" sz="2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зустрінутьсч</a:t>
            </a:r>
            <a:r>
              <a:rPr lang="uk-UA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в порту?</a:t>
            </a:r>
            <a:endParaRPr lang="ru-RU" sz="2800" b="1" cap="none" spc="0" dirty="0">
              <a:ln w="12700">
                <a:solidFill>
                  <a:srgbClr val="FF0000"/>
                </a:solidFill>
                <a:prstDash val="solid"/>
              </a:ln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201759" y="1119456"/>
            <a:ext cx="70478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600" b="1" dirty="0" err="1" smtClean="0">
                <a:pattFill prst="pct80">
                  <a:fgClr>
                    <a:srgbClr val="0070C0"/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Самоперевірка</a:t>
            </a:r>
            <a:endParaRPr lang="ru-RU" altLang="ru-RU" sz="6600" b="1" dirty="0">
              <a:pattFill prst="pct80">
                <a:fgClr>
                  <a:srgbClr val="0070C0"/>
                </a:fgClr>
                <a:bgClr>
                  <a:schemeClr val="bg1"/>
                </a:bgClr>
              </a:patt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Картинки по запросу провер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47" y="3110248"/>
            <a:ext cx="2390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48969" y="1071759"/>
            <a:ext cx="94764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1.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160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455</a:t>
            </a:r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;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905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20673" y="2009836"/>
                <a:ext cx="9019883" cy="5959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Bookman Old Style" panose="02050604050505020204" pitchFamily="18" charset="0"/>
                  </a:rPr>
                  <a:t>2. </a:t>
                </a:r>
                <a:r>
                  <a:rPr lang="ru-RU" sz="3200" b="1" cap="none" spc="0" dirty="0" smtClean="0">
                    <a:ln w="12700">
                      <a:solidFill>
                        <a:srgbClr val="FF0000"/>
                      </a:solidFill>
                      <a:prstDash val="solid"/>
                    </a:ln>
                    <a:pattFill prst="pct9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Bookman Old Style" panose="02050604050505020204" pitchFamily="18" charset="0"/>
                  </a:rPr>
                  <a:t>1890= </a:t>
                </a:r>
                <a:r>
                  <a:rPr lang="ru-RU" sz="32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Bookman Old Style" panose="02050604050505020204" pitchFamily="18" charset="0"/>
                  </a:rPr>
                  <a:t>2·5·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uk-UA" sz="3200" b="1" i="1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32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Bookman Old Style" panose="02050604050505020204" pitchFamily="18" charset="0"/>
                  </a:rPr>
                  <a:t>·7 </a:t>
                </a:r>
                <a:endParaRPr lang="ru-RU" sz="32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73" y="2009836"/>
                <a:ext cx="9019883" cy="5959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3038311"/>
            <a:ext cx="89785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3. </a:t>
            </a:r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НСД(162; 135) =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27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   НСК(16; 24)=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48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7141" y="4548072"/>
            <a:ext cx="9096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4. </a:t>
            </a:r>
            <a:r>
              <a:rPr lang="uk-UA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60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333" y="479424"/>
            <a:ext cx="8652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Домашнє </a:t>
            </a:r>
            <a:r>
              <a:rPr lang="ru-RU" sz="60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завдання</a:t>
            </a:r>
            <a:endParaRPr lang="ru-RU" sz="6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5330" y="1896198"/>
            <a:ext cx="764824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uk-UA" sz="4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Повторити </a:t>
            </a: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п.1 - 6</a:t>
            </a:r>
          </a:p>
          <a:p>
            <a:pPr lvl="0"/>
            <a:r>
              <a:rPr lang="uk-UA" sz="4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Скласти ілюстровану </a:t>
            </a:r>
          </a:p>
          <a:p>
            <a:pPr lvl="0"/>
            <a:r>
              <a:rPr lang="uk-UA" sz="4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Bookman Old Style" panose="02050604050505020204" pitchFamily="18" charset="0"/>
              </a:rPr>
              <a:t>задачу </a:t>
            </a:r>
            <a:r>
              <a:rPr lang="uk-UA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man Old Style" panose="02050604050505020204" pitchFamily="18" charset="0"/>
              </a:rPr>
              <a:t> на НСК або НСД</a:t>
            </a:r>
          </a:p>
        </p:txBody>
      </p:sp>
      <p:pic>
        <p:nvPicPr>
          <p:cNvPr id="5122" name="Picture 2" descr="Картинки по запросу мудрая сова рисуно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9641" y="4763849"/>
            <a:ext cx="1694996" cy="11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592" y="2750581"/>
            <a:ext cx="7090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Кулька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самооцінювання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pollonianGasket-10 18 23 27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0713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3708400" y="1341438"/>
            <a:ext cx="114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Bookman Old Style" panose="02050604050505020204" pitchFamily="18" charset="0"/>
              </a:rPr>
              <a:t>12</a:t>
            </a:r>
            <a:endParaRPr lang="ru-RU" altLang="ru-RU" sz="4800"/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4248150" y="3644900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Bookman Old Style" panose="02050604050505020204" pitchFamily="18" charset="0"/>
              </a:rPr>
              <a:t>11</a:t>
            </a:r>
            <a:endParaRPr lang="ru-RU" altLang="ru-RU" sz="4800"/>
          </a:p>
        </p:txBody>
      </p:sp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2479675" y="3068638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Bookman Old Style" panose="02050604050505020204" pitchFamily="18" charset="0"/>
              </a:rPr>
              <a:t>10</a:t>
            </a:r>
            <a:endParaRPr lang="ru-RU" altLang="ru-RU" sz="4800"/>
          </a:p>
        </p:txBody>
      </p:sp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5580063" y="23495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C000"/>
                </a:solidFill>
                <a:latin typeface="Bookman Old Style" panose="02050604050505020204" pitchFamily="18" charset="0"/>
              </a:rPr>
              <a:t>9</a:t>
            </a:r>
            <a:endParaRPr lang="ru-RU" altLang="ru-RU" sz="4800">
              <a:solidFill>
                <a:srgbClr val="FFC000"/>
              </a:solidFill>
            </a:endParaRPr>
          </a:p>
        </p:txBody>
      </p:sp>
      <p:sp>
        <p:nvSpPr>
          <p:cNvPr id="36871" name="Прямоугольник 6"/>
          <p:cNvSpPr>
            <a:spLocks noChangeArrowheads="1"/>
          </p:cNvSpPr>
          <p:nvPr/>
        </p:nvSpPr>
        <p:spPr bwMode="auto">
          <a:xfrm>
            <a:off x="2339975" y="19335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C000"/>
                </a:solidFill>
                <a:latin typeface="Bookman Old Style" panose="02050604050505020204" pitchFamily="18" charset="0"/>
              </a:rPr>
              <a:t>8</a:t>
            </a:r>
            <a:endParaRPr lang="ru-RU" altLang="ru-RU" sz="4800">
              <a:solidFill>
                <a:srgbClr val="FFC000"/>
              </a:solidFill>
            </a:endParaRPr>
          </a:p>
        </p:txBody>
      </p:sp>
      <p:sp>
        <p:nvSpPr>
          <p:cNvPr id="36872" name="Прямоугольник 7"/>
          <p:cNvSpPr>
            <a:spLocks noChangeArrowheads="1"/>
          </p:cNvSpPr>
          <p:nvPr/>
        </p:nvSpPr>
        <p:spPr bwMode="auto">
          <a:xfrm>
            <a:off x="3276600" y="4240213"/>
            <a:ext cx="1141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FFC000"/>
                </a:solidFill>
                <a:latin typeface="Bookman Old Style" panose="02050604050505020204" pitchFamily="18" charset="0"/>
              </a:rPr>
              <a:t>7</a:t>
            </a:r>
            <a:endParaRPr lang="ru-RU" altLang="ru-RU" sz="4800">
              <a:solidFill>
                <a:srgbClr val="FFC000"/>
              </a:solidFill>
            </a:endParaRPr>
          </a:p>
        </p:txBody>
      </p:sp>
      <p:sp>
        <p:nvSpPr>
          <p:cNvPr id="36873" name="Прямоугольник 8"/>
          <p:cNvSpPr>
            <a:spLocks noChangeArrowheads="1"/>
          </p:cNvSpPr>
          <p:nvPr/>
        </p:nvSpPr>
        <p:spPr bwMode="auto">
          <a:xfrm>
            <a:off x="5557838" y="1517650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6600"/>
                </a:solidFill>
                <a:latin typeface="Bookman Old Style" panose="02050604050505020204" pitchFamily="18" charset="0"/>
              </a:rPr>
              <a:t>6</a:t>
            </a:r>
            <a:endParaRPr lang="ru-RU" altLang="ru-RU" sz="4800">
              <a:solidFill>
                <a:srgbClr val="006600"/>
              </a:solidFill>
            </a:endParaRPr>
          </a:p>
        </p:txBody>
      </p:sp>
      <p:sp>
        <p:nvSpPr>
          <p:cNvPr id="36874" name="Прямоугольник 9"/>
          <p:cNvSpPr>
            <a:spLocks noChangeArrowheads="1"/>
          </p:cNvSpPr>
          <p:nvPr/>
        </p:nvSpPr>
        <p:spPr bwMode="auto">
          <a:xfrm>
            <a:off x="5651500" y="3475038"/>
            <a:ext cx="114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6600"/>
                </a:solidFill>
                <a:latin typeface="Bookman Old Style" panose="02050604050505020204" pitchFamily="18" charset="0"/>
              </a:rPr>
              <a:t>5</a:t>
            </a:r>
            <a:endParaRPr lang="ru-RU" altLang="ru-RU" sz="4800">
              <a:solidFill>
                <a:srgbClr val="006600"/>
              </a:solidFill>
            </a:endParaRPr>
          </a:p>
        </p:txBody>
      </p:sp>
      <p:sp>
        <p:nvSpPr>
          <p:cNvPr id="36875" name="Прямоугольник 10"/>
          <p:cNvSpPr>
            <a:spLocks noChangeArrowheads="1"/>
          </p:cNvSpPr>
          <p:nvPr/>
        </p:nvSpPr>
        <p:spPr bwMode="auto">
          <a:xfrm>
            <a:off x="2452688" y="1268413"/>
            <a:ext cx="1030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6600"/>
                </a:solidFill>
                <a:latin typeface="Bookman Old Style" panose="02050604050505020204" pitchFamily="18" charset="0"/>
              </a:rPr>
              <a:t>4</a:t>
            </a:r>
            <a:endParaRPr lang="ru-RU" altLang="ru-RU" sz="4800">
              <a:solidFill>
                <a:srgbClr val="006600"/>
              </a:solidFill>
            </a:endParaRPr>
          </a:p>
        </p:txBody>
      </p:sp>
      <p:sp>
        <p:nvSpPr>
          <p:cNvPr id="36876" name="Прямоугольник 11"/>
          <p:cNvSpPr>
            <a:spLocks noChangeArrowheads="1"/>
          </p:cNvSpPr>
          <p:nvPr/>
        </p:nvSpPr>
        <p:spPr bwMode="auto">
          <a:xfrm>
            <a:off x="3708400" y="4581525"/>
            <a:ext cx="966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00FF"/>
                </a:solidFill>
                <a:latin typeface="Bookman Old Style" panose="02050604050505020204" pitchFamily="18" charset="0"/>
              </a:rPr>
              <a:t>+</a:t>
            </a:r>
            <a:endParaRPr lang="ru-RU" altLang="ru-RU" sz="4800">
              <a:solidFill>
                <a:srgbClr val="0000FF"/>
              </a:solidFill>
            </a:endParaRPr>
          </a:p>
        </p:txBody>
      </p:sp>
      <p:sp>
        <p:nvSpPr>
          <p:cNvPr id="36877" name="Прямоугольник 12"/>
          <p:cNvSpPr>
            <a:spLocks noChangeArrowheads="1"/>
          </p:cNvSpPr>
          <p:nvPr/>
        </p:nvSpPr>
        <p:spPr bwMode="auto">
          <a:xfrm>
            <a:off x="5395913" y="990600"/>
            <a:ext cx="966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00FF"/>
                </a:solidFill>
                <a:latin typeface="Bookman Old Style" panose="02050604050505020204" pitchFamily="18" charset="0"/>
              </a:rPr>
              <a:t>-</a:t>
            </a:r>
            <a:endParaRPr lang="ru-RU" altLang="ru-RU" sz="4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01.fotocdn.net/s4/155/public_pin_m/492/24139478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81075"/>
            <a:ext cx="30972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33813" y="3789363"/>
            <a:ext cx="1547812" cy="503237"/>
          </a:xfrm>
          <a:prstGeom prst="roundRect">
            <a:avLst>
              <a:gd name="adj" fmla="val 31036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МОЛОДЕЦЬ!</a:t>
            </a:r>
            <a:endParaRPr lang="ru-RU" sz="1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246" y="5027955"/>
            <a:ext cx="752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Прізвища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та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імена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678" y="2353766"/>
            <a:ext cx="773000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Вправа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на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розвиток</a:t>
            </a:r>
            <a:endParaRPr lang="ru-RU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уваги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 та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пам’яті</a:t>
            </a:r>
            <a:endParaRPr lang="ru-RU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(відтворити зображення та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</a:rPr>
              <a:t>знайти суму цифр)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0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исунок из цифр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5" y="316016"/>
            <a:ext cx="5460643" cy="54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1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исунок из цифр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5" y="316016"/>
            <a:ext cx="5460643" cy="54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0411" y="4838468"/>
            <a:ext cx="18101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rgbClr val="FF6C99"/>
                  </a:solidFill>
                  <a:prstDash val="solid"/>
                </a:ln>
                <a:pattFill prst="dkUpDiag">
                  <a:fgClr>
                    <a:srgbClr val="FF6C99"/>
                  </a:fgClr>
                  <a:bgClr>
                    <a:schemeClr val="bg1"/>
                  </a:bgClr>
                </a:pattFill>
                <a:latin typeface="Bookman Old Style" panose="02050604050505020204" pitchFamily="18" charset="0"/>
              </a:rPr>
              <a:t>66</a:t>
            </a:r>
            <a:endParaRPr lang="ru-RU" sz="9600" b="1" dirty="0">
              <a:ln w="12700">
                <a:solidFill>
                  <a:srgbClr val="FF6C99"/>
                </a:solidFill>
                <a:prstDash val="solid"/>
              </a:ln>
              <a:pattFill prst="dkUpDiag">
                <a:fgClr>
                  <a:srgbClr val="FF6C99"/>
                </a:fgClr>
                <a:bgClr>
                  <a:schemeClr val="bg1"/>
                </a:bgClr>
              </a:patt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-323850" y="1844675"/>
            <a:ext cx="3671888" cy="2735263"/>
          </a:xfrm>
          <a:prstGeom prst="donut">
            <a:avLst/>
          </a:prstGeom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C00000"/>
                </a:solidFill>
              </a:rPr>
              <a:t>0,2·0,6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4629150" y="288925"/>
            <a:ext cx="3687763" cy="2541588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1,3 · </a:t>
            </a:r>
            <a:r>
              <a:rPr lang="uk-UA" sz="4000" dirty="0" smtClean="0">
                <a:solidFill>
                  <a:schemeClr val="tx1"/>
                </a:solidFill>
              </a:rPr>
              <a:t>0,7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4356100" y="4359275"/>
            <a:ext cx="3527425" cy="2349500"/>
          </a:xfrm>
          <a:prstGeom prst="donut">
            <a:avLst/>
          </a:prstGeom>
          <a:solidFill>
            <a:srgbClr val="99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/>
              <a:t>3,5·0,2</a:t>
            </a:r>
            <a:endParaRPr lang="ru-RU" sz="4000" dirty="0"/>
          </a:p>
        </p:txBody>
      </p:sp>
      <p:sp>
        <p:nvSpPr>
          <p:cNvPr id="7" name="Кольцо 6"/>
          <p:cNvSpPr/>
          <p:nvPr/>
        </p:nvSpPr>
        <p:spPr>
          <a:xfrm>
            <a:off x="1497013" y="288925"/>
            <a:ext cx="3671887" cy="2232025"/>
          </a:xfrm>
          <a:prstGeom prst="donut">
            <a:avLst/>
          </a:prstGeom>
          <a:solidFill>
            <a:schemeClr val="accent1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</a:rPr>
              <a:t>0,5· </a:t>
            </a:r>
            <a:r>
              <a:rPr lang="uk-UA" sz="4000" dirty="0" smtClean="0">
                <a:solidFill>
                  <a:srgbClr val="FF0000"/>
                </a:solidFill>
              </a:rPr>
              <a:t>1,4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39750" y="4165600"/>
            <a:ext cx="4176713" cy="2447925"/>
          </a:xfrm>
          <a:prstGeom prst="donu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2060"/>
                </a:solidFill>
              </a:rPr>
              <a:t>1,25·0,4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724525" y="2492375"/>
            <a:ext cx="3779838" cy="2592388"/>
          </a:xfrm>
          <a:prstGeom prst="donu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7030A0"/>
                </a:solidFill>
              </a:rPr>
              <a:t>2,2 ·</a:t>
            </a:r>
            <a:r>
              <a:rPr lang="uk-UA" sz="4000" dirty="0" smtClean="0">
                <a:solidFill>
                  <a:srgbClr val="7030A0"/>
                </a:solidFill>
              </a:rPr>
              <a:t>0,3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663825" y="2241550"/>
            <a:ext cx="3744913" cy="2376488"/>
          </a:xfrm>
          <a:prstGeom prst="don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0,25</a:t>
            </a:r>
            <a:r>
              <a:rPr lang="uk-UA" sz="4000" dirty="0">
                <a:solidFill>
                  <a:srgbClr val="FF0000"/>
                </a:solidFill>
              </a:rPr>
              <a:t>· 0,4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6706" y="1658392"/>
            <a:ext cx="8899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0,7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933" y="3722639"/>
            <a:ext cx="11817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0,12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25845" y="1871662"/>
            <a:ext cx="11817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0,91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2125" y="3907831"/>
            <a:ext cx="89639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0,1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9272" y="4195217"/>
            <a:ext cx="11817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0,66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8156" y="5788746"/>
            <a:ext cx="1024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</a:t>
            </a: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, 5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3737" y="5907808"/>
            <a:ext cx="4700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7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-323850" y="1844675"/>
            <a:ext cx="3671888" cy="2735263"/>
          </a:xfrm>
          <a:prstGeom prst="donut">
            <a:avLst/>
          </a:prstGeom>
          <a:solidFill>
            <a:srgbClr val="FFCC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C00000"/>
                </a:solidFill>
              </a:rPr>
              <a:t>0,124: </a:t>
            </a:r>
            <a:r>
              <a:rPr lang="uk-UA" sz="4000" dirty="0" smtClean="0">
                <a:solidFill>
                  <a:srgbClr val="C00000"/>
                </a:solidFill>
              </a:rPr>
              <a:t>2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4629150" y="288925"/>
            <a:ext cx="3687763" cy="2541588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2,4: </a:t>
            </a:r>
            <a:r>
              <a:rPr lang="uk-UA" sz="4000" dirty="0" smtClean="0">
                <a:solidFill>
                  <a:schemeClr val="tx1"/>
                </a:solidFill>
              </a:rPr>
              <a:t>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4356100" y="4359275"/>
            <a:ext cx="3527425" cy="2349500"/>
          </a:xfrm>
          <a:prstGeom prst="donut">
            <a:avLst/>
          </a:prstGeom>
          <a:solidFill>
            <a:srgbClr val="99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/>
              <a:t>2,4:6 </a:t>
            </a:r>
            <a:endParaRPr lang="ru-RU" sz="4000" dirty="0"/>
          </a:p>
        </p:txBody>
      </p:sp>
      <p:sp>
        <p:nvSpPr>
          <p:cNvPr id="7" name="Кольцо 6"/>
          <p:cNvSpPr/>
          <p:nvPr/>
        </p:nvSpPr>
        <p:spPr>
          <a:xfrm>
            <a:off x="1497013" y="288925"/>
            <a:ext cx="3671887" cy="2232025"/>
          </a:xfrm>
          <a:prstGeom prst="donut">
            <a:avLst/>
          </a:prstGeom>
          <a:solidFill>
            <a:schemeClr val="accent1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0,2:5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539750" y="4165600"/>
            <a:ext cx="4176713" cy="2447925"/>
          </a:xfrm>
          <a:prstGeom prst="donu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2060"/>
                </a:solidFill>
              </a:rPr>
              <a:t>1,25</a:t>
            </a:r>
            <a:r>
              <a:rPr lang="uk-UA" sz="4000" dirty="0">
                <a:solidFill>
                  <a:srgbClr val="002060"/>
                </a:solidFill>
              </a:rPr>
              <a:t>: 25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724525" y="2492375"/>
            <a:ext cx="3779838" cy="2592388"/>
          </a:xfrm>
          <a:prstGeom prst="donu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7030A0"/>
                </a:solidFill>
              </a:rPr>
              <a:t>3,3 </a:t>
            </a:r>
            <a:r>
              <a:rPr lang="uk-UA" sz="4000" dirty="0">
                <a:solidFill>
                  <a:srgbClr val="7030A0"/>
                </a:solidFill>
              </a:rPr>
              <a:t>: 11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2663825" y="2241550"/>
            <a:ext cx="3744913" cy="2376488"/>
          </a:xfrm>
          <a:prstGeom prst="don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0,145:5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9238" y="3473402"/>
            <a:ext cx="14670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0,062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3254" y="1559719"/>
            <a:ext cx="117211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0,04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0953" y="1751509"/>
            <a:ext cx="8899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0,8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3011" y="3780879"/>
            <a:ext cx="145424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0,029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9162" y="5844084"/>
            <a:ext cx="11817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0,05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75078" y="4195217"/>
            <a:ext cx="8899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0,3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1127" y="5831418"/>
            <a:ext cx="117211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0, </a:t>
            </a:r>
            <a:r>
              <a:rPr lang="ru-RU" sz="44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6600CC"/>
                </a:solidFill>
              </a:rPr>
              <a:t>4 </a:t>
            </a:r>
            <a:endParaRPr lang="ru-RU" sz="4400" dirty="0">
              <a:ln w="22225">
                <a:solidFill>
                  <a:srgbClr val="7030A0"/>
                </a:solidFill>
                <a:prstDash val="solid"/>
              </a:ln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390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Cambria Math</vt:lpstr>
      <vt:lpstr>Times New Roman</vt:lpstr>
      <vt:lpstr>Тема Office</vt:lpstr>
      <vt:lpstr>Робота над помилками з теми «Подільність»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КЗШ № 110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Мариша</dc:creator>
  <cp:lastModifiedBy>Мариша</cp:lastModifiedBy>
  <cp:revision>141</cp:revision>
  <dcterms:created xsi:type="dcterms:W3CDTF">2014-10-08T06:06:36Z</dcterms:created>
  <dcterms:modified xsi:type="dcterms:W3CDTF">2018-07-17T07:13:36Z</dcterms:modified>
</cp:coreProperties>
</file>