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8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ina" initials="Y" lastIdx="1" clrIdx="0">
    <p:extLst>
      <p:ext uri="{19B8F6BF-5375-455C-9EA6-DF929625EA0E}">
        <p15:presenceInfo xmlns:p15="http://schemas.microsoft.com/office/powerpoint/2012/main" userId="Ya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A6B"/>
    <a:srgbClr val="A51B49"/>
    <a:srgbClr val="A11203"/>
    <a:srgbClr val="405B2B"/>
    <a:srgbClr val="E6E6E6"/>
    <a:srgbClr val="284A88"/>
    <a:srgbClr val="26449A"/>
    <a:srgbClr val="76A900"/>
    <a:srgbClr val="00206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2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4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1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27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4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1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C8D4B-000B-4956-820E-24071B5CB0AA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C0EA-1F37-470F-B3E0-67B695045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74184" y="248710"/>
            <a:ext cx="3481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Алгебра 7 клас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52247" y="1734532"/>
            <a:ext cx="8939754" cy="2780907"/>
          </a:xfrm>
          <a:prstGeom prst="round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Лінійні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рівняння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математичні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моделі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текстових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задач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9218" y="5293375"/>
            <a:ext cx="1596560" cy="1395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519555" y="1734532"/>
            <a:ext cx="672446" cy="2780907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55703" y="5712644"/>
            <a:ext cx="610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Підготувала вчитель математики </a:t>
            </a:r>
          </a:p>
          <a:p>
            <a:r>
              <a:rPr lang="uk-UA" sz="2000" b="1" i="1" dirty="0" err="1" smtClean="0"/>
              <a:t>Щепкіна</a:t>
            </a:r>
            <a:r>
              <a:rPr lang="uk-UA" sz="2000" b="1" i="1" dirty="0" smtClean="0"/>
              <a:t> Лідія Петрівна</a:t>
            </a:r>
            <a:endParaRPr lang="uk-UA" sz="2000" b="1" i="1" dirty="0"/>
          </a:p>
        </p:txBody>
      </p:sp>
    </p:spTree>
    <p:extLst>
      <p:ext uri="{BB962C8B-B14F-4D97-AF65-F5344CB8AC3E}">
        <p14:creationId xmlns:p14="http://schemas.microsoft.com/office/powerpoint/2010/main" val="32216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1913977"/>
            <a:ext cx="9267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arenR"/>
            </a:pPr>
            <a:r>
              <a:rPr lang="ru-RU" sz="2800" i="1" dirty="0" err="1" smtClean="0"/>
              <a:t>аналіз</a:t>
            </a:r>
            <a:r>
              <a:rPr lang="ru-RU" sz="2800" i="1" dirty="0" smtClean="0"/>
              <a:t> тексту </a:t>
            </a:r>
            <a:r>
              <a:rPr lang="ru-RU" sz="2800" i="1" dirty="0" err="1" smtClean="0"/>
              <a:t>задачі</a:t>
            </a:r>
            <a:r>
              <a:rPr lang="ru-RU" sz="2800" i="1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ru-RU" sz="2800" i="1" dirty="0" err="1" smtClean="0"/>
              <a:t>позначення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невідомих</a:t>
            </a:r>
            <a:r>
              <a:rPr lang="ru-RU" sz="2800" i="1" dirty="0" smtClean="0"/>
              <a:t> величин буквами;</a:t>
            </a:r>
          </a:p>
          <a:p>
            <a:pPr marL="514350" indent="-514350" algn="just">
              <a:buAutoNum type="arabicParenR"/>
            </a:pPr>
            <a:r>
              <a:rPr lang="ru-RU" sz="2800" i="1" dirty="0" smtClean="0"/>
              <a:t>за </a:t>
            </a:r>
            <a:r>
              <a:rPr lang="ru-RU" sz="2800" i="1" dirty="0" err="1" smtClean="0"/>
              <a:t>умовою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задачі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скласти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рівняння</a:t>
            </a:r>
            <a:r>
              <a:rPr lang="ru-RU" sz="2800" i="1" dirty="0" smtClean="0"/>
              <a:t> (</a:t>
            </a:r>
            <a:r>
              <a:rPr lang="ru-RU" sz="2800" i="1" dirty="0" err="1" smtClean="0"/>
              <a:t>побудувати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математичну</a:t>
            </a:r>
            <a:r>
              <a:rPr lang="ru-RU" sz="2800" i="1" dirty="0" smtClean="0"/>
              <a:t> модель </a:t>
            </a:r>
            <a:r>
              <a:rPr lang="ru-RU" sz="2800" i="1" dirty="0" err="1" smtClean="0"/>
              <a:t>задачі</a:t>
            </a:r>
            <a:r>
              <a:rPr lang="ru-RU" sz="2800" i="1" dirty="0" smtClean="0"/>
              <a:t>);</a:t>
            </a:r>
          </a:p>
          <a:p>
            <a:pPr marL="514350" indent="-514350" algn="just">
              <a:buAutoNum type="arabicParenR"/>
            </a:pPr>
            <a:r>
              <a:rPr lang="ru-RU" sz="2800" i="1" dirty="0" err="1" smtClean="0"/>
              <a:t>розв’язати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здобуте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рівняння</a:t>
            </a:r>
            <a:r>
              <a:rPr lang="ru-RU" sz="2800" i="1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ru-RU" sz="2800" i="1" dirty="0" err="1" smtClean="0"/>
              <a:t>з’ясувати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чи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відповідає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знайдений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корінь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рівнння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змісту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задачі</a:t>
            </a:r>
            <a:r>
              <a:rPr lang="ru-RU" sz="2800" i="1" dirty="0" smtClean="0"/>
              <a:t>;</a:t>
            </a:r>
          </a:p>
          <a:p>
            <a:pPr marL="514350" indent="-514350" algn="just">
              <a:buAutoNum type="arabicParenR"/>
            </a:pPr>
            <a:r>
              <a:rPr lang="ru-RU" sz="2800" i="1" dirty="0" err="1" smtClean="0"/>
              <a:t>дати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відповідь</a:t>
            </a:r>
            <a:r>
              <a:rPr lang="ru-RU" sz="2800" i="1" dirty="0" smtClean="0"/>
              <a:t>.</a:t>
            </a:r>
          </a:p>
          <a:p>
            <a:pPr marL="514350" indent="-514350" algn="just">
              <a:buAutoNum type="arabicParenR"/>
            </a:pPr>
            <a:endParaRPr lang="ru-RU" sz="2800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Повторюємо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2742" y="954800"/>
            <a:ext cx="11207783" cy="959177"/>
          </a:xfrm>
          <a:prstGeom prst="round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 indent="-447675" algn="ctr"/>
            <a:r>
              <a:rPr lang="ru-RU" sz="2800" b="1" dirty="0"/>
              <a:t>Алгоритм </a:t>
            </a:r>
            <a:r>
              <a:rPr lang="ru-RU" sz="2800" b="1" dirty="0" err="1"/>
              <a:t>розв’язування</a:t>
            </a:r>
            <a:r>
              <a:rPr lang="ru-RU" sz="2800" b="1" dirty="0"/>
              <a:t> </a:t>
            </a:r>
            <a:r>
              <a:rPr lang="ru-RU" sz="2800" b="1" dirty="0" err="1"/>
              <a:t>прикладних</a:t>
            </a:r>
            <a:r>
              <a:rPr lang="ru-RU" sz="2800" b="1" dirty="0"/>
              <a:t> задач за </a:t>
            </a:r>
            <a:r>
              <a:rPr lang="ru-RU" sz="2800" b="1" dirty="0" err="1"/>
              <a:t>допомогою</a:t>
            </a:r>
            <a:r>
              <a:rPr lang="ru-RU" sz="2800" b="1" dirty="0"/>
              <a:t> </a:t>
            </a:r>
            <a:r>
              <a:rPr lang="ru-RU" sz="2800" b="1" dirty="0" err="1"/>
              <a:t>лінійних</a:t>
            </a:r>
            <a:r>
              <a:rPr lang="ru-RU" sz="2800" b="1" dirty="0"/>
              <a:t> </a:t>
            </a:r>
            <a:r>
              <a:rPr lang="ru-RU" sz="2800" b="1" dirty="0" err="1" smtClean="0"/>
              <a:t>рівнянь</a:t>
            </a:r>
            <a:r>
              <a:rPr lang="ru-RU" sz="2800" b="1" dirty="0"/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4424" y="4496586"/>
            <a:ext cx="1955553" cy="21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Виконання</a:t>
            </a:r>
            <a:r>
              <a:rPr lang="ru-RU" sz="4000" b="1" dirty="0"/>
              <a:t> </a:t>
            </a:r>
            <a:r>
              <a:rPr lang="ru-RU" sz="4000" b="1" dirty="0" err="1"/>
              <a:t>вправ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938315"/>
            <a:ext cx="9381212" cy="1701190"/>
          </a:xfrm>
          <a:prstGeom prst="rect">
            <a:avLst/>
          </a:prstGeom>
          <a:solidFill>
            <a:srgbClr val="A51B49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900.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smtClean="0"/>
              <a:t>Загадали </a:t>
            </a:r>
            <a:r>
              <a:rPr lang="ru-RU" sz="2800" i="1" dirty="0"/>
              <a:t>число. </a:t>
            </a:r>
            <a:r>
              <a:rPr lang="ru-RU" sz="2800" i="1" dirty="0" err="1"/>
              <a:t>Якщо</a:t>
            </a:r>
            <a:r>
              <a:rPr lang="ru-RU" sz="2800" i="1" dirty="0"/>
              <a:t> </a:t>
            </a:r>
            <a:r>
              <a:rPr lang="ru-RU" sz="2800" i="1" dirty="0" err="1"/>
              <a:t>від</a:t>
            </a:r>
            <a:r>
              <a:rPr lang="ru-RU" sz="2800" i="1" dirty="0"/>
              <a:t> </a:t>
            </a:r>
            <a:r>
              <a:rPr lang="ru-RU" sz="2800" i="1" dirty="0" err="1"/>
              <a:t>нього</a:t>
            </a:r>
            <a:r>
              <a:rPr lang="ru-RU" sz="2800" i="1" dirty="0"/>
              <a:t> </a:t>
            </a:r>
            <a:r>
              <a:rPr lang="ru-RU" sz="2800" i="1" dirty="0" err="1"/>
              <a:t>відняти</a:t>
            </a:r>
            <a:r>
              <a:rPr lang="ru-RU" sz="2800" i="1" dirty="0"/>
              <a:t> 7 і </a:t>
            </a:r>
            <a:r>
              <a:rPr lang="ru-RU" sz="2800" i="1" dirty="0" err="1" smtClean="0"/>
              <a:t>одержаний</a:t>
            </a:r>
            <a:r>
              <a:rPr lang="ru-RU" sz="2800" i="1" dirty="0" smtClean="0"/>
              <a:t> </a:t>
            </a:r>
            <a:r>
              <a:rPr lang="ru-RU" sz="2800" i="1" dirty="0"/>
              <a:t>результат </a:t>
            </a:r>
            <a:r>
              <a:rPr lang="ru-RU" sz="2800" i="1" dirty="0" err="1"/>
              <a:t>поділити</a:t>
            </a:r>
            <a:r>
              <a:rPr lang="ru-RU" sz="2800" i="1" dirty="0"/>
              <a:t> на 9, то </a:t>
            </a:r>
            <a:r>
              <a:rPr lang="ru-RU" sz="2800" i="1" dirty="0" err="1"/>
              <a:t>матимемо</a:t>
            </a:r>
            <a:r>
              <a:rPr lang="ru-RU" sz="2800" i="1" dirty="0"/>
              <a:t> 12. Яке число за гадали?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39999" y="2639505"/>
            <a:ext cx="8634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/>
            <a:r>
              <a:rPr lang="uk-UA" sz="2800" b="1" dirty="0" smtClean="0"/>
              <a:t>Нехай х – задумане число. Складаємо рівняння:</a:t>
            </a:r>
          </a:p>
          <a:p>
            <a:pPr indent="1074738"/>
            <a:r>
              <a:rPr lang="uk-UA" sz="2800" dirty="0" smtClean="0"/>
              <a:t>(х – 7) : 9 = 12; / 9</a:t>
            </a:r>
          </a:p>
          <a:p>
            <a:pPr indent="1074738"/>
            <a:r>
              <a:rPr lang="uk-UA" sz="2800" dirty="0" smtClean="0"/>
              <a:t>х – 7 = 108;</a:t>
            </a:r>
          </a:p>
          <a:p>
            <a:pPr indent="1074738"/>
            <a:r>
              <a:rPr lang="uk-UA" sz="2800" dirty="0" smtClean="0"/>
              <a:t>х = 108 + 7;</a:t>
            </a:r>
          </a:p>
          <a:p>
            <a:pPr indent="1074738"/>
            <a:r>
              <a:rPr lang="uk-UA" sz="2800" dirty="0" smtClean="0"/>
              <a:t>х = 115.</a:t>
            </a:r>
          </a:p>
          <a:p>
            <a:pPr indent="442913"/>
            <a:endParaRPr lang="uk-UA" sz="2800" dirty="0"/>
          </a:p>
          <a:p>
            <a:pPr indent="442913"/>
            <a:r>
              <a:rPr lang="uk-UA" sz="2800" b="1" dirty="0" smtClean="0"/>
              <a:t>Відповідь: </a:t>
            </a:r>
            <a:r>
              <a:rPr lang="uk-UA" sz="2800" dirty="0" smtClean="0"/>
              <a:t>загадане число 115.</a:t>
            </a:r>
          </a:p>
          <a:p>
            <a:endParaRPr lang="uk-UA" sz="2800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5420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Виконання</a:t>
            </a:r>
            <a:r>
              <a:rPr lang="ru-RU" sz="4000" b="1" dirty="0"/>
              <a:t> </a:t>
            </a:r>
            <a:r>
              <a:rPr lang="ru-RU" sz="4000" b="1" dirty="0" err="1" smtClean="0"/>
              <a:t>вправ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938315"/>
            <a:ext cx="9381212" cy="1701190"/>
          </a:xfrm>
          <a:prstGeom prst="rect">
            <a:avLst/>
          </a:prstGeom>
          <a:solidFill>
            <a:srgbClr val="87396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902.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/>
              <a:t>У </a:t>
            </a:r>
            <a:r>
              <a:rPr lang="ru-RU" sz="2800" i="1" dirty="0" err="1"/>
              <a:t>двох</a:t>
            </a:r>
            <a:r>
              <a:rPr lang="ru-RU" sz="2800" i="1" dirty="0"/>
              <a:t> цистернах разом 58 т </a:t>
            </a:r>
            <a:r>
              <a:rPr lang="ru-RU" sz="2800" i="1" dirty="0" err="1"/>
              <a:t>пального</a:t>
            </a:r>
            <a:r>
              <a:rPr lang="ru-RU" sz="2800" i="1" dirty="0"/>
              <a:t>, </a:t>
            </a:r>
            <a:r>
              <a:rPr lang="ru-RU" sz="2800" i="1" dirty="0" err="1"/>
              <a:t>причому</a:t>
            </a:r>
            <a:r>
              <a:rPr lang="ru-RU" sz="2800" i="1" dirty="0"/>
              <a:t> в </a:t>
            </a:r>
            <a:r>
              <a:rPr lang="ru-RU" sz="2800" i="1" dirty="0" err="1"/>
              <a:t>першій</a:t>
            </a:r>
            <a:r>
              <a:rPr lang="ru-RU" sz="2800" i="1" dirty="0"/>
              <a:t> на 4 т </a:t>
            </a:r>
            <a:r>
              <a:rPr lang="ru-RU" sz="2800" i="1" dirty="0" err="1"/>
              <a:t>менше</a:t>
            </a:r>
            <a:r>
              <a:rPr lang="ru-RU" sz="2800" i="1" dirty="0"/>
              <a:t>, </a:t>
            </a:r>
            <a:r>
              <a:rPr lang="ru-RU" sz="2800" i="1" dirty="0" err="1"/>
              <a:t>ніж</a:t>
            </a:r>
            <a:r>
              <a:rPr lang="ru-RU" sz="2800" i="1" dirty="0"/>
              <a:t> у </a:t>
            </a:r>
            <a:r>
              <a:rPr lang="ru-RU" sz="2800" i="1" dirty="0" err="1"/>
              <a:t>другій</a:t>
            </a:r>
            <a:r>
              <a:rPr lang="ru-RU" sz="2800" i="1" dirty="0"/>
              <a:t>. </a:t>
            </a:r>
            <a:r>
              <a:rPr lang="ru-RU" sz="2800" i="1" dirty="0" err="1"/>
              <a:t>Скільки</a:t>
            </a:r>
            <a:r>
              <a:rPr lang="ru-RU" sz="2800" i="1" dirty="0"/>
              <a:t> тонн </a:t>
            </a:r>
            <a:r>
              <a:rPr lang="ru-RU" sz="2800" i="1" dirty="0" err="1"/>
              <a:t>пального</a:t>
            </a:r>
            <a:r>
              <a:rPr lang="ru-RU" sz="2800" i="1" dirty="0"/>
              <a:t> в </a:t>
            </a:r>
            <a:r>
              <a:rPr lang="ru-RU" sz="2800" i="1" dirty="0" err="1"/>
              <a:t>кожній</a:t>
            </a:r>
            <a:r>
              <a:rPr lang="ru-RU" sz="2800" i="1" dirty="0"/>
              <a:t> </a:t>
            </a:r>
            <a:r>
              <a:rPr lang="ru-RU" sz="2800" i="1" dirty="0" err="1"/>
              <a:t>цистерні</a:t>
            </a:r>
            <a:r>
              <a:rPr lang="ru-RU" sz="2800" i="1" dirty="0"/>
              <a:t>?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39999" y="2639505"/>
            <a:ext cx="938121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uk-UA" sz="2800" b="1" dirty="0" smtClean="0"/>
              <a:t>Нехай х (</a:t>
            </a:r>
            <a:r>
              <a:rPr lang="uk-UA" sz="2800" b="1" i="1" dirty="0" smtClean="0"/>
              <a:t>т</a:t>
            </a:r>
            <a:r>
              <a:rPr lang="uk-UA" sz="2800" b="1" dirty="0" smtClean="0"/>
              <a:t>) – паливо у першій цистерні, тоді х + 4 (</a:t>
            </a:r>
            <a:r>
              <a:rPr lang="uk-UA" sz="2800" b="1" i="1" dirty="0" smtClean="0"/>
              <a:t>т</a:t>
            </a:r>
            <a:r>
              <a:rPr lang="uk-UA" sz="2800" b="1" dirty="0" smtClean="0"/>
              <a:t>)</a:t>
            </a:r>
            <a:r>
              <a:rPr lang="uk-UA" sz="2800" b="1" i="1" dirty="0" smtClean="0"/>
              <a:t> </a:t>
            </a:r>
            <a:r>
              <a:rPr lang="uk-UA" sz="2800" b="1" dirty="0" smtClean="0"/>
              <a:t>– паливо у другій. Складаємо рівняння:</a:t>
            </a:r>
          </a:p>
          <a:p>
            <a:pPr marL="1611313" indent="-536575">
              <a:buAutoNum type="arabicParenR"/>
            </a:pPr>
            <a:r>
              <a:rPr lang="en-US" sz="2800" dirty="0" smtClean="0"/>
              <a:t>x</a:t>
            </a:r>
            <a:r>
              <a:rPr lang="ru-RU" sz="2800" dirty="0" smtClean="0"/>
              <a:t> + x + 4 = 58;</a:t>
            </a:r>
          </a:p>
          <a:p>
            <a:pPr marL="1611313"/>
            <a:r>
              <a:rPr lang="ru-RU" sz="2800" dirty="0" smtClean="0"/>
              <a:t>2x = 58 – 4;</a:t>
            </a:r>
          </a:p>
          <a:p>
            <a:pPr marL="1611313"/>
            <a:r>
              <a:rPr lang="ru-RU" sz="2800" dirty="0"/>
              <a:t>2x = </a:t>
            </a:r>
            <a:r>
              <a:rPr lang="ru-RU" sz="2800" dirty="0" smtClean="0"/>
              <a:t>54</a:t>
            </a:r>
            <a:r>
              <a:rPr lang="ru-RU" sz="2800" dirty="0"/>
              <a:t>; </a:t>
            </a:r>
            <a:r>
              <a:rPr lang="ru-RU" sz="2800" dirty="0" smtClean="0"/>
              <a:t>/:2</a:t>
            </a:r>
            <a:endParaRPr lang="ru-RU" sz="2800" dirty="0"/>
          </a:p>
          <a:p>
            <a:pPr marL="1611313"/>
            <a:r>
              <a:rPr lang="ru-RU" sz="2800" dirty="0" smtClean="0"/>
              <a:t> x = 27.</a:t>
            </a:r>
          </a:p>
          <a:p>
            <a:pPr marL="1611313"/>
            <a:r>
              <a:rPr lang="ru-RU" sz="2800" dirty="0" smtClean="0"/>
              <a:t>27 </a:t>
            </a:r>
            <a:r>
              <a:rPr lang="ru-RU" sz="2800" i="1" dirty="0" smtClean="0"/>
              <a:t>т</a:t>
            </a:r>
            <a:r>
              <a:rPr lang="ru-RU" sz="2800" dirty="0" smtClean="0"/>
              <a:t> </a:t>
            </a:r>
            <a:r>
              <a:rPr lang="ru-RU" sz="2800" i="1" dirty="0" smtClean="0"/>
              <a:t>в І ц.</a:t>
            </a:r>
          </a:p>
          <a:p>
            <a:pPr marL="1611313" indent="-536575"/>
            <a:r>
              <a:rPr lang="ru-RU" sz="2800" dirty="0" smtClean="0"/>
              <a:t>2) 27 + 4 = 31 (</a:t>
            </a:r>
            <a:r>
              <a:rPr lang="ru-RU" sz="2800" i="1" dirty="0" smtClean="0"/>
              <a:t>т</a:t>
            </a:r>
            <a:r>
              <a:rPr lang="ru-RU" sz="2800" dirty="0" smtClean="0"/>
              <a:t>) </a:t>
            </a:r>
            <a:r>
              <a:rPr lang="ru-RU" sz="2800" i="1" dirty="0" smtClean="0"/>
              <a:t>в </a:t>
            </a:r>
            <a:r>
              <a:rPr lang="ru-RU" sz="2800" i="1" dirty="0"/>
              <a:t>ІІ ц</a:t>
            </a:r>
            <a:r>
              <a:rPr lang="uk-UA" sz="2800" dirty="0" smtClean="0"/>
              <a:t>.</a:t>
            </a:r>
          </a:p>
          <a:p>
            <a:pPr indent="442913"/>
            <a:endParaRPr lang="uk-UA" sz="900" dirty="0"/>
          </a:p>
          <a:p>
            <a:pPr indent="442913"/>
            <a:r>
              <a:rPr lang="uk-UA" sz="2800" b="1" dirty="0" smtClean="0"/>
              <a:t>Відповідь: </a:t>
            </a:r>
            <a:r>
              <a:rPr lang="ru-RU" sz="2800" dirty="0"/>
              <a:t>27 </a:t>
            </a:r>
            <a:r>
              <a:rPr lang="ru-RU" sz="2800" i="1" dirty="0" smtClean="0"/>
              <a:t>т</a:t>
            </a:r>
            <a:r>
              <a:rPr lang="ru-RU" sz="2800" dirty="0" smtClean="0"/>
              <a:t>, 31 </a:t>
            </a:r>
            <a:r>
              <a:rPr lang="ru-RU" sz="2800" i="1" dirty="0" smtClean="0"/>
              <a:t>т</a:t>
            </a:r>
            <a:r>
              <a:rPr lang="ru-RU" sz="2800" dirty="0" smtClean="0"/>
              <a:t>.</a:t>
            </a:r>
            <a:endParaRPr lang="ru-RU" sz="2800" dirty="0"/>
          </a:p>
          <a:p>
            <a:pPr indent="442913"/>
            <a:endParaRPr lang="ru-RU" sz="2800" dirty="0"/>
          </a:p>
          <a:p>
            <a:endParaRPr lang="uk-UA" sz="2800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13292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Виконання</a:t>
            </a:r>
            <a:r>
              <a:rPr lang="ru-RU" sz="4000" b="1" dirty="0"/>
              <a:t> </a:t>
            </a:r>
            <a:r>
              <a:rPr lang="ru-RU" sz="4000" b="1" dirty="0" err="1" smtClean="0"/>
              <a:t>вправ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938315"/>
            <a:ext cx="9381212" cy="1701190"/>
          </a:xfrm>
          <a:prstGeom prst="rect">
            <a:avLst/>
          </a:prstGeom>
          <a:solidFill>
            <a:srgbClr val="A11203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904.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 err="1"/>
              <a:t>Одне</a:t>
            </a:r>
            <a:r>
              <a:rPr lang="ru-RU" sz="2800" i="1" dirty="0"/>
              <a:t> з </a:t>
            </a:r>
            <a:r>
              <a:rPr lang="ru-RU" sz="2800" i="1" dirty="0" err="1"/>
              <a:t>двох</a:t>
            </a:r>
            <a:r>
              <a:rPr lang="ru-RU" sz="2800" i="1" dirty="0"/>
              <a:t> </a:t>
            </a:r>
            <a:r>
              <a:rPr lang="ru-RU" sz="2800" i="1" dirty="0" err="1"/>
              <a:t>додатних</a:t>
            </a:r>
            <a:r>
              <a:rPr lang="ru-RU" sz="2800" i="1" dirty="0"/>
              <a:t> чисел </a:t>
            </a:r>
            <a:r>
              <a:rPr lang="ru-RU" sz="2800" i="1" dirty="0" err="1"/>
              <a:t>утричі</a:t>
            </a:r>
            <a:r>
              <a:rPr lang="ru-RU" sz="2800" i="1" dirty="0"/>
              <a:t> </a:t>
            </a:r>
            <a:r>
              <a:rPr lang="ru-RU" sz="2800" i="1" dirty="0" err="1"/>
              <a:t>більше</a:t>
            </a:r>
            <a:r>
              <a:rPr lang="ru-RU" sz="2800" i="1" dirty="0"/>
              <a:t> за друге. </a:t>
            </a:r>
            <a:r>
              <a:rPr lang="ru-RU" sz="2800" i="1" dirty="0" err="1"/>
              <a:t>Знайдіть</a:t>
            </a:r>
            <a:r>
              <a:rPr lang="ru-RU" sz="2800" i="1" dirty="0"/>
              <a:t> </a:t>
            </a:r>
            <a:r>
              <a:rPr lang="ru-RU" sz="2800" i="1" dirty="0" err="1"/>
              <a:t>ці</a:t>
            </a:r>
            <a:r>
              <a:rPr lang="ru-RU" sz="2800" i="1" dirty="0"/>
              <a:t> числа, </a:t>
            </a:r>
            <a:r>
              <a:rPr lang="ru-RU" sz="2800" i="1" dirty="0" err="1"/>
              <a:t>якщо</a:t>
            </a:r>
            <a:r>
              <a:rPr lang="ru-RU" sz="2800" i="1" dirty="0"/>
              <a:t> </a:t>
            </a:r>
            <a:r>
              <a:rPr lang="ru-RU" sz="2800" i="1" dirty="0" err="1"/>
              <a:t>їх</a:t>
            </a:r>
            <a:r>
              <a:rPr lang="ru-RU" sz="2800" i="1" dirty="0"/>
              <a:t> </a:t>
            </a:r>
            <a:r>
              <a:rPr lang="ru-RU" sz="2800" i="1" dirty="0" err="1"/>
              <a:t>різниця</a:t>
            </a:r>
            <a:r>
              <a:rPr lang="ru-RU" sz="2800" i="1" dirty="0"/>
              <a:t> </a:t>
            </a:r>
            <a:r>
              <a:rPr lang="ru-RU" sz="2800" i="1" dirty="0" err="1"/>
              <a:t>дорівнює</a:t>
            </a:r>
            <a:r>
              <a:rPr lang="ru-RU" sz="2800" i="1" dirty="0"/>
              <a:t> 28.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39999" y="2639505"/>
            <a:ext cx="9381212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uk-UA" sz="2800" b="1" dirty="0" smtClean="0"/>
              <a:t>Нехай х – друге число, тоді 3х – перше число. Складаємо рівняння:</a:t>
            </a:r>
          </a:p>
          <a:p>
            <a:pPr marL="1611313" indent="-514350">
              <a:buAutoNum type="arabicParenR"/>
            </a:pPr>
            <a:r>
              <a:rPr lang="uk-UA" sz="2800" dirty="0" smtClean="0"/>
              <a:t>3</a:t>
            </a:r>
            <a:r>
              <a:rPr lang="en-US" sz="2800" dirty="0" smtClean="0"/>
              <a:t>x</a:t>
            </a:r>
            <a:r>
              <a:rPr lang="ru-RU" sz="2800" dirty="0" smtClean="0"/>
              <a:t> – х = 28;</a:t>
            </a:r>
          </a:p>
          <a:p>
            <a:pPr marL="1611313"/>
            <a:r>
              <a:rPr lang="ru-RU" sz="2800" dirty="0" smtClean="0"/>
              <a:t>2x = 28; /:2</a:t>
            </a:r>
            <a:endParaRPr lang="ru-RU" sz="2800" dirty="0"/>
          </a:p>
          <a:p>
            <a:pPr marL="1611313"/>
            <a:r>
              <a:rPr lang="ru-RU" sz="2800" dirty="0" smtClean="0"/>
              <a:t> x = 14.</a:t>
            </a:r>
          </a:p>
          <a:p>
            <a:pPr marL="1611313"/>
            <a:r>
              <a:rPr lang="ru-RU" sz="2800" dirty="0" smtClean="0"/>
              <a:t>14 – друге число.</a:t>
            </a:r>
          </a:p>
          <a:p>
            <a:pPr marL="1611313" indent="-536575"/>
            <a:r>
              <a:rPr lang="ru-RU" sz="2800" dirty="0" smtClean="0"/>
              <a:t>2</a:t>
            </a:r>
            <a:r>
              <a:rPr lang="ru-RU" sz="2800" dirty="0"/>
              <a:t>) </a:t>
            </a:r>
            <a:r>
              <a:rPr lang="ru-RU" sz="2800" dirty="0" smtClean="0"/>
              <a:t>14 · 3 = </a:t>
            </a:r>
            <a:r>
              <a:rPr lang="ru-RU" sz="2800" dirty="0"/>
              <a:t>42 – </a:t>
            </a:r>
            <a:r>
              <a:rPr lang="ru-RU" sz="2800" dirty="0" smtClean="0"/>
              <a:t>перше число.</a:t>
            </a:r>
            <a:endParaRPr lang="ru-RU" sz="2800" dirty="0"/>
          </a:p>
          <a:p>
            <a:pPr indent="442913"/>
            <a:endParaRPr lang="uk-UA" sz="900" dirty="0"/>
          </a:p>
          <a:p>
            <a:pPr indent="442913"/>
            <a:r>
              <a:rPr lang="uk-UA" sz="2800" b="1" dirty="0" smtClean="0"/>
              <a:t>Відповідь: </a:t>
            </a:r>
            <a:r>
              <a:rPr lang="ru-RU" sz="2800" dirty="0" smtClean="0"/>
              <a:t>42, 14.</a:t>
            </a:r>
            <a:endParaRPr lang="ru-RU" sz="2800" dirty="0"/>
          </a:p>
          <a:p>
            <a:pPr indent="442913"/>
            <a:endParaRPr lang="ru-RU" sz="2800" dirty="0"/>
          </a:p>
          <a:p>
            <a:endParaRPr lang="uk-UA" sz="2800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613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Виконання</a:t>
            </a:r>
            <a:r>
              <a:rPr lang="ru-RU" sz="4000" b="1" dirty="0"/>
              <a:t> </a:t>
            </a:r>
            <a:r>
              <a:rPr lang="ru-RU" sz="4000" b="1" dirty="0" err="1"/>
              <a:t>вправ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938315"/>
            <a:ext cx="9381212" cy="170119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906.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/>
              <a:t>Сума </a:t>
            </a:r>
            <a:r>
              <a:rPr lang="ru-RU" sz="2800" i="1" dirty="0" err="1"/>
              <a:t>двох</a:t>
            </a:r>
            <a:r>
              <a:rPr lang="ru-RU" sz="2800" i="1" dirty="0"/>
              <a:t> чисел 360, а </a:t>
            </a:r>
            <a:r>
              <a:rPr lang="ru-RU" sz="2800" i="1" dirty="0" err="1"/>
              <a:t>їх</a:t>
            </a:r>
            <a:r>
              <a:rPr lang="ru-RU" sz="2800" i="1" dirty="0"/>
              <a:t> </a:t>
            </a:r>
            <a:r>
              <a:rPr lang="ru-RU" sz="2800" i="1" dirty="0" err="1"/>
              <a:t>відношення</a:t>
            </a:r>
            <a:r>
              <a:rPr lang="ru-RU" sz="2800" i="1" dirty="0"/>
              <a:t> </a:t>
            </a:r>
            <a:r>
              <a:rPr lang="ru-RU" sz="2800" i="1" dirty="0" err="1"/>
              <a:t>дорівнює</a:t>
            </a:r>
            <a:r>
              <a:rPr lang="ru-RU" sz="2800" i="1" dirty="0"/>
              <a:t> </a:t>
            </a:r>
            <a:r>
              <a:rPr lang="ru-RU" sz="2800" i="1" dirty="0" smtClean="0"/>
              <a:t>5:7</a:t>
            </a:r>
            <a:r>
              <a:rPr lang="ru-RU" sz="2800" i="1" dirty="0"/>
              <a:t>. </a:t>
            </a:r>
            <a:r>
              <a:rPr lang="ru-RU" sz="2800" i="1" dirty="0" err="1"/>
              <a:t>Знайдіть</a:t>
            </a:r>
            <a:r>
              <a:rPr lang="ru-RU" sz="2800" i="1" dirty="0"/>
              <a:t> </a:t>
            </a:r>
            <a:r>
              <a:rPr lang="ru-RU" sz="2800" i="1" dirty="0" err="1"/>
              <a:t>ці</a:t>
            </a:r>
            <a:r>
              <a:rPr lang="ru-RU" sz="2800" i="1" dirty="0"/>
              <a:t> числа.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39999" y="2639505"/>
            <a:ext cx="93812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uk-UA" sz="2800" b="1" i="1" u="sng" dirty="0" smtClean="0">
                <a:solidFill>
                  <a:srgbClr val="FF0000"/>
                </a:solidFill>
              </a:rPr>
              <a:t>Нехай х – </a:t>
            </a:r>
            <a:r>
              <a:rPr lang="uk-UA" sz="2800" b="1" i="1" u="sng" dirty="0">
                <a:solidFill>
                  <a:srgbClr val="FF0000"/>
                </a:solidFill>
              </a:rPr>
              <a:t>коефіцієнт </a:t>
            </a:r>
            <a:r>
              <a:rPr lang="uk-UA" sz="2800" b="1" i="1" u="sng" dirty="0" smtClean="0">
                <a:solidFill>
                  <a:srgbClr val="FF0000"/>
                </a:solidFill>
              </a:rPr>
              <a:t>пропорційності</a:t>
            </a:r>
            <a:r>
              <a:rPr lang="uk-UA" sz="2800" b="1" dirty="0" smtClean="0"/>
              <a:t>, тоді перше число – 5х, друге – 7х. Складаємо рівняння:</a:t>
            </a:r>
          </a:p>
          <a:p>
            <a:pPr marL="1790700" indent="-715963">
              <a:buAutoNum type="arabicParenR"/>
            </a:pPr>
            <a:r>
              <a:rPr lang="uk-UA" sz="2800" dirty="0" smtClean="0"/>
              <a:t>5х + 7х = 360;</a:t>
            </a:r>
          </a:p>
          <a:p>
            <a:pPr marL="1790700"/>
            <a:r>
              <a:rPr lang="uk-UA" sz="2800" dirty="0" smtClean="0"/>
              <a:t>12х = 360; / :12</a:t>
            </a:r>
          </a:p>
          <a:p>
            <a:pPr marL="1790700"/>
            <a:r>
              <a:rPr lang="uk-UA" sz="2800" dirty="0" smtClean="0"/>
              <a:t>х = 30.</a:t>
            </a:r>
          </a:p>
          <a:p>
            <a:pPr marL="1790700" indent="-715963"/>
            <a:r>
              <a:rPr lang="ru-RU" sz="2800" dirty="0" smtClean="0"/>
              <a:t>2) </a:t>
            </a:r>
            <a:r>
              <a:rPr lang="ru-RU" sz="2800" dirty="0"/>
              <a:t>5·30=150 </a:t>
            </a:r>
            <a:r>
              <a:rPr lang="ru-RU" sz="2800" i="1" dirty="0"/>
              <a:t>– 1 </a:t>
            </a:r>
            <a:r>
              <a:rPr lang="ru-RU" sz="2800" i="1" dirty="0" smtClean="0"/>
              <a:t>число</a:t>
            </a:r>
            <a:r>
              <a:rPr lang="ru-RU" sz="2800" dirty="0"/>
              <a:t>.</a:t>
            </a:r>
            <a:endParaRPr lang="ru-RU" sz="2800" dirty="0" smtClean="0"/>
          </a:p>
          <a:p>
            <a:pPr marL="1790700" indent="-715963"/>
            <a:r>
              <a:rPr lang="ru-RU" sz="2800" dirty="0" smtClean="0"/>
              <a:t>3) 7·30=210 </a:t>
            </a:r>
            <a:r>
              <a:rPr lang="ru-RU" sz="2800" dirty="0"/>
              <a:t>–</a:t>
            </a:r>
            <a:r>
              <a:rPr lang="ru-RU" sz="2800" dirty="0" smtClean="0"/>
              <a:t> </a:t>
            </a:r>
            <a:r>
              <a:rPr lang="ru-RU" sz="2800" i="1" dirty="0"/>
              <a:t>2 число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uk-UA" sz="2800" b="1" dirty="0"/>
              <a:t>Відповідь: </a:t>
            </a:r>
            <a:r>
              <a:rPr lang="ru-RU" sz="2800" dirty="0" smtClean="0"/>
              <a:t>150, 210.</a:t>
            </a:r>
            <a:endParaRPr lang="ru-RU" sz="2800" dirty="0"/>
          </a:p>
          <a:p>
            <a:endParaRPr lang="uk-UA" sz="2800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453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Виконання</a:t>
            </a:r>
            <a:r>
              <a:rPr lang="ru-RU" sz="4000" b="1" dirty="0"/>
              <a:t> </a:t>
            </a:r>
            <a:r>
              <a:rPr lang="ru-RU" sz="4000" b="1" dirty="0" err="1"/>
              <a:t>вправ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938315"/>
            <a:ext cx="9381212" cy="1701190"/>
          </a:xfrm>
          <a:prstGeom prst="rect">
            <a:avLst/>
          </a:prstGeom>
          <a:solidFill>
            <a:srgbClr val="87396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908.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/>
              <a:t>Периметр </a:t>
            </a:r>
            <a:r>
              <a:rPr lang="ru-RU" sz="2800" i="1" dirty="0" err="1"/>
              <a:t>трикутника</a:t>
            </a:r>
            <a:r>
              <a:rPr lang="ru-RU" sz="2800" i="1" dirty="0"/>
              <a:t> </a:t>
            </a:r>
            <a:r>
              <a:rPr lang="ru-RU" sz="2800" i="1" dirty="0" err="1"/>
              <a:t>дорівнює</a:t>
            </a:r>
            <a:r>
              <a:rPr lang="ru-RU" sz="2800" i="1" dirty="0"/>
              <a:t> 20 </a:t>
            </a:r>
            <a:r>
              <a:rPr lang="ru-RU" sz="2800" i="1" dirty="0" err="1"/>
              <a:t>дм</a:t>
            </a:r>
            <a:r>
              <a:rPr lang="ru-RU" sz="2800" i="1" dirty="0"/>
              <a:t>. </a:t>
            </a:r>
            <a:r>
              <a:rPr lang="ru-RU" sz="2800" i="1" dirty="0" err="1"/>
              <a:t>Дві</a:t>
            </a:r>
            <a:r>
              <a:rPr lang="ru-RU" sz="2800" i="1" dirty="0"/>
              <a:t> </a:t>
            </a:r>
            <a:r>
              <a:rPr lang="ru-RU" sz="2800" i="1" dirty="0" err="1"/>
              <a:t>його</a:t>
            </a:r>
            <a:r>
              <a:rPr lang="ru-RU" sz="2800" i="1" dirty="0"/>
              <a:t> </a:t>
            </a:r>
            <a:r>
              <a:rPr lang="ru-RU" sz="2800" i="1" dirty="0" err="1"/>
              <a:t>сторони</a:t>
            </a:r>
            <a:r>
              <a:rPr lang="ru-RU" sz="2800" i="1" dirty="0"/>
              <a:t> </a:t>
            </a:r>
            <a:r>
              <a:rPr lang="ru-RU" sz="2800" i="1" dirty="0" err="1"/>
              <a:t>рівні</a:t>
            </a:r>
            <a:r>
              <a:rPr lang="ru-RU" sz="2800" i="1" dirty="0"/>
              <a:t> </a:t>
            </a:r>
            <a:r>
              <a:rPr lang="ru-RU" sz="2800" i="1" dirty="0" err="1"/>
              <a:t>між</a:t>
            </a:r>
            <a:r>
              <a:rPr lang="ru-RU" sz="2800" i="1" dirty="0"/>
              <a:t> собою і </a:t>
            </a:r>
            <a:r>
              <a:rPr lang="ru-RU" sz="2800" i="1" dirty="0" err="1"/>
              <a:t>кожна</a:t>
            </a:r>
            <a:r>
              <a:rPr lang="ru-RU" sz="2800" i="1" dirty="0"/>
              <a:t> з них на 1 </a:t>
            </a:r>
            <a:r>
              <a:rPr lang="ru-RU" sz="2800" i="1" dirty="0" err="1"/>
              <a:t>дм</a:t>
            </a:r>
            <a:r>
              <a:rPr lang="ru-RU" sz="2800" i="1" dirty="0"/>
              <a:t> </a:t>
            </a:r>
            <a:r>
              <a:rPr lang="ru-RU" sz="2800" i="1" dirty="0" err="1"/>
              <a:t>більша</a:t>
            </a:r>
            <a:r>
              <a:rPr lang="ru-RU" sz="2800" i="1" dirty="0"/>
              <a:t> за </a:t>
            </a:r>
            <a:r>
              <a:rPr lang="ru-RU" sz="2800" i="1" dirty="0" err="1"/>
              <a:t>третю</a:t>
            </a:r>
            <a:r>
              <a:rPr lang="ru-RU" sz="2800" i="1" dirty="0"/>
              <a:t>. </a:t>
            </a:r>
            <a:r>
              <a:rPr lang="ru-RU" sz="2800" i="1" dirty="0" err="1"/>
              <a:t>Знайдіть</a:t>
            </a:r>
            <a:r>
              <a:rPr lang="ru-RU" sz="2800" i="1" dirty="0"/>
              <a:t> </a:t>
            </a:r>
            <a:r>
              <a:rPr lang="ru-RU" sz="2800" i="1" dirty="0" err="1"/>
              <a:t>сторони</a:t>
            </a:r>
            <a:r>
              <a:rPr lang="ru-RU" sz="2800" i="1" dirty="0"/>
              <a:t> </a:t>
            </a:r>
            <a:r>
              <a:rPr lang="ru-RU" sz="2800" i="1" dirty="0" err="1"/>
              <a:t>трикутника</a:t>
            </a:r>
            <a:r>
              <a:rPr lang="ru-RU" sz="2800" i="1" dirty="0" smtClean="0"/>
              <a:t>.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439999" y="2639505"/>
            <a:ext cx="9381212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uk-UA" sz="2800" b="1" dirty="0" smtClean="0"/>
              <a:t>Нехай х (</a:t>
            </a:r>
            <a:r>
              <a:rPr lang="uk-UA" sz="2800" b="1" i="1" dirty="0" err="1" smtClean="0"/>
              <a:t>дм</a:t>
            </a:r>
            <a:r>
              <a:rPr lang="uk-UA" sz="2800" b="1" dirty="0" smtClean="0"/>
              <a:t>) – довжина ІІІ сторони, тоді х + 1 (</a:t>
            </a:r>
            <a:r>
              <a:rPr lang="uk-UA" sz="2800" b="1" i="1" dirty="0" err="1" smtClean="0"/>
              <a:t>дм</a:t>
            </a:r>
            <a:r>
              <a:rPr lang="uk-UA" sz="2800" b="1" dirty="0" smtClean="0"/>
              <a:t>) – довжина І та ІІ сторін. Складаємо рівняння:</a:t>
            </a:r>
          </a:p>
          <a:p>
            <a:pPr marL="1790700" indent="-715963">
              <a:buAutoNum type="arabicParenR"/>
            </a:pPr>
            <a:r>
              <a:rPr lang="en-US" sz="2800" dirty="0" smtClean="0"/>
              <a:t>x</a:t>
            </a:r>
            <a:r>
              <a:rPr lang="ru-RU" sz="2800" dirty="0" smtClean="0"/>
              <a:t> + x + 1 + х + 1 = 20;</a:t>
            </a:r>
          </a:p>
          <a:p>
            <a:pPr marL="1790700"/>
            <a:r>
              <a:rPr lang="ru-RU" sz="2800" dirty="0" smtClean="0"/>
              <a:t>3x = 20 – 2;</a:t>
            </a:r>
          </a:p>
          <a:p>
            <a:pPr marL="1790700"/>
            <a:r>
              <a:rPr lang="ru-RU" sz="2800" dirty="0" smtClean="0"/>
              <a:t>3x </a:t>
            </a:r>
            <a:r>
              <a:rPr lang="ru-RU" sz="2800" dirty="0"/>
              <a:t>= </a:t>
            </a:r>
            <a:r>
              <a:rPr lang="ru-RU" sz="2800" dirty="0" smtClean="0"/>
              <a:t>18; /:3</a:t>
            </a:r>
            <a:endParaRPr lang="ru-RU" sz="2800" dirty="0"/>
          </a:p>
          <a:p>
            <a:pPr marL="1790700"/>
            <a:r>
              <a:rPr lang="ru-RU" sz="2800" dirty="0" smtClean="0"/>
              <a:t> x = 6.</a:t>
            </a:r>
          </a:p>
          <a:p>
            <a:pPr marL="1790700"/>
            <a:r>
              <a:rPr lang="ru-RU" sz="2800" dirty="0" smtClean="0"/>
              <a:t>6 </a:t>
            </a:r>
            <a:r>
              <a:rPr lang="ru-RU" sz="2800" i="1" dirty="0" err="1" smtClean="0"/>
              <a:t>дм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i="1" dirty="0" err="1" smtClean="0"/>
              <a:t>довжина</a:t>
            </a:r>
            <a:r>
              <a:rPr lang="ru-RU" sz="2800" i="1" dirty="0" smtClean="0"/>
              <a:t> ІІІ </a:t>
            </a:r>
            <a:r>
              <a:rPr lang="ru-RU" sz="2800" i="1" dirty="0" err="1" smtClean="0"/>
              <a:t>сторони</a:t>
            </a:r>
            <a:r>
              <a:rPr lang="ru-RU" sz="2800" i="1" dirty="0" smtClean="0"/>
              <a:t>.</a:t>
            </a:r>
          </a:p>
          <a:p>
            <a:pPr marL="1790700" indent="-715963"/>
            <a:r>
              <a:rPr lang="ru-RU" sz="2800" dirty="0" smtClean="0"/>
              <a:t>2) 6 + 1 = 7 (</a:t>
            </a:r>
            <a:r>
              <a:rPr lang="ru-RU" sz="2800" i="1" dirty="0" err="1" smtClean="0"/>
              <a:t>дм</a:t>
            </a:r>
            <a:r>
              <a:rPr lang="ru-RU" sz="2800" dirty="0"/>
              <a:t>) – </a:t>
            </a:r>
            <a:r>
              <a:rPr lang="ru-RU" sz="2800" i="1" dirty="0" err="1"/>
              <a:t>довжина</a:t>
            </a:r>
            <a:r>
              <a:rPr lang="ru-RU" sz="2800" i="1" dirty="0"/>
              <a:t> </a:t>
            </a:r>
            <a:r>
              <a:rPr lang="ru-RU" sz="2800" i="1" dirty="0" smtClean="0"/>
              <a:t>І </a:t>
            </a:r>
            <a:r>
              <a:rPr lang="ru-RU" sz="2800" i="1" dirty="0"/>
              <a:t>та </a:t>
            </a:r>
            <a:r>
              <a:rPr lang="ru-RU" sz="2800" i="1" dirty="0" smtClean="0"/>
              <a:t>ІІ </a:t>
            </a:r>
            <a:r>
              <a:rPr lang="ru-RU" sz="2800" i="1" dirty="0" err="1"/>
              <a:t>сто</a:t>
            </a:r>
            <a:r>
              <a:rPr lang="ru-RU" sz="2800" dirty="0" err="1"/>
              <a:t>рін</a:t>
            </a:r>
            <a:r>
              <a:rPr lang="uk-UA" sz="2800" dirty="0" smtClean="0"/>
              <a:t>.</a:t>
            </a:r>
          </a:p>
          <a:p>
            <a:pPr indent="442913"/>
            <a:endParaRPr lang="uk-UA" sz="900" dirty="0"/>
          </a:p>
          <a:p>
            <a:pPr indent="442913"/>
            <a:r>
              <a:rPr lang="uk-UA" sz="2800" b="1" dirty="0" smtClean="0"/>
              <a:t>Відповідь: </a:t>
            </a:r>
            <a:r>
              <a:rPr lang="ru-RU" sz="2800" dirty="0" smtClean="0"/>
              <a:t>7 </a:t>
            </a:r>
            <a:r>
              <a:rPr lang="ru-RU" sz="2800" i="1" dirty="0" err="1" smtClean="0"/>
              <a:t>дм</a:t>
            </a:r>
            <a:r>
              <a:rPr lang="ru-RU" sz="2800" dirty="0" smtClean="0"/>
              <a:t>, 7 </a:t>
            </a:r>
            <a:r>
              <a:rPr lang="ru-RU" sz="2800" i="1" dirty="0" err="1" smtClean="0"/>
              <a:t>дм</a:t>
            </a:r>
            <a:r>
              <a:rPr lang="ru-RU" sz="2800" dirty="0"/>
              <a:t>, 6 </a:t>
            </a:r>
            <a:r>
              <a:rPr lang="ru-RU" sz="2800" i="1" dirty="0" err="1" smtClean="0"/>
              <a:t>дм</a:t>
            </a:r>
            <a:r>
              <a:rPr lang="ru-RU" sz="2800" dirty="0" smtClean="0"/>
              <a:t>.</a:t>
            </a:r>
            <a:endParaRPr lang="uk-UA" sz="2800" dirty="0" smtClean="0"/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843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Виконання</a:t>
            </a:r>
            <a:r>
              <a:rPr lang="ru-RU" sz="4000" b="1" dirty="0"/>
              <a:t> </a:t>
            </a:r>
            <a:r>
              <a:rPr lang="ru-RU" sz="4000" b="1" dirty="0" err="1"/>
              <a:t>вправ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99" y="938315"/>
            <a:ext cx="9381212" cy="2012276"/>
          </a:xfrm>
          <a:prstGeom prst="rect">
            <a:avLst/>
          </a:prstGeom>
          <a:solidFill>
            <a:srgbClr val="87396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 smtClean="0">
                <a:solidFill>
                  <a:srgbClr val="FFFF00"/>
                </a:solidFill>
              </a:rPr>
              <a:t>909.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i="1" dirty="0"/>
              <a:t>За два </a:t>
            </a:r>
            <a:r>
              <a:rPr lang="ru-RU" sz="2800" i="1" dirty="0" err="1"/>
              <a:t>дні</a:t>
            </a:r>
            <a:r>
              <a:rPr lang="ru-RU" sz="2800" i="1" dirty="0"/>
              <a:t> </a:t>
            </a:r>
            <a:r>
              <a:rPr lang="ru-RU" sz="2800" i="1" dirty="0" err="1"/>
              <a:t>було</a:t>
            </a:r>
            <a:r>
              <a:rPr lang="ru-RU" sz="2800" i="1" dirty="0"/>
              <a:t> продано 384 кг </a:t>
            </a:r>
            <a:r>
              <a:rPr lang="ru-RU" sz="2800" i="1" dirty="0" err="1"/>
              <a:t>бананів</a:t>
            </a:r>
            <a:r>
              <a:rPr lang="ru-RU" sz="2800" i="1" dirty="0"/>
              <a:t>, </a:t>
            </a:r>
            <a:r>
              <a:rPr lang="ru-RU" sz="2800" i="1" dirty="0" err="1"/>
              <a:t>причому</a:t>
            </a:r>
            <a:r>
              <a:rPr lang="ru-RU" sz="2800" i="1" dirty="0"/>
              <a:t> </a:t>
            </a:r>
            <a:r>
              <a:rPr lang="ru-RU" sz="2800" i="1" dirty="0" smtClean="0"/>
              <a:t>другого дня </a:t>
            </a:r>
            <a:r>
              <a:rPr lang="ru-RU" sz="2800" i="1" dirty="0"/>
              <a:t>продали </a:t>
            </a:r>
            <a:r>
              <a:rPr lang="ru-RU" sz="2800" i="1" dirty="0" smtClean="0"/>
              <a:t>3/5 </a:t>
            </a:r>
            <a:r>
              <a:rPr lang="ru-RU" sz="2800" i="1" dirty="0" err="1"/>
              <a:t>від</a:t>
            </a:r>
            <a:r>
              <a:rPr lang="ru-RU" sz="2800" i="1" dirty="0"/>
              <a:t> того, </a:t>
            </a:r>
            <a:r>
              <a:rPr lang="ru-RU" sz="2800" i="1" dirty="0" err="1"/>
              <a:t>що</a:t>
            </a:r>
            <a:r>
              <a:rPr lang="ru-RU" sz="2800" i="1" dirty="0"/>
              <a:t> продали </a:t>
            </a:r>
            <a:r>
              <a:rPr lang="ru-RU" sz="2800" i="1" dirty="0" err="1"/>
              <a:t>першого</a:t>
            </a:r>
            <a:r>
              <a:rPr lang="ru-RU" sz="2800" i="1" dirty="0"/>
              <a:t>. </a:t>
            </a:r>
            <a:r>
              <a:rPr lang="ru-RU" sz="2800" i="1" dirty="0" err="1"/>
              <a:t>Скільки</a:t>
            </a:r>
            <a:r>
              <a:rPr lang="ru-RU" sz="2800" i="1" dirty="0"/>
              <a:t> </a:t>
            </a:r>
            <a:r>
              <a:rPr lang="ru-RU" sz="2800" i="1" dirty="0" err="1" smtClean="0"/>
              <a:t>кілограмів</a:t>
            </a:r>
            <a:r>
              <a:rPr lang="ru-RU" sz="2800" i="1" dirty="0" smtClean="0"/>
              <a:t> </a:t>
            </a:r>
            <a:r>
              <a:rPr lang="ru-RU" sz="2800" i="1" dirty="0" err="1"/>
              <a:t>бананів</a:t>
            </a:r>
            <a:r>
              <a:rPr lang="ru-RU" sz="2800" i="1" dirty="0"/>
              <a:t> продали в перший день і </a:t>
            </a:r>
            <a:r>
              <a:rPr lang="ru-RU" sz="2800" i="1" dirty="0" err="1"/>
              <a:t>скільки</a:t>
            </a:r>
            <a:r>
              <a:rPr lang="ru-RU" sz="2800" i="1" dirty="0"/>
              <a:t> – у </a:t>
            </a:r>
            <a:r>
              <a:rPr lang="ru-RU" sz="2800" i="1" dirty="0" err="1"/>
              <a:t>другий</a:t>
            </a:r>
            <a:r>
              <a:rPr lang="ru-RU" sz="2800" i="1" dirty="0"/>
              <a:t>?</a:t>
            </a:r>
            <a:endParaRPr lang="ru-RU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9999" y="2950591"/>
                <a:ext cx="9381212" cy="4829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42913" algn="just"/>
                <a:r>
                  <a:rPr lang="uk-UA" sz="2400" b="1" dirty="0" smtClean="0"/>
                  <a:t>Нехай х (</a:t>
                </a:r>
                <a:r>
                  <a:rPr lang="uk-UA" sz="2400" b="1" i="1" dirty="0" smtClean="0"/>
                  <a:t>кг</a:t>
                </a:r>
                <a:r>
                  <a:rPr lang="uk-UA" sz="2400" b="1" dirty="0" smtClean="0"/>
                  <a:t>) – продали першого дня, </a:t>
                </a:r>
                <a:r>
                  <a:rPr lang="uk-UA" sz="2400" b="1" dirty="0"/>
                  <a:t>тоді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2400" b="1" dirty="0" smtClean="0"/>
                  <a:t>х </a:t>
                </a:r>
                <a:r>
                  <a:rPr lang="uk-UA" sz="2400" b="1" i="1" dirty="0" smtClean="0"/>
                  <a:t>(кг) </a:t>
                </a:r>
                <a:r>
                  <a:rPr lang="uk-UA" sz="2400" b="1" dirty="0" smtClean="0"/>
                  <a:t>– продали другого дня, всього продали 384 </a:t>
                </a:r>
                <a:r>
                  <a:rPr lang="uk-UA" sz="2400" b="1" i="1" dirty="0" smtClean="0"/>
                  <a:t>кг</a:t>
                </a:r>
                <a:r>
                  <a:rPr lang="uk-UA" sz="2400" b="1" dirty="0" smtClean="0"/>
                  <a:t>. Складаємо рівняння:</a:t>
                </a:r>
              </a:p>
              <a:p>
                <a:pPr marL="811213" indent="-274638">
                  <a:buAutoNum type="arabicParenR"/>
                </a:pPr>
                <a:r>
                  <a:rPr lang="uk-UA" sz="2600" dirty="0" smtClean="0"/>
                  <a:t>   </a:t>
                </a:r>
                <a:r>
                  <a:rPr lang="en-US" sz="2600" dirty="0" smtClean="0"/>
                  <a:t>x</a:t>
                </a:r>
                <a:r>
                  <a:rPr lang="ru-RU" sz="26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600" b="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uk-UA" sz="2600" b="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2600" dirty="0"/>
                  <a:t>х</a:t>
                </a:r>
                <a:r>
                  <a:rPr lang="ru-RU" sz="2600" dirty="0" smtClean="0"/>
                  <a:t>= 384;</a:t>
                </a:r>
              </a:p>
              <a:p>
                <a:pPr marL="811213" indent="179388"/>
                <a14:m>
                  <m:oMath xmlns:m="http://schemas.openxmlformats.org/officeDocument/2006/math">
                    <m:f>
                      <m:fPr>
                        <m:ctrlPr>
                          <a:rPr lang="uk-UA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6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uk-UA" sz="2600" b="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uk-UA" sz="2600" dirty="0" smtClean="0"/>
                  <a:t>х</a:t>
                </a:r>
                <a:r>
                  <a:rPr lang="ru-RU" sz="2600" dirty="0" smtClean="0"/>
                  <a:t> = </a:t>
                </a:r>
                <a:r>
                  <a:rPr lang="ru-RU" sz="2600" dirty="0"/>
                  <a:t>384</a:t>
                </a:r>
                <a:r>
                  <a:rPr lang="ru-RU" sz="2600" dirty="0" smtClean="0"/>
                  <a:t>; </a:t>
                </a:r>
                <a:r>
                  <a:rPr lang="ru-RU" sz="2600" dirty="0"/>
                  <a:t>/: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600" i="1" dirty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uk-UA" sz="26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ru-RU" sz="2600" dirty="0" smtClean="0"/>
              </a:p>
              <a:p>
                <a:pPr marL="811213" indent="179388"/>
                <a:r>
                  <a:rPr lang="ru-RU" sz="2600" dirty="0" smtClean="0"/>
                  <a:t>x </a:t>
                </a:r>
                <a:r>
                  <a:rPr lang="ru-RU" sz="2600" dirty="0"/>
                  <a:t>= </a:t>
                </a:r>
                <a:r>
                  <a:rPr lang="ru-RU" sz="2600" dirty="0" smtClean="0"/>
                  <a:t>384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26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2600" dirty="0" smtClean="0"/>
                  <a:t>; </a:t>
                </a:r>
                <a:endParaRPr lang="ru-RU" sz="2600" dirty="0"/>
              </a:p>
              <a:p>
                <a:pPr marL="811213" indent="179388"/>
                <a:r>
                  <a:rPr lang="ru-RU" sz="2600" dirty="0" smtClean="0"/>
                  <a:t>x = 240. </a:t>
                </a:r>
                <a:endParaRPr lang="uk-UA" sz="900" dirty="0"/>
              </a:p>
              <a:p>
                <a:pPr indent="442913"/>
                <a:r>
                  <a:rPr lang="uk-UA" sz="2800" b="1" dirty="0" smtClean="0"/>
                  <a:t>Відповідь: </a:t>
                </a:r>
                <a:r>
                  <a:rPr lang="ru-RU" sz="2400" dirty="0"/>
                  <a:t>240 </a:t>
                </a:r>
                <a:r>
                  <a:rPr lang="ru-RU" sz="2400" i="1" dirty="0" smtClean="0"/>
                  <a:t>кг, </a:t>
                </a:r>
                <a:r>
                  <a:rPr lang="ru-RU" sz="2400" dirty="0"/>
                  <a:t>144 </a:t>
                </a:r>
                <a:r>
                  <a:rPr lang="ru-RU" sz="2400" i="1" dirty="0" smtClean="0"/>
                  <a:t>кг</a:t>
                </a:r>
                <a:r>
                  <a:rPr lang="uk-UA" sz="2400" dirty="0" smtClean="0"/>
                  <a:t>.</a:t>
                </a:r>
                <a:endParaRPr lang="ru-RU" sz="2800" dirty="0"/>
              </a:p>
              <a:p>
                <a:pPr indent="442913"/>
                <a:endParaRPr lang="ru-RU" sz="2800" dirty="0"/>
              </a:p>
              <a:p>
                <a:endParaRPr lang="uk-UA" sz="2800" dirty="0" smtClean="0"/>
              </a:p>
              <a:p>
                <a:endParaRPr lang="uk-UA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99" y="2950591"/>
                <a:ext cx="9381212" cy="4829720"/>
              </a:xfrm>
              <a:prstGeom prst="rect">
                <a:avLst/>
              </a:prstGeom>
              <a:blipFill>
                <a:blip r:embed="rId2"/>
                <a:stretch>
                  <a:fillRect l="-975" r="-10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93789" y="3921550"/>
            <a:ext cx="6730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600" dirty="0" smtClean="0"/>
              <a:t>240 </a:t>
            </a:r>
            <a:r>
              <a:rPr lang="ru-RU" sz="2600" i="1" dirty="0" smtClean="0"/>
              <a:t>кг</a:t>
            </a:r>
            <a:r>
              <a:rPr lang="ru-RU" sz="2600" dirty="0" smtClean="0"/>
              <a:t> – </a:t>
            </a:r>
            <a:r>
              <a:rPr lang="ru-RU" sz="2600" i="1" dirty="0"/>
              <a:t>продали </a:t>
            </a:r>
            <a:r>
              <a:rPr lang="ru-RU" sz="2600" i="1" dirty="0" err="1"/>
              <a:t>першого</a:t>
            </a:r>
            <a:r>
              <a:rPr lang="ru-RU" sz="2600" i="1" dirty="0"/>
              <a:t> дня</a:t>
            </a:r>
            <a:endParaRPr lang="ru-RU" sz="2600" dirty="0" smtClean="0"/>
          </a:p>
          <a:p>
            <a:r>
              <a:rPr lang="ru-RU" sz="2600" dirty="0" smtClean="0"/>
              <a:t>2</a:t>
            </a:r>
            <a:r>
              <a:rPr lang="ru-RU" sz="2600" dirty="0"/>
              <a:t>) </a:t>
            </a:r>
            <a:r>
              <a:rPr lang="ru-RU" sz="2600" dirty="0" smtClean="0"/>
              <a:t>384 – 240 = </a:t>
            </a:r>
            <a:r>
              <a:rPr lang="ru-RU" sz="2600" dirty="0"/>
              <a:t>144 (</a:t>
            </a:r>
            <a:r>
              <a:rPr lang="ru-RU" sz="2600" i="1" dirty="0"/>
              <a:t>кг</a:t>
            </a:r>
            <a:r>
              <a:rPr lang="ru-RU" sz="2600" dirty="0"/>
              <a:t>) </a:t>
            </a:r>
            <a:r>
              <a:rPr lang="ru-RU" sz="2600" i="1" dirty="0"/>
              <a:t>продали другого дня</a:t>
            </a:r>
            <a:r>
              <a:rPr lang="uk-UA" sz="2600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10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994"/>
            <a:ext cx="12192000" cy="857839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Домашн</a:t>
            </a:r>
            <a:r>
              <a:rPr lang="uk-UA" sz="4000" b="1" dirty="0" smtClean="0"/>
              <a:t>є завдання</a:t>
            </a:r>
            <a:endParaRPr lang="ru-RU" sz="4000" b="1" dirty="0"/>
          </a:p>
        </p:txBody>
      </p:sp>
      <p:sp>
        <p:nvSpPr>
          <p:cNvPr id="3" name="Button Color - Down"/>
          <p:cNvSpPr/>
          <p:nvPr/>
        </p:nvSpPr>
        <p:spPr>
          <a:xfrm>
            <a:off x="2662188" y="1599115"/>
            <a:ext cx="8446417" cy="3106236"/>
          </a:xfrm>
          <a:prstGeom prst="rect">
            <a:avLst/>
          </a:prstGeom>
          <a:solidFill>
            <a:srgbClr val="C63102"/>
          </a:solidFill>
          <a:ln w="38100">
            <a:solidFill>
              <a:srgbClr val="C6310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Вивчити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 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24, ст.176-178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№ 901, 903, 905, 907, 910</a:t>
            </a:r>
            <a:endParaRPr lang="ru-R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75" y="4432144"/>
            <a:ext cx="2063778" cy="22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607</Words>
  <Application>Microsoft Office PowerPoint</Application>
  <PresentationFormat>Широкоэкранный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Yarina</dc:creator>
  <cp:lastModifiedBy>Yarina</cp:lastModifiedBy>
  <cp:revision>137</cp:revision>
  <dcterms:created xsi:type="dcterms:W3CDTF">2020-03-16T22:40:00Z</dcterms:created>
  <dcterms:modified xsi:type="dcterms:W3CDTF">2020-04-15T19:35:57Z</dcterms:modified>
</cp:coreProperties>
</file>