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62" r:id="rId5"/>
    <p:sldId id="263" r:id="rId6"/>
    <p:sldId id="264" r:id="rId7"/>
    <p:sldId id="258" r:id="rId8"/>
    <p:sldId id="259" r:id="rId9"/>
    <p:sldId id="284" r:id="rId10"/>
    <p:sldId id="269" r:id="rId11"/>
    <p:sldId id="270" r:id="rId12"/>
    <p:sldId id="276" r:id="rId13"/>
    <p:sldId id="272" r:id="rId14"/>
    <p:sldId id="273" r:id="rId15"/>
    <p:sldId id="274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00"/>
    <a:srgbClr val="6666FF"/>
    <a:srgbClr val="66FF33"/>
    <a:srgbClr val="0099CC"/>
    <a:srgbClr val="66FFFF"/>
    <a:srgbClr val="422C1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88" autoAdjust="0"/>
    <p:restoredTop sz="94643" autoAdjust="0"/>
  </p:normalViewPr>
  <p:slideViewPr>
    <p:cSldViewPr>
      <p:cViewPr>
        <p:scale>
          <a:sx n="100" d="100"/>
          <a:sy n="100" d="100"/>
        </p:scale>
        <p:origin x="-185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936B-5275-4499-886C-16612F26FB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F16F-9201-43AE-8119-D4B75E65D7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2937-6735-4DD9-825C-45DEA67D76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E7A3-F93F-485A-B04B-9E79422C84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87CD-14D5-4AF0-A4F2-85A2E9493F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6C0B-9DDA-44B6-9568-471F4B2E2F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1243-00A6-42B7-9D59-3D2A1DB7E2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7E79-D23B-49A0-BBD1-DDD6477AE1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E159-E33C-4D3C-B046-C9EE76BA13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FE59-A8E9-485A-A8B5-667CBCA761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3F56-D272-4101-83FA-DE0F60A8E9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DDCFEE-D33E-4A74-B8ED-AF0CF79DAF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uzabetka.com.ua/wp-content/uploads/2014/03/Vosma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A%D1%80%D0%B8%D0%BF%D0%BA%D0%B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k.wikipedia.org/wiki/%D0%86%D0%BD%D1%81%D1%82%D1%80%D1%83%D0%BC%D0%B5%D0%BD%D1%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3%D0%BE%D1%82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k.wikipedia.org/wiki/%D0%92%D1%96%D0%BE%D0%BB%D0%BE%D0%BD%D1%87%D0%B5%D0%BB%D1%8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muzabetka.com.ua/wp-content/uploads/2014/03/Cilapauza.pn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muzabetka.com.ua/wp-content/uploads/2014/03/Shistnadpauza.pn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/>
              <a:t>Музична грамота.Звук.Ноти</a:t>
            </a:r>
            <a:endParaRPr lang="ru-RU" b="1" smtClean="0"/>
          </a:p>
        </p:txBody>
      </p:sp>
      <p:pic>
        <p:nvPicPr>
          <p:cNvPr id="2051" name="Содержимое 11" descr="10132522-Illustration-of-Kids-Playing-with-Musical-Notes-Stock-Illustration-mus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484313"/>
            <a:ext cx="7200900" cy="4897437"/>
          </a:xfrm>
        </p:spPr>
      </p:pic>
      <p:sp>
        <p:nvSpPr>
          <p:cNvPr id="2052" name="Rectangle 165"/>
          <p:cNvSpPr>
            <a:spLocks noChangeArrowheads="1"/>
          </p:cNvSpPr>
          <p:nvPr/>
        </p:nvSpPr>
        <p:spPr bwMode="auto">
          <a:xfrm>
            <a:off x="5005388" y="55895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60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513" cy="1162050"/>
          </a:xfrm>
        </p:spPr>
        <p:txBody>
          <a:bodyPr/>
          <a:lstStyle/>
          <a:p>
            <a:r>
              <a:rPr lang="ru-RU" sz="2900" smtClean="0">
                <a:solidFill>
                  <a:srgbClr val="0099CC"/>
                </a:solidFill>
              </a:rPr>
              <a:t>Тривалість</a:t>
            </a:r>
            <a:r>
              <a:rPr lang="ru-RU" sz="2900" smtClean="0"/>
              <a:t> – це довжина звучання ноти.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773238"/>
            <a:ext cx="3008313" cy="4402137"/>
          </a:xfrm>
        </p:spPr>
        <p:txBody>
          <a:bodyPr/>
          <a:lstStyle/>
          <a:p>
            <a:r>
              <a:rPr lang="ru-RU" sz="2000" smtClean="0"/>
              <a:t>Тривалість звука вимірюється шляхом рівномірного відрахування. За основу взято найдовшу в сучасній музиці тривалість – цілу, та шляхом поділу її та кожної наступної на два, утворюють інші тривалості – коротші.</a:t>
            </a:r>
          </a:p>
          <a:p>
            <a:endParaRPr lang="ru-RU" smtClean="0"/>
          </a:p>
        </p:txBody>
      </p:sp>
      <p:pic>
        <p:nvPicPr>
          <p:cNvPr id="11268" name="Содержимое 6" descr="99bf16d6fb15 нот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555750"/>
            <a:ext cx="6049962" cy="538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0070C0"/>
                </a:solidFill>
              </a:rPr>
              <a:t>Ціла тривалість – виглядає як незамальована основа.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 Рахується – ( 1-і-2-і-3-і-4-і )</a:t>
            </a:r>
            <a:br>
              <a:rPr lang="ru-RU" sz="2400" smtClean="0">
                <a:solidFill>
                  <a:srgbClr val="0070C0"/>
                </a:solidFill>
              </a:rPr>
            </a:br>
            <a:endParaRPr lang="ru-RU" sz="2400" smtClean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whole-note-h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425" y="1989138"/>
            <a:ext cx="2592388" cy="1343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epositphotos_1395172-3D-Golden-Whole-N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Рисунок 12" descr="Cil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775" y="1628775"/>
            <a:ext cx="69135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539750" y="836613"/>
            <a:ext cx="8147050" cy="581025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</a:rPr>
              <a:t>Половинка</a:t>
            </a:r>
            <a:r>
              <a:rPr lang="ru-RU" sz="2400" smtClean="0">
                <a:solidFill>
                  <a:srgbClr val="0070C0"/>
                </a:solidFill>
              </a:rPr>
              <a:t> - виглядає як незамальована основа зі штилем.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Рахується – ( 1-і-2-і 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Рисунок 5" descr="half-note-clip-art-Half-Note-Clip-Art-Red_zps470537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700213"/>
            <a:ext cx="1828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Polovynk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557338"/>
            <a:ext cx="58769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9" descr="strogiy_stil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40088"/>
            <a:ext cx="2016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47050" cy="725488"/>
          </a:xfrm>
        </p:spPr>
        <p:txBody>
          <a:bodyPr/>
          <a:lstStyle/>
          <a:p>
            <a:r>
              <a:rPr lang="ru-RU" sz="2800" b="1" smtClean="0">
                <a:solidFill>
                  <a:srgbClr val="6666FF"/>
                </a:solidFill>
              </a:rPr>
              <a:t>Четверть</a:t>
            </a:r>
            <a:r>
              <a:rPr lang="ru-RU" sz="2800" smtClean="0">
                <a:solidFill>
                  <a:srgbClr val="6666FF"/>
                </a:solidFill>
              </a:rPr>
              <a:t> - виглядає як замальована основа зі штилем.</a:t>
            </a:r>
            <a:br>
              <a:rPr lang="ru-RU" sz="2800" smtClean="0">
                <a:solidFill>
                  <a:srgbClr val="6666FF"/>
                </a:solidFill>
              </a:rPr>
            </a:br>
            <a:r>
              <a:rPr lang="ru-RU" sz="2800" smtClean="0">
                <a:solidFill>
                  <a:srgbClr val="6666FF"/>
                </a:solidFill>
              </a:rPr>
              <a:t>Рахується – ( 1-і )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4339" name="Рисунок 5" descr="i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Chetve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68294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768px-Music-quarternote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767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323850" y="836613"/>
            <a:ext cx="8147050" cy="796925"/>
          </a:xfrm>
        </p:spPr>
        <p:txBody>
          <a:bodyPr/>
          <a:lstStyle/>
          <a:p>
            <a:r>
              <a:rPr lang="ru-RU" sz="2000" b="1" smtClean="0">
                <a:solidFill>
                  <a:srgbClr val="660033"/>
                </a:solidFill>
              </a:rPr>
              <a:t>Восьма</a:t>
            </a:r>
            <a:r>
              <a:rPr lang="ru-RU" sz="2000" smtClean="0">
                <a:solidFill>
                  <a:srgbClr val="660033"/>
                </a:solidFill>
              </a:rPr>
              <a:t> - виглядає як замальована основа зі штилем та хвостиком, існує ще інший запис декількох восьмих підряд – об’єднаних ребром.</a:t>
            </a:r>
            <a:br>
              <a:rPr lang="ru-RU" sz="2000" smtClean="0">
                <a:solidFill>
                  <a:srgbClr val="660033"/>
                </a:solidFill>
              </a:rPr>
            </a:br>
            <a:r>
              <a:rPr lang="ru-RU" sz="2000" smtClean="0">
                <a:solidFill>
                  <a:srgbClr val="660033"/>
                </a:solidFill>
              </a:rPr>
              <a:t>Рахується – ( раз, або і )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hlinkClick r:id="rId2"/>
              </a:rPr>
              <a:t/>
            </a:r>
            <a:br>
              <a:rPr lang="ru-RU" sz="2000" smtClean="0">
                <a:hlinkClick r:id="rId2"/>
              </a:rPr>
            </a:br>
            <a:endParaRPr lang="ru-RU" sz="2000" smtClean="0"/>
          </a:p>
        </p:txBody>
      </p:sp>
      <p:pic>
        <p:nvPicPr>
          <p:cNvPr id="15363" name="Рисунок 5" descr="Vosm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844675"/>
            <a:ext cx="4537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cutcaster-photo-100765564-3D-Eighth-No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0767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 descr="vosmaja-not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916113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</a:rPr>
              <a:t>Шістнадцята</a:t>
            </a:r>
            <a:r>
              <a:rPr lang="ru-RU" sz="1800" smtClean="0">
                <a:solidFill>
                  <a:srgbClr val="FF0000"/>
                </a:solidFill>
              </a:rPr>
              <a:t> - виглядає як замальована основа зі штилем та двома хвостиками. Інший запис декількох шістнадцятих підряд – об’єднаних двома ребрами.</a:t>
            </a:r>
            <a:br>
              <a:rPr lang="ru-RU" sz="1800" smtClean="0">
                <a:solidFill>
                  <a:srgbClr val="FF0000"/>
                </a:solidFill>
              </a:rPr>
            </a:br>
            <a:r>
              <a:rPr lang="ru-RU" sz="1800" smtClean="0">
                <a:solidFill>
                  <a:srgbClr val="FF0000"/>
                </a:solidFill>
              </a:rPr>
              <a:t>Рахується – ( та )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6387" name="Рисунок 5" descr="Shistna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6704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Nat_Dve_notyi_(kopiya)_kopiy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1993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05263"/>
            <a:ext cx="24209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smtClean="0">
                <a:solidFill>
                  <a:srgbClr val="00B0F0"/>
                </a:solidFill>
              </a:rPr>
              <a:t>ключі</a:t>
            </a:r>
            <a:endParaRPr lang="ru-RU" sz="9600" smtClean="0">
              <a:solidFill>
                <a:srgbClr val="00B0F0"/>
              </a:solidFill>
            </a:endParaRPr>
          </a:p>
        </p:txBody>
      </p:sp>
      <p:pic>
        <p:nvPicPr>
          <p:cNvPr id="17411" name="Рисунок 2" descr="1931208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628775"/>
            <a:ext cx="58610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9" descr="notenschlüs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333375"/>
            <a:ext cx="4508500" cy="6361113"/>
          </a:xfrm>
        </p:spPr>
      </p:pic>
      <p:sp>
        <p:nvSpPr>
          <p:cNvPr id="18435" name="Текст 8"/>
          <p:cNvSpPr>
            <a:spLocks noGrp="1"/>
          </p:cNvSpPr>
          <p:nvPr>
            <p:ph type="body" sz="half" idx="2"/>
          </p:nvPr>
        </p:nvSpPr>
        <p:spPr>
          <a:xfrm>
            <a:off x="179388" y="260350"/>
            <a:ext cx="3887787" cy="6337300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>Скрипковий ключ</a:t>
            </a:r>
            <a:r>
              <a:rPr lang="ru-RU" sz="2000" smtClean="0">
                <a:solidFill>
                  <a:srgbClr val="FF0000"/>
                </a:solidFill>
              </a:rPr>
              <a:t> — найрозповсюдженіший з усіх ключів. Він розташовує «соль» першої октави на другій знизу лінійці нотного стану. У скрипковому ключі пишуться ноти для </a:t>
            </a:r>
            <a:r>
              <a:rPr lang="ru-RU" sz="2000" smtClean="0">
                <a:solidFill>
                  <a:srgbClr val="FF0000"/>
                </a:solidFill>
                <a:hlinkClick r:id="rId3" tooltip="Скрипка"/>
              </a:rPr>
              <a:t>скрипки</a:t>
            </a:r>
            <a:r>
              <a:rPr lang="ru-RU" sz="2000" smtClean="0">
                <a:solidFill>
                  <a:srgbClr val="FF0000"/>
                </a:solidFill>
              </a:rPr>
              <a:t> (звідси назва), більшості дерев'яних духових музичних </a:t>
            </a:r>
            <a:r>
              <a:rPr lang="ru-RU" sz="2000" smtClean="0">
                <a:solidFill>
                  <a:srgbClr val="FF0000"/>
                </a:solidFill>
                <a:hlinkClick r:id="rId4" tooltip="Інструмент"/>
              </a:rPr>
              <a:t>інструментів</a:t>
            </a:r>
            <a:r>
              <a:rPr lang="ru-RU" sz="2000" smtClean="0">
                <a:solidFill>
                  <a:srgbClr val="FF0000"/>
                </a:solidFill>
              </a:rPr>
              <a:t>, частини мідних духових, ударних з визначеною висотою звука та, в більшості випадків, партія правої руки фортепіано. Також у скрипковому ключі записуються жіночі вокальні партії та тенорові; останні виконуються октавою нижче написаного.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5" descr="BTaKGpXo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8075" y="273050"/>
            <a:ext cx="4965700" cy="5853113"/>
          </a:xfrm>
        </p:spPr>
      </p:pic>
      <p:sp>
        <p:nvSpPr>
          <p:cNvPr id="19459" name="Текст 4"/>
          <p:cNvSpPr>
            <a:spLocks noGrp="1"/>
          </p:cNvSpPr>
          <p:nvPr>
            <p:ph type="body" sz="half" idx="2"/>
          </p:nvPr>
        </p:nvSpPr>
        <p:spPr>
          <a:xfrm>
            <a:off x="250825" y="260350"/>
            <a:ext cx="3214688" cy="5865813"/>
          </a:xfrm>
        </p:spPr>
        <p:txBody>
          <a:bodyPr/>
          <a:lstStyle/>
          <a:p>
            <a:r>
              <a:rPr lang="ru-RU" sz="2200" b="1" smtClean="0">
                <a:solidFill>
                  <a:srgbClr val="FF0000"/>
                </a:solidFill>
              </a:rPr>
              <a:t>Басовий ключ</a:t>
            </a:r>
            <a:r>
              <a:rPr lang="ru-RU" sz="2200" smtClean="0">
                <a:solidFill>
                  <a:srgbClr val="FF0000"/>
                </a:solidFill>
              </a:rPr>
              <a:t> — другий за розповсюдженістю ключ після скрипкового. Розташовує «фа» малої октави на другу зверху лінійку нотного стану. Цим ключем користуються інструменти з низьким звучанням: </a:t>
            </a:r>
            <a:r>
              <a:rPr lang="ru-RU" sz="2200" smtClean="0">
                <a:solidFill>
                  <a:srgbClr val="FF0000"/>
                </a:solidFill>
                <a:hlinkClick r:id="rId3" tooltip="Фагот"/>
              </a:rPr>
              <a:t>фагот</a:t>
            </a:r>
            <a:r>
              <a:rPr lang="ru-RU" sz="2200" smtClean="0">
                <a:solidFill>
                  <a:srgbClr val="FF0000"/>
                </a:solidFill>
              </a:rPr>
              <a:t>, більшою частиною </a:t>
            </a:r>
            <a:r>
              <a:rPr lang="ru-RU" sz="2200" smtClean="0">
                <a:solidFill>
                  <a:srgbClr val="FF0000"/>
                </a:solidFill>
                <a:hlinkClick r:id="rId4" tooltip="Віолончель"/>
              </a:rPr>
              <a:t>віолончель</a:t>
            </a:r>
            <a:r>
              <a:rPr lang="ru-RU" sz="2200" smtClean="0">
                <a:solidFill>
                  <a:srgbClr val="FF0000"/>
                </a:solidFill>
              </a:rPr>
              <a:t>, партія лівої руки фортепіано тощо.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Паузи</a:t>
            </a:r>
            <a:r>
              <a:rPr lang="uk-UA" dirty="0" smtClean="0"/>
              <a:t>. </a:t>
            </a:r>
            <a:endParaRPr lang="ru-RU" dirty="0" smtClean="0"/>
          </a:p>
        </p:txBody>
      </p:sp>
      <p:pic>
        <p:nvPicPr>
          <p:cNvPr id="20483" name="Рисунок 2" descr="pauzy-v-muz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6792"/>
            <a:ext cx="8335962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775"/>
          </a:xfrm>
        </p:spPr>
        <p:txBody>
          <a:bodyPr/>
          <a:lstStyle/>
          <a:p>
            <a:pPr eaLnBrk="1" hangingPunct="1"/>
            <a:r>
              <a:rPr lang="uk-UA" sz="2000" b="1" smtClean="0"/>
              <a:t>Музичний звук </a:t>
            </a:r>
            <a:r>
              <a:rPr lang="uk-UA" sz="1800" smtClean="0"/>
              <a:t>– це струни мембрани, що створює звукові хвилі на органи слуху і через слуховий нерв і передається в голову, в мозок що створює відчуття звуку.</a:t>
            </a:r>
            <a:br>
              <a:rPr lang="uk-UA" sz="1800" smtClean="0"/>
            </a:br>
            <a:r>
              <a:rPr lang="uk-UA" sz="3200" b="1" smtClean="0"/>
              <a:t>Звукі поділяються:</a:t>
            </a:r>
            <a:endParaRPr lang="ru-RU" sz="3200" b="1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uk-UA" sz="3200" smtClean="0"/>
              <a:t>Музичні</a:t>
            </a:r>
            <a:endParaRPr lang="ru-RU" sz="3200" smtClean="0"/>
          </a:p>
        </p:txBody>
      </p:sp>
      <p:pic>
        <p:nvPicPr>
          <p:cNvPr id="3076" name="Содержимое 6" descr="100425143_4809770_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6775" y="2174875"/>
            <a:ext cx="3221038" cy="3951288"/>
          </a:xfrm>
        </p:spPr>
      </p:pic>
      <p:sp>
        <p:nvSpPr>
          <p:cNvPr id="30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uk-UA" sz="3200" smtClean="0"/>
              <a:t>Шумові</a:t>
            </a:r>
            <a:endParaRPr lang="ru-RU" sz="3200" smtClean="0"/>
          </a:p>
        </p:txBody>
      </p:sp>
      <p:pic>
        <p:nvPicPr>
          <p:cNvPr id="3078" name="Содержимое 7" descr="5305395_lar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276475"/>
            <a:ext cx="3821112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71438"/>
          </a:xfrm>
        </p:spPr>
        <p:txBody>
          <a:bodyPr/>
          <a:lstStyle/>
          <a:p>
            <a:r>
              <a:rPr lang="ru-RU" sz="2000" b="1" smtClean="0">
                <a:solidFill>
                  <a:srgbClr val="00B050"/>
                </a:solidFill>
              </a:rPr>
              <a:t>Ціла пауза</a:t>
            </a:r>
            <a:r>
              <a:rPr lang="ru-RU" sz="2000" smtClean="0">
                <a:solidFill>
                  <a:srgbClr val="00B050"/>
                </a:solidFill>
              </a:rPr>
              <a:t> - виглядає, як прямокутник, що висить на лінійці.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Рахується – ( 1-і-2-і-3-і-4-і</a:t>
            </a:r>
            <a:r>
              <a:rPr lang="ru-RU" smtClean="0">
                <a:solidFill>
                  <a:srgbClr val="00B050"/>
                </a:solidFill>
              </a:rPr>
              <a:t> </a:t>
            </a:r>
            <a:r>
              <a:rPr lang="ru-RU" sz="2000" smtClean="0">
                <a:solidFill>
                  <a:srgbClr val="00B050"/>
                </a:solidFill>
              </a:rPr>
              <a:t>)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hlinkClick r:id="rId2"/>
              </a:rPr>
              <a:t/>
            </a:r>
            <a:br>
              <a:rPr lang="ru-RU" smtClean="0">
                <a:hlinkClick r:id="rId2"/>
              </a:rPr>
            </a:br>
            <a:endParaRPr lang="ru-RU" smtClean="0"/>
          </a:p>
        </p:txBody>
      </p:sp>
      <p:pic>
        <p:nvPicPr>
          <p:cNvPr id="21507" name="Рисунок 2" descr="Cilapauz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5588"/>
            <a:ext cx="8532812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ru-RU" sz="2000" b="1" smtClean="0"/>
              <a:t>Половинка пауза</a:t>
            </a:r>
            <a:r>
              <a:rPr lang="ru-RU" sz="2000" smtClean="0"/>
              <a:t> - подібна до цілої, але прямокутник лежить на лінійці.</a:t>
            </a:r>
            <a:br>
              <a:rPr lang="ru-RU" sz="2000" smtClean="0"/>
            </a:br>
            <a:r>
              <a:rPr lang="ru-RU" sz="2000" smtClean="0"/>
              <a:t>Рахується – ( 1-і-2-і )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2531" name="Рисунок 2" descr="Polovynkapauz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36713"/>
            <a:ext cx="8351837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ru-RU" sz="2800" b="1" smtClean="0"/>
              <a:t>Четверть пауза</a:t>
            </a:r>
            <a:r>
              <a:rPr lang="ru-RU" sz="2800" smtClean="0"/>
              <a:t> - виглядає як зигзаг.</a:t>
            </a:r>
            <a:br>
              <a:rPr lang="ru-RU" sz="2800" smtClean="0"/>
            </a:br>
            <a:r>
              <a:rPr lang="ru-RU" sz="2800" smtClean="0"/>
              <a:t>Рахується – ( 1-і )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3555" name="Рисунок 2" descr="Chetvertpauz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813593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ru-RU" sz="2000" b="1" smtClean="0"/>
              <a:t>Восьма пауза</a:t>
            </a:r>
            <a:r>
              <a:rPr lang="ru-RU" sz="2000" smtClean="0"/>
              <a:t> - подібна на гачок.</a:t>
            </a:r>
            <a:br>
              <a:rPr lang="ru-RU" sz="2000" smtClean="0"/>
            </a:br>
            <a:r>
              <a:rPr lang="ru-RU" sz="2000" smtClean="0"/>
              <a:t>Рахується – ( раз, або і )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4579" name="Рисунок 2" descr="Vosmapauz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1375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Шістнадцята пауза</a:t>
            </a:r>
            <a:r>
              <a:rPr lang="ru-RU" sz="2000" smtClean="0"/>
              <a:t> - виглядає, як два гачки.</a:t>
            </a:r>
            <a:br>
              <a:rPr lang="ru-RU" sz="2000" smtClean="0"/>
            </a:br>
            <a:r>
              <a:rPr lang="ru-RU" sz="2000" smtClean="0"/>
              <a:t>Рахується – ( та )</a:t>
            </a:r>
            <a:br>
              <a:rPr lang="ru-RU" sz="2000" smtClean="0"/>
            </a:br>
            <a:r>
              <a:rPr lang="ru-RU" sz="2000" smtClean="0">
                <a:hlinkClick r:id="rId2"/>
              </a:rPr>
              <a:t/>
            </a:r>
            <a:br>
              <a:rPr lang="ru-RU" sz="2000" smtClean="0">
                <a:hlinkClick r:id="rId2"/>
              </a:rPr>
            </a:br>
            <a:endParaRPr lang="ru-RU" sz="2000" smtClean="0"/>
          </a:p>
        </p:txBody>
      </p:sp>
      <p:pic>
        <p:nvPicPr>
          <p:cNvPr id="25603" name="Рисунок 2" descr="Shistnadpauz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82804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 descr="fd2741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Рисунок 4" descr="img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8000" smtClean="0">
                <a:solidFill>
                  <a:srgbClr val="FF0000"/>
                </a:solidFill>
              </a:rPr>
              <a:t>кінець</a:t>
            </a:r>
            <a:endParaRPr lang="ru-RU" sz="8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1837" cy="3025775"/>
          </a:xfrm>
        </p:spPr>
        <p:txBody>
          <a:bodyPr/>
          <a:lstStyle/>
          <a:p>
            <a:pPr eaLnBrk="1" hangingPunct="1"/>
            <a:r>
              <a:rPr lang="uk-UA" sz="2800" dirty="0" smtClean="0"/>
              <a:t>Якостями </a:t>
            </a:r>
            <a:r>
              <a:rPr lang="uk-UA" sz="2800" dirty="0" smtClean="0"/>
              <a:t>музичного звуку – називають властивості йому фізичні особливості а саме:</a:t>
            </a:r>
            <a:br>
              <a:rPr lang="uk-UA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 smtClean="0"/>
          </a:p>
        </p:txBody>
      </p:sp>
      <p:sp>
        <p:nvSpPr>
          <p:cNvPr id="4099" name="Текст 4"/>
          <p:cNvSpPr>
            <a:spLocks noGrp="1"/>
          </p:cNvSpPr>
          <p:nvPr>
            <p:ph type="body" sz="half" idx="2"/>
          </p:nvPr>
        </p:nvSpPr>
        <p:spPr>
          <a:xfrm>
            <a:off x="468313" y="1412875"/>
            <a:ext cx="8362950" cy="1368425"/>
          </a:xfrm>
        </p:spPr>
        <p:txBody>
          <a:bodyPr/>
          <a:lstStyle/>
          <a:p>
            <a:pPr eaLnBrk="1" hangingPunct="1"/>
            <a:endParaRPr lang="uk-UA" sz="1800" smtClean="0"/>
          </a:p>
          <a:p>
            <a:pPr eaLnBrk="1" hangingPunct="1"/>
            <a:r>
              <a:rPr lang="uk-UA" sz="2400" smtClean="0"/>
              <a:t>1.Чистота коливань і їх тривалісь</a:t>
            </a:r>
            <a:br>
              <a:rPr lang="uk-UA" sz="2400" smtClean="0"/>
            </a:br>
            <a:r>
              <a:rPr lang="uk-UA" sz="2400" smtClean="0"/>
              <a:t>2.Амплітуда</a:t>
            </a:r>
            <a:br>
              <a:rPr lang="uk-UA" sz="2400" smtClean="0"/>
            </a:br>
            <a:r>
              <a:rPr lang="uk-UA" sz="2400" smtClean="0"/>
              <a:t>3.Склад (що саме коливається) </a:t>
            </a:r>
            <a:endParaRPr lang="ru-RU" sz="2400" smtClean="0"/>
          </a:p>
        </p:txBody>
      </p:sp>
      <p:pic>
        <p:nvPicPr>
          <p:cNvPr id="4100" name="Содержимое 11" descr="beats-mu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924175"/>
            <a:ext cx="6048375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713787" cy="1223963"/>
          </a:xfrm>
        </p:spPr>
        <p:txBody>
          <a:bodyPr/>
          <a:lstStyle/>
          <a:p>
            <a:pPr eaLnBrk="1" hangingPunct="1"/>
            <a:r>
              <a:rPr lang="uk-UA" sz="3600" b="1" smtClean="0"/>
              <a:t>До властивостей звуку належать</a:t>
            </a:r>
            <a:r>
              <a:rPr lang="uk-UA" sz="3600" smtClean="0"/>
              <a:t>:</a:t>
            </a:r>
            <a:endParaRPr lang="ru-RU" sz="360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700213"/>
            <a:ext cx="8642350" cy="4897437"/>
          </a:xfrm>
        </p:spPr>
        <p:txBody>
          <a:bodyPr/>
          <a:lstStyle/>
          <a:p>
            <a:pPr algn="l" eaLnBrk="1" hangingPunct="1"/>
            <a:r>
              <a:rPr lang="uk-UA" b="1" smtClean="0"/>
              <a:t>Висота</a:t>
            </a:r>
            <a:r>
              <a:rPr lang="uk-UA" smtClean="0"/>
              <a:t> – звуку залежить від частоти звукових коливань.</a:t>
            </a:r>
          </a:p>
          <a:p>
            <a:pPr algn="l" eaLnBrk="1" hangingPunct="1"/>
            <a:r>
              <a:rPr lang="uk-UA" b="1" smtClean="0"/>
              <a:t>Тривалість</a:t>
            </a:r>
            <a:r>
              <a:rPr lang="uk-UA" smtClean="0"/>
              <a:t> – звуку залежить від часового періоду коливального руху</a:t>
            </a:r>
          </a:p>
          <a:p>
            <a:pPr algn="l" eaLnBrk="1" hangingPunct="1"/>
            <a:r>
              <a:rPr lang="uk-UA" b="1" smtClean="0"/>
              <a:t>Гучність</a:t>
            </a:r>
            <a:r>
              <a:rPr lang="uk-UA" smtClean="0"/>
              <a:t> – від сили коливального руху що виражається в амплітуді (розмах) коливань.</a:t>
            </a:r>
          </a:p>
          <a:p>
            <a:pPr algn="l" eaLnBrk="1" hangingPunct="1"/>
            <a:r>
              <a:rPr lang="uk-UA" b="1" smtClean="0"/>
              <a:t>Тембр</a:t>
            </a:r>
            <a:r>
              <a:rPr lang="uk-UA" smtClean="0"/>
              <a:t> – забарвлення звуку залежить від джерела звуків.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13787" cy="1295400"/>
          </a:xfrm>
        </p:spPr>
        <p:txBody>
          <a:bodyPr/>
          <a:lstStyle/>
          <a:p>
            <a:pPr eaLnBrk="1" hangingPunct="1"/>
            <a:r>
              <a:rPr lang="uk-UA" sz="3200" b="1" smtClean="0"/>
              <a:t>Звукоряд</a:t>
            </a:r>
            <a:r>
              <a:rPr lang="uk-UA" sz="3600" smtClean="0"/>
              <a:t> – ряд звуків, які розташованні в східному порядку або несхідному</a:t>
            </a:r>
            <a:r>
              <a:rPr lang="uk-UA" smtClean="0"/>
              <a:t>.</a:t>
            </a:r>
            <a:endParaRPr lang="ru-RU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628775"/>
            <a:ext cx="8713787" cy="4968875"/>
          </a:xfrm>
        </p:spPr>
        <p:txBody>
          <a:bodyPr/>
          <a:lstStyle/>
          <a:p>
            <a:pPr algn="l" eaLnBrk="1" hangingPunct="1"/>
            <a:r>
              <a:rPr lang="uk-UA" sz="4000" smtClean="0"/>
              <a:t>Звуки музичної системи називають </a:t>
            </a:r>
            <a:r>
              <a:rPr lang="uk-UA" sz="4000" b="1" smtClean="0"/>
              <a:t>ступень</a:t>
            </a:r>
            <a:r>
              <a:rPr lang="uk-UA" sz="4000" smtClean="0"/>
              <a:t>.</a:t>
            </a:r>
          </a:p>
          <a:p>
            <a:pPr algn="l" eaLnBrk="1" hangingPunct="1"/>
            <a:r>
              <a:rPr lang="uk-UA" sz="4000" smtClean="0"/>
              <a:t>Основних музичних ступенів є 7:</a:t>
            </a:r>
          </a:p>
          <a:p>
            <a:pPr algn="l" eaLnBrk="1" hangingPunct="1"/>
            <a:r>
              <a:rPr lang="uk-UA" sz="4000" b="1" smtClean="0">
                <a:solidFill>
                  <a:srgbClr val="FF0000"/>
                </a:solidFill>
              </a:rPr>
              <a:t>до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FFC000"/>
                </a:solidFill>
              </a:rPr>
              <a:t>ре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808080"/>
                </a:solidFill>
              </a:rPr>
              <a:t>мі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00B050"/>
                </a:solidFill>
              </a:rPr>
              <a:t>фа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00B0F0"/>
                </a:solidFill>
              </a:rPr>
              <a:t>соль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7030A0"/>
                </a:solidFill>
              </a:rPr>
              <a:t>ля</a:t>
            </a:r>
            <a:r>
              <a:rPr lang="uk-UA" sz="4000" b="1" smtClean="0"/>
              <a:t> , </a:t>
            </a:r>
            <a:r>
              <a:rPr lang="uk-UA" sz="4000" b="1" smtClean="0">
                <a:solidFill>
                  <a:srgbClr val="422C16"/>
                </a:solidFill>
              </a:rPr>
              <a:t>сі</a:t>
            </a:r>
            <a:r>
              <a:rPr lang="uk-UA" sz="4000" b="1" smtClean="0"/>
              <a:t> .</a:t>
            </a:r>
          </a:p>
          <a:p>
            <a:pPr algn="l" eaLnBrk="1" hangingPunct="1"/>
            <a:r>
              <a:rPr lang="uk-UA" sz="4000" smtClean="0"/>
              <a:t>Існує дві системи назви звуків </a:t>
            </a:r>
            <a:r>
              <a:rPr lang="uk-UA" sz="4000" b="1" smtClean="0"/>
              <a:t>складова</a:t>
            </a:r>
            <a:r>
              <a:rPr lang="uk-UA" sz="4000" smtClean="0"/>
              <a:t> і </a:t>
            </a:r>
            <a:r>
              <a:rPr lang="uk-UA" sz="4000" b="1" smtClean="0"/>
              <a:t>літерна</a:t>
            </a:r>
            <a:r>
              <a:rPr lang="en-US" sz="4000" b="1" smtClean="0"/>
              <a:t>.</a:t>
            </a:r>
            <a:r>
              <a:rPr lang="en-US" sz="4000" smtClean="0"/>
              <a:t/>
            </a:r>
            <a:br>
              <a:rPr lang="en-US" sz="4000" smtClean="0"/>
            </a:br>
            <a:endParaRPr lang="uk-UA" sz="4000" smtClean="0"/>
          </a:p>
          <a:p>
            <a:pPr algn="l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700213"/>
            <a:ext cx="3457575" cy="4824412"/>
          </a:xfrm>
        </p:spPr>
        <p:txBody>
          <a:bodyPr/>
          <a:lstStyle/>
          <a:p>
            <a:pPr eaLnBrk="1" hangingPunct="1">
              <a:defRPr/>
            </a:pPr>
            <a:r>
              <a:rPr lang="ru-RU" sz="4600" dirty="0" smtClean="0">
                <a:solidFill>
                  <a:srgbClr val="C00000"/>
                </a:solidFill>
              </a:rPr>
              <a:t>До — </a:t>
            </a:r>
            <a:r>
              <a:rPr lang="en-US" sz="4600" dirty="0" smtClean="0">
                <a:solidFill>
                  <a:srgbClr val="C00000"/>
                </a:solidFill>
              </a:rPr>
              <a:t>C</a:t>
            </a:r>
            <a:r>
              <a:rPr lang="uk-UA" sz="4600" dirty="0" smtClean="0">
                <a:solidFill>
                  <a:srgbClr val="C00000"/>
                </a:solidFill>
              </a:rPr>
              <a:t>                      </a:t>
            </a:r>
            <a:br>
              <a:rPr lang="uk-UA" sz="4600" dirty="0" smtClean="0">
                <a:solidFill>
                  <a:srgbClr val="C00000"/>
                </a:solidFill>
              </a:rPr>
            </a:br>
            <a:r>
              <a:rPr lang="ru-RU" sz="4600" dirty="0" smtClean="0">
                <a:solidFill>
                  <a:srgbClr val="7030A0"/>
                </a:solidFill>
              </a:rPr>
              <a:t>Ре — </a:t>
            </a:r>
            <a:r>
              <a:rPr lang="en-US" sz="4600" dirty="0" smtClean="0">
                <a:solidFill>
                  <a:srgbClr val="7030A0"/>
                </a:solidFill>
              </a:rPr>
              <a:t>D</a:t>
            </a:r>
            <a:r>
              <a:rPr lang="uk-UA" sz="4600" dirty="0" smtClean="0">
                <a:solidFill>
                  <a:srgbClr val="7030A0"/>
                </a:solidFill>
              </a:rPr>
              <a:t> </a:t>
            </a:r>
            <a:r>
              <a:rPr lang="uk-UA" sz="4600" dirty="0" smtClean="0"/>
              <a:t/>
            </a:r>
            <a:br>
              <a:rPr lang="uk-UA" sz="4600" dirty="0" smtClean="0"/>
            </a:br>
            <a:r>
              <a:rPr lang="ru-RU" sz="4600" dirty="0" err="1" smtClean="0">
                <a:solidFill>
                  <a:srgbClr val="FFC000"/>
                </a:solidFill>
              </a:rPr>
              <a:t>Мі</a:t>
            </a:r>
            <a:r>
              <a:rPr lang="ru-RU" sz="4600" dirty="0" smtClean="0">
                <a:solidFill>
                  <a:srgbClr val="FFC000"/>
                </a:solidFill>
              </a:rPr>
              <a:t> — </a:t>
            </a:r>
            <a:r>
              <a:rPr lang="en-US" sz="4600" dirty="0" smtClean="0">
                <a:solidFill>
                  <a:srgbClr val="FFC000"/>
                </a:solidFill>
              </a:rPr>
              <a:t>E</a:t>
            </a:r>
            <a:r>
              <a:rPr lang="uk-UA" sz="4600" dirty="0" smtClean="0">
                <a:solidFill>
                  <a:srgbClr val="FFC000"/>
                </a:solidFill>
              </a:rPr>
              <a:t>                       </a:t>
            </a:r>
            <a:br>
              <a:rPr lang="uk-UA" sz="4600" dirty="0" smtClean="0">
                <a:solidFill>
                  <a:srgbClr val="FFC000"/>
                </a:solidFill>
              </a:rPr>
            </a:br>
            <a:r>
              <a:rPr lang="ru-RU" sz="4600" dirty="0" smtClean="0">
                <a:solidFill>
                  <a:srgbClr val="FF0000"/>
                </a:solidFill>
              </a:rPr>
              <a:t>Фа — </a:t>
            </a:r>
            <a:r>
              <a:rPr lang="en-US" sz="4600" dirty="0" smtClean="0">
                <a:solidFill>
                  <a:srgbClr val="FF0000"/>
                </a:solidFill>
              </a:rPr>
              <a:t>F</a:t>
            </a:r>
            <a:r>
              <a:rPr lang="uk-UA" sz="4600" dirty="0" smtClean="0">
                <a:solidFill>
                  <a:srgbClr val="FF0000"/>
                </a:solidFill>
              </a:rPr>
              <a:t> </a:t>
            </a:r>
            <a:r>
              <a:rPr lang="uk-UA" sz="4600" dirty="0" smtClean="0"/>
              <a:t/>
            </a:r>
            <a:br>
              <a:rPr lang="uk-UA" sz="4600" dirty="0" smtClean="0"/>
            </a:br>
            <a:r>
              <a:rPr lang="ru-RU" sz="4600" dirty="0" smtClean="0">
                <a:solidFill>
                  <a:srgbClr val="00B050"/>
                </a:solidFill>
              </a:rPr>
              <a:t>Соль — </a:t>
            </a:r>
            <a:r>
              <a:rPr lang="en-US" sz="4600" dirty="0" smtClean="0">
                <a:solidFill>
                  <a:srgbClr val="00B050"/>
                </a:solidFill>
              </a:rPr>
              <a:t>G</a:t>
            </a:r>
            <a:r>
              <a:rPr lang="uk-UA" sz="4600" dirty="0" smtClean="0">
                <a:solidFill>
                  <a:srgbClr val="00B050"/>
                </a:solidFill>
              </a:rPr>
              <a:t>               </a:t>
            </a:r>
            <a:r>
              <a:rPr lang="uk-UA" sz="4600" dirty="0" smtClean="0">
                <a:solidFill>
                  <a:srgbClr val="808080"/>
                </a:solidFill>
              </a:rPr>
              <a:t> </a:t>
            </a:r>
            <a:br>
              <a:rPr lang="uk-UA" sz="4600" dirty="0" smtClean="0">
                <a:solidFill>
                  <a:srgbClr val="808080"/>
                </a:solidFill>
              </a:rPr>
            </a:br>
            <a:r>
              <a:rPr lang="ru-RU" sz="4600" dirty="0" smtClean="0">
                <a:solidFill>
                  <a:srgbClr val="808080"/>
                </a:solidFill>
              </a:rPr>
              <a:t>Ля — </a:t>
            </a:r>
            <a:r>
              <a:rPr lang="en-US" sz="4600" dirty="0" smtClean="0">
                <a:solidFill>
                  <a:srgbClr val="808080"/>
                </a:solidFill>
              </a:rPr>
              <a:t>A</a:t>
            </a:r>
            <a:r>
              <a:rPr lang="uk-UA" sz="4600" dirty="0" smtClean="0">
                <a:solidFill>
                  <a:srgbClr val="808080"/>
                </a:solidFill>
              </a:rPr>
              <a:t> </a:t>
            </a:r>
            <a:r>
              <a:rPr lang="uk-UA" sz="4600" dirty="0" smtClean="0"/>
              <a:t/>
            </a:r>
            <a:br>
              <a:rPr lang="uk-UA" sz="4600" dirty="0" smtClean="0"/>
            </a:br>
            <a:r>
              <a:rPr lang="ru-RU" sz="4600" dirty="0" err="1" smtClean="0">
                <a:solidFill>
                  <a:srgbClr val="00B0F0"/>
                </a:solidFill>
              </a:rPr>
              <a:t>Сі</a:t>
            </a:r>
            <a:r>
              <a:rPr lang="ru-RU" sz="4600" dirty="0" smtClean="0">
                <a:solidFill>
                  <a:srgbClr val="00B0F0"/>
                </a:solidFill>
              </a:rPr>
              <a:t> — </a:t>
            </a:r>
            <a:r>
              <a:rPr lang="en-US" sz="4600" dirty="0" smtClean="0">
                <a:solidFill>
                  <a:srgbClr val="00B0F0"/>
                </a:solidFill>
              </a:rPr>
              <a:t>H</a:t>
            </a:r>
            <a:r>
              <a:rPr lang="uk-UA" sz="4600" dirty="0" smtClean="0">
                <a:solidFill>
                  <a:srgbClr val="00B0F0"/>
                </a:solidFill>
              </a:rPr>
              <a:t> 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179388" y="404813"/>
            <a:ext cx="8713787" cy="12239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.           </a:t>
            </a:r>
            <a:r>
              <a:rPr lang="uk-UA" sz="8000" b="1" u="sng" dirty="0" smtClean="0">
                <a:solidFill>
                  <a:schemeClr val="accent6"/>
                </a:solidFill>
              </a:rPr>
              <a:t>Літерна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5" y="1700808"/>
            <a:ext cx="5953621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1511301"/>
          </a:xfrm>
        </p:spPr>
        <p:txBody>
          <a:bodyPr/>
          <a:lstStyle/>
          <a:p>
            <a:pPr eaLnBrk="1" hangingPunct="1"/>
            <a:r>
              <a:rPr lang="uk-UA" sz="8800" u="sng" smtClean="0">
                <a:solidFill>
                  <a:srgbClr val="FF0000"/>
                </a:solidFill>
              </a:rPr>
              <a:t>Складова</a:t>
            </a:r>
            <a:endParaRPr lang="ru-RU" sz="8800" u="sng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C000"/>
                </a:solidFill>
              </a:rPr>
              <a:t>ДО-</a:t>
            </a:r>
            <a:r>
              <a:rPr lang="en-US" smtClean="0">
                <a:solidFill>
                  <a:srgbClr val="FFC000"/>
                </a:solidFill>
              </a:rPr>
              <a:t>Dominus-</a:t>
            </a:r>
            <a:r>
              <a:rPr lang="uk-UA" smtClean="0">
                <a:solidFill>
                  <a:srgbClr val="FFC000"/>
                </a:solidFill>
              </a:rPr>
              <a:t>Господь</a:t>
            </a:r>
          </a:p>
          <a:p>
            <a:pPr eaLnBrk="1" hangingPunct="1"/>
            <a:r>
              <a:rPr lang="uk-UA" smtClean="0">
                <a:solidFill>
                  <a:srgbClr val="00B050"/>
                </a:solidFill>
              </a:rPr>
              <a:t>РЕ-</a:t>
            </a:r>
            <a:r>
              <a:rPr lang="en-US" smtClean="0">
                <a:solidFill>
                  <a:srgbClr val="00B050"/>
                </a:solidFill>
              </a:rPr>
              <a:t>Rerum-</a:t>
            </a:r>
            <a:r>
              <a:rPr lang="uk-UA" smtClean="0">
                <a:solidFill>
                  <a:srgbClr val="00B050"/>
                </a:solidFill>
              </a:rPr>
              <a:t>Матерія</a:t>
            </a:r>
          </a:p>
          <a:p>
            <a:pPr eaLnBrk="1" hangingPunct="1"/>
            <a:r>
              <a:rPr lang="uk-UA" smtClean="0">
                <a:solidFill>
                  <a:srgbClr val="00B0F0"/>
                </a:solidFill>
              </a:rPr>
              <a:t>МІ-</a:t>
            </a:r>
            <a:r>
              <a:rPr lang="en-US" smtClean="0">
                <a:solidFill>
                  <a:srgbClr val="00B0F0"/>
                </a:solidFill>
              </a:rPr>
              <a:t>Miracubum-</a:t>
            </a:r>
            <a:r>
              <a:rPr lang="uk-UA" smtClean="0">
                <a:solidFill>
                  <a:srgbClr val="00B0F0"/>
                </a:solidFill>
              </a:rPr>
              <a:t>Чудо</a:t>
            </a:r>
          </a:p>
          <a:p>
            <a:pPr eaLnBrk="1" hangingPunct="1"/>
            <a:r>
              <a:rPr lang="uk-UA" smtClean="0">
                <a:solidFill>
                  <a:srgbClr val="7030A0"/>
                </a:solidFill>
              </a:rPr>
              <a:t>ФА-</a:t>
            </a:r>
            <a:r>
              <a:rPr lang="en-US" smtClean="0">
                <a:solidFill>
                  <a:srgbClr val="7030A0"/>
                </a:solidFill>
              </a:rPr>
              <a:t>Familias planetarium-</a:t>
            </a:r>
            <a:r>
              <a:rPr lang="uk-UA" smtClean="0">
                <a:solidFill>
                  <a:srgbClr val="7030A0"/>
                </a:solidFill>
              </a:rPr>
              <a:t>Сім</a:t>
            </a:r>
            <a:r>
              <a:rPr lang="en-US" smtClean="0">
                <a:solidFill>
                  <a:srgbClr val="7030A0"/>
                </a:solidFill>
              </a:rPr>
              <a:t>’</a:t>
            </a:r>
            <a:r>
              <a:rPr lang="uk-UA" smtClean="0">
                <a:solidFill>
                  <a:srgbClr val="7030A0"/>
                </a:solidFill>
              </a:rPr>
              <a:t>я планет</a:t>
            </a:r>
            <a:endParaRPr lang="en-US" smtClean="0">
              <a:solidFill>
                <a:srgbClr val="7030A0"/>
              </a:solidFill>
            </a:endParaRPr>
          </a:p>
          <a:p>
            <a:pPr eaLnBrk="1" hangingPunct="1"/>
            <a:r>
              <a:rPr lang="ru-RU" smtClean="0">
                <a:solidFill>
                  <a:srgbClr val="660033"/>
                </a:solidFill>
              </a:rPr>
              <a:t>СОЛЬ-</a:t>
            </a:r>
            <a:r>
              <a:rPr lang="en-US" smtClean="0">
                <a:solidFill>
                  <a:srgbClr val="660033"/>
                </a:solidFill>
              </a:rPr>
              <a:t>Solis-</a:t>
            </a:r>
            <a:r>
              <a:rPr lang="ru-RU" smtClean="0">
                <a:solidFill>
                  <a:srgbClr val="660033"/>
                </a:solidFill>
              </a:rPr>
              <a:t>Сонце</a:t>
            </a:r>
          </a:p>
          <a:p>
            <a:pPr eaLnBrk="1" hangingPunct="1"/>
            <a:r>
              <a:rPr lang="uk-UA" smtClean="0">
                <a:solidFill>
                  <a:srgbClr val="5F5F5F"/>
                </a:solidFill>
              </a:rPr>
              <a:t>ЛЯ-</a:t>
            </a:r>
            <a:r>
              <a:rPr lang="en-US" smtClean="0">
                <a:solidFill>
                  <a:srgbClr val="5F5F5F"/>
                </a:solidFill>
              </a:rPr>
              <a:t>Lactearia-</a:t>
            </a:r>
            <a:r>
              <a:rPr lang="uk-UA" smtClean="0">
                <a:solidFill>
                  <a:srgbClr val="5F5F5F"/>
                </a:solidFill>
              </a:rPr>
              <a:t>Молочний шлях</a:t>
            </a:r>
          </a:p>
          <a:p>
            <a:pPr eaLnBrk="1" hangingPunct="1"/>
            <a:r>
              <a:rPr lang="uk-UA" smtClean="0">
                <a:solidFill>
                  <a:srgbClr val="422C16"/>
                </a:solidFill>
              </a:rPr>
              <a:t>СІ-	</a:t>
            </a:r>
            <a:r>
              <a:rPr lang="en-US" smtClean="0">
                <a:solidFill>
                  <a:srgbClr val="422C16"/>
                </a:solidFill>
              </a:rPr>
              <a:t>Sidena-</a:t>
            </a:r>
            <a:r>
              <a:rPr lang="ru-RU" smtClean="0">
                <a:solidFill>
                  <a:srgbClr val="422C16"/>
                </a:solidFill>
              </a:rPr>
              <a:t>Небеса</a:t>
            </a:r>
            <a:endParaRPr lang="en-US" smtClean="0">
              <a:solidFill>
                <a:srgbClr val="422C16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246187"/>
          </a:xfrm>
        </p:spPr>
        <p:txBody>
          <a:bodyPr/>
          <a:lstStyle/>
          <a:p>
            <a:pPr algn="ctr" eaLnBrk="1" hangingPunct="1"/>
            <a:r>
              <a:rPr lang="uk-UA" sz="8000" smtClean="0">
                <a:solidFill>
                  <a:srgbClr val="7030A0"/>
                </a:solidFill>
              </a:rPr>
              <a:t>Нотний стан</a:t>
            </a:r>
            <a:endParaRPr lang="ru-RU" sz="8000" smtClean="0">
              <a:solidFill>
                <a:srgbClr val="7030A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8147050" cy="1201738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0099CC"/>
                </a:solidFill>
              </a:rPr>
              <a:t>Нотний стан рахують знизу догори. </a:t>
            </a:r>
          </a:p>
          <a:p>
            <a:pPr eaLnBrk="1" hangingPunct="1"/>
            <a:r>
              <a:rPr lang="uk-UA" sz="2400" smtClean="0">
                <a:solidFill>
                  <a:srgbClr val="660033"/>
                </a:solidFill>
              </a:rPr>
              <a:t>Ноти розміщують як по лініях і між лініями.</a:t>
            </a:r>
          </a:p>
        </p:txBody>
      </p:sp>
      <p:pic>
        <p:nvPicPr>
          <p:cNvPr id="9220" name="Содержимое 8" descr="Lines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90688"/>
            <a:ext cx="8388350" cy="559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413" cy="1068388"/>
          </a:xfrm>
        </p:spPr>
        <p:txBody>
          <a:bodyPr/>
          <a:lstStyle/>
          <a:p>
            <a:r>
              <a:rPr lang="uk-UA" smtClean="0">
                <a:solidFill>
                  <a:srgbClr val="FFC000"/>
                </a:solidFill>
              </a:rPr>
              <a:t>Крім основних ліній використовуються ще 9 додаткових ліній.</a:t>
            </a:r>
            <a:r>
              <a:rPr lang="ru-RU" smtClean="0">
                <a:solidFill>
                  <a:srgbClr val="FFC000"/>
                </a:solidFill>
              </a:rPr>
              <a:t/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43" name="Содержимое 4" descr="Linesdod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8939213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264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Diseño predeterminado</vt:lpstr>
      <vt:lpstr>Музична грамота.Звук.Ноти</vt:lpstr>
      <vt:lpstr>Музичний звук – це струни мембрани, що створює звукові хвилі на органи слуху і через слуховий нерв і передається в голову, в мозок що створює відчуття звуку. Звукі поділяються:</vt:lpstr>
      <vt:lpstr>Якостями музичного звуку – називають властивості йому фізичні особливості а саме:    </vt:lpstr>
      <vt:lpstr>До властивостей звуку належать:</vt:lpstr>
      <vt:lpstr>Звукоряд – ряд звуків, які розташованні в східному порядку або несхідному.</vt:lpstr>
      <vt:lpstr>До — C                       Ре — D  Мі — E                        Фа — F  Соль — G                 Ля — A  Сі — H                       </vt:lpstr>
      <vt:lpstr>Складова</vt:lpstr>
      <vt:lpstr>Нотний стан</vt:lpstr>
      <vt:lpstr>Крім основних ліній використовуються ще 9 додаткових ліній.  </vt:lpstr>
      <vt:lpstr>Тривалість – це довжина звучання ноти.  </vt:lpstr>
      <vt:lpstr>Ціла тривалість – виглядає як незамальована основа.  Рахується – ( 1-і-2-і-3-і-4-і ) </vt:lpstr>
      <vt:lpstr>Половинка - виглядає як незамальована основа зі штилем. Рахується – ( 1-і-2-і ) </vt:lpstr>
      <vt:lpstr>Четверть - виглядає як замальована основа зі штилем. Рахується – ( 1-і ) </vt:lpstr>
      <vt:lpstr>Восьма - виглядає як замальована основа зі штилем та хвостиком, існує ще інший запис декількох восьмих підряд – об’єднаних ребром. Рахується – ( раз, або і )  </vt:lpstr>
      <vt:lpstr>Шістнадцята - виглядає як замальована основа зі штилем та двома хвостиками. Інший запис декількох шістнадцятих підряд – об’єднаних двома ребрами. Рахується – ( та ) </vt:lpstr>
      <vt:lpstr>ключі</vt:lpstr>
      <vt:lpstr>Презентация PowerPoint</vt:lpstr>
      <vt:lpstr>Презентация PowerPoint</vt:lpstr>
      <vt:lpstr>Паузи. </vt:lpstr>
      <vt:lpstr>Ціла пауза - виглядає, як прямокутник, що висить на лінійці. Рахується – ( 1-і-2-і-3-і-4-і )  </vt:lpstr>
      <vt:lpstr>Половинка пауза - подібна до цілої, але прямокутник лежить на лінійці. Рахується – ( 1-і-2-і ) </vt:lpstr>
      <vt:lpstr>Четверть пауза - виглядає як зигзаг. Рахується – ( 1-і ) </vt:lpstr>
      <vt:lpstr>Восьма пауза - подібна на гачок. Рахується – ( раз, або і ) </vt:lpstr>
      <vt:lpstr>Шістнадцята пауза - виглядає, як два гачки. Рахується – ( та )  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ACER</cp:lastModifiedBy>
  <cp:revision>749</cp:revision>
  <dcterms:created xsi:type="dcterms:W3CDTF">2010-05-23T14:28:12Z</dcterms:created>
  <dcterms:modified xsi:type="dcterms:W3CDTF">2022-05-07T05:25:07Z</dcterms:modified>
</cp:coreProperties>
</file>