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"/>
  </p:notesMasterIdLst>
  <p:sldIdLst>
    <p:sldId id="470" r:id="rId2"/>
    <p:sldId id="463" r:id="rId3"/>
    <p:sldId id="486" r:id="rId4"/>
    <p:sldId id="461" r:id="rId5"/>
    <p:sldId id="478" r:id="rId6"/>
    <p:sldId id="4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0066"/>
    <a:srgbClr val="FFFF66"/>
    <a:srgbClr val="003300"/>
    <a:srgbClr val="333300"/>
    <a:srgbClr val="FFFFFF"/>
    <a:srgbClr val="800000"/>
    <a:srgbClr val="11111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9647" autoAdjust="0"/>
  </p:normalViewPr>
  <p:slideViewPr>
    <p:cSldViewPr>
      <p:cViewPr varScale="1">
        <p:scale>
          <a:sx n="73" d="100"/>
          <a:sy n="73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D11509-8CA3-4FC6-AD6B-A2E631C20C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marL="1074738" indent="0" algn="ctr" rtl="0"/>
          <a:endParaRPr lang="en-US" sz="5400" b="1" dirty="0" smtClean="0"/>
        </a:p>
      </dgm:t>
    </dgm:pt>
    <dgm:pt modelId="{656D0BAA-89C9-4E12-8284-1E2A3F2DC076}" type="parTrans" cxnId="{9BE98F44-5356-4654-ABA3-D1882984C193}">
      <dgm:prSet/>
      <dgm:spPr/>
      <dgm:t>
        <a:bodyPr/>
        <a:lstStyle/>
        <a:p>
          <a:endParaRPr lang="uk-UA"/>
        </a:p>
      </dgm:t>
    </dgm:pt>
    <dgm:pt modelId="{2CF91512-1C0B-422A-B397-94CB6CB904EC}" type="sibTrans" cxnId="{9BE98F44-5356-4654-ABA3-D1882984C193}">
      <dgm:prSet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D2CF3-A9F0-4978-9E11-38F3D9F908DF}" type="pres">
      <dgm:prSet presAssocID="{65D11509-8CA3-4FC6-AD6B-A2E631C20CA5}" presName="parentText" presStyleLbl="node1" presStyleIdx="0" presStyleCnt="1" custScaleY="127381" custLinFactNeighborX="182" custLinFactNeighborY="-362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E98F44-5356-4654-ABA3-D1882984C193}" srcId="{7904BC7F-E99E-4F03-A3CA-571B3A3BB0A0}" destId="{65D11509-8CA3-4FC6-AD6B-A2E631C20CA5}" srcOrd="0" destOrd="0" parTransId="{656D0BAA-89C9-4E12-8284-1E2A3F2DC076}" sibTransId="{2CF91512-1C0B-422A-B397-94CB6CB904EC}"/>
    <dgm:cxn modelId="{F1EC8A88-8EE4-40D2-9D6E-066FCE6C3911}" type="presOf" srcId="{65D11509-8CA3-4FC6-AD6B-A2E631C20CA5}" destId="{F17D2CF3-A9F0-4978-9E11-38F3D9F908DF}" srcOrd="0" destOrd="0" presId="urn:microsoft.com/office/officeart/2005/8/layout/vList2"/>
    <dgm:cxn modelId="{B8983693-AE49-4134-A77D-B0C1D20025B7}" type="presOf" srcId="{7904BC7F-E99E-4F03-A3CA-571B3A3BB0A0}" destId="{96DFDAB9-98F9-4C09-A456-FFDF311023EE}" srcOrd="0" destOrd="0" presId="urn:microsoft.com/office/officeart/2005/8/layout/vList2"/>
    <dgm:cxn modelId="{7538948F-6009-49A5-9CC1-93B6F1040007}" type="presParOf" srcId="{96DFDAB9-98F9-4C09-A456-FFDF311023EE}" destId="{F17D2CF3-A9F0-4978-9E11-38F3D9F90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D2CF3-A9F0-4978-9E11-38F3D9F908DF}">
      <dsp:nvSpPr>
        <dsp:cNvPr id="0" name=""/>
        <dsp:cNvSpPr/>
      </dsp:nvSpPr>
      <dsp:spPr>
        <a:xfrm>
          <a:off x="0" y="0"/>
          <a:ext cx="8291264" cy="1549972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1074738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/>
        </a:p>
      </dsp:txBody>
      <dsp:txXfrm>
        <a:off x="75663" y="75663"/>
        <a:ext cx="8139938" cy="1398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://testinform.in.ua/test-16-8-klas-velichini-tekstovogo-tipu-operaci&#1111;-nad-nimi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78026" y="586724"/>
            <a:ext cx="8058470" cy="4858500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" y="917046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20896" y="1520790"/>
            <a:ext cx="7771584" cy="2791539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7300" b="1" dirty="0" smtClean="0">
                <a:latin typeface="Calibri" pitchFamily="34" charset="0"/>
                <a:cs typeface="Calibri" pitchFamily="34" charset="0"/>
              </a:rPr>
              <a:t>Налагодження готової програми</a:t>
            </a:r>
            <a:endParaRPr lang="uk-UA" sz="73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2864" y="39996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843993" y="45470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5" y="6003565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лазарус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511955"/>
            <a:ext cx="3600400" cy="234604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463"/>
            <a:ext cx="4464496" cy="9625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04" y="108914"/>
            <a:ext cx="1600200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0149" y="109733"/>
            <a:ext cx="1337430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6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512" y="1556792"/>
            <a:ext cx="8712968" cy="5040558"/>
            <a:chOff x="179512" y="1556792"/>
            <a:chExt cx="8712968" cy="5040558"/>
          </a:xfrm>
        </p:grpSpPr>
        <p:sp>
          <p:nvSpPr>
            <p:cNvPr id="9" name="Полилиния 8"/>
            <p:cNvSpPr/>
            <p:nvPr/>
          </p:nvSpPr>
          <p:spPr>
            <a:xfrm>
              <a:off x="179512" y="1556792"/>
              <a:ext cx="8712968" cy="1732691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lvl="1"/>
              <a:endParaRPr lang="uk-UA" sz="4800" dirty="0">
                <a:solidFill>
                  <a:srgbClr val="FFFF0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9512" y="3501008"/>
              <a:ext cx="8712968" cy="1363650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У папці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Прізвище Ім’я</a:t>
              </a:r>
              <a:r>
                <a:rPr lang="uk-UA" sz="24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створи папку</a:t>
              </a:r>
              <a:r>
                <a:rPr lang="en-US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4000" b="1" i="1" kern="1200" dirty="0" smtClean="0">
                  <a:solidFill>
                    <a:srgbClr val="990000"/>
                  </a:solidFill>
                  <a:latin typeface="Calibri" pitchFamily="34" charset="0"/>
                  <a:cs typeface="Calibri" pitchFamily="34" charset="0"/>
                </a:rPr>
                <a:t>Практична робота </a:t>
              </a:r>
              <a:r>
                <a:rPr lang="en-US" sz="4000" b="1" i="1" kern="1200" dirty="0" smtClean="0">
                  <a:solidFill>
                    <a:srgbClr val="99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uk-UA" sz="4000" b="1" i="1" dirty="0">
                  <a:solidFill>
                    <a:srgbClr val="99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uk-UA" sz="4000" b="1" kern="120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79512" y="5022176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Під час виконання практичних завдань пам’ятай про правила безпеки життєдіяльності при роботі з комп’ютером</a:t>
              </a:r>
              <a:r>
                <a:rPr lang="uk-UA" sz="2400" b="1" kern="1200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uk-UA" sz="2400" b="1" kern="12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20293" y="132799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8" y="308468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32960" y="48736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5652" y="45570"/>
            <a:ext cx="1238348" cy="11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" y="2259771"/>
            <a:ext cx="1981200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3" y="3784872"/>
            <a:ext cx="1981200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8" y="5604975"/>
            <a:ext cx="1952625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7" y="91518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0" y="87587"/>
            <a:ext cx="1193745" cy="1030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47950" y="261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66098" y="1051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782236" y="1051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1925" y="1605716"/>
            <a:ext cx="66485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15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як співвідносяться типи даних та елементи для введення значень величин; </a:t>
            </a:r>
          </a:p>
          <a:p>
            <a:pPr marL="342900" indent="-3429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15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які операції можна виконувати над числовими й текстовими величинами; </a:t>
            </a:r>
          </a:p>
          <a:p>
            <a:pPr marL="342900" indent="-3429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15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як налагоджувати й виконувати програми в середовищі програмування; </a:t>
            </a:r>
          </a:p>
          <a:p>
            <a:pPr marL="342900" indent="-3429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15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як аналізувати результати виконання програм.</a:t>
            </a:r>
            <a:endParaRPr lang="uk-UA" sz="1500" b="1" kern="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463"/>
            <a:ext cx="4464496" cy="9625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99" y="109733"/>
            <a:ext cx="1600200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520" y="87587"/>
            <a:ext cx="1337430" cy="165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4938" y="296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312620" cy="31130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798863" y="188642"/>
            <a:ext cx="5797474" cy="926994"/>
          </a:xfrm>
          <a:custGeom>
            <a:avLst/>
            <a:gdLst>
              <a:gd name="connsiteX0" fmla="*/ 0 w 8291264"/>
              <a:gd name="connsiteY0" fmla="*/ 154502 h 926994"/>
              <a:gd name="connsiteX1" fmla="*/ 154502 w 8291264"/>
              <a:gd name="connsiteY1" fmla="*/ 0 h 926994"/>
              <a:gd name="connsiteX2" fmla="*/ 8136762 w 8291264"/>
              <a:gd name="connsiteY2" fmla="*/ 0 h 926994"/>
              <a:gd name="connsiteX3" fmla="*/ 8291264 w 8291264"/>
              <a:gd name="connsiteY3" fmla="*/ 154502 h 926994"/>
              <a:gd name="connsiteX4" fmla="*/ 8291264 w 8291264"/>
              <a:gd name="connsiteY4" fmla="*/ 772492 h 926994"/>
              <a:gd name="connsiteX5" fmla="*/ 8136762 w 8291264"/>
              <a:gd name="connsiteY5" fmla="*/ 926994 h 926994"/>
              <a:gd name="connsiteX6" fmla="*/ 154502 w 8291264"/>
              <a:gd name="connsiteY6" fmla="*/ 926994 h 926994"/>
              <a:gd name="connsiteX7" fmla="*/ 0 w 8291264"/>
              <a:gd name="connsiteY7" fmla="*/ 772492 h 926994"/>
              <a:gd name="connsiteX8" fmla="*/ 0 w 8291264"/>
              <a:gd name="connsiteY8" fmla="*/ 154502 h 92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926994">
                <a:moveTo>
                  <a:pt x="0" y="154502"/>
                </a:moveTo>
                <a:cubicBezTo>
                  <a:pt x="0" y="69173"/>
                  <a:pt x="69173" y="0"/>
                  <a:pt x="154502" y="0"/>
                </a:cubicBezTo>
                <a:lnTo>
                  <a:pt x="8136762" y="0"/>
                </a:lnTo>
                <a:cubicBezTo>
                  <a:pt x="8222091" y="0"/>
                  <a:pt x="8291264" y="69173"/>
                  <a:pt x="8291264" y="154502"/>
                </a:cubicBezTo>
                <a:lnTo>
                  <a:pt x="8291264" y="772492"/>
                </a:lnTo>
                <a:cubicBezTo>
                  <a:pt x="8291264" y="857821"/>
                  <a:pt x="8222091" y="926994"/>
                  <a:pt x="8136762" y="926994"/>
                </a:cubicBezTo>
                <a:lnTo>
                  <a:pt x="154502" y="926994"/>
                </a:lnTo>
                <a:cubicBezTo>
                  <a:pt x="69173" y="926994"/>
                  <a:pt x="0" y="857821"/>
                  <a:pt x="0" y="772492"/>
                </a:cubicBezTo>
                <a:lnTo>
                  <a:pt x="0" y="154502"/>
                </a:lnTo>
                <a:close/>
              </a:path>
            </a:pathLst>
          </a:cu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50992" tIns="250992" rIns="250992" bIns="25099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 smtClean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90745" y="1340768"/>
            <a:ext cx="4258226" cy="797400"/>
            <a:chOff x="54" y="227178"/>
            <a:chExt cx="5256022" cy="7974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54" y="227178"/>
              <a:ext cx="5256022" cy="797400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54" y="227178"/>
              <a:ext cx="5256022" cy="7974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i="1" kern="1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Пригадайте:</a:t>
              </a:r>
            </a:p>
          </p:txBody>
        </p:sp>
      </p:grpSp>
      <p:pic>
        <p:nvPicPr>
          <p:cNvPr id="4102" name="Picture 6" descr="Результат пошуку зображень за запитом &quot;пригадайт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" y="1124744"/>
            <a:ext cx="1371588" cy="13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6957392" y="1124744"/>
            <a:ext cx="1982745" cy="1091603"/>
          </a:xfrm>
          <a:prstGeom prst="cloudCallout">
            <a:avLst>
              <a:gd name="adj1" fmla="val -94787"/>
              <a:gd name="adj2" fmla="val -9853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23" y="288032"/>
            <a:ext cx="4242265" cy="6926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79512" y="2261666"/>
            <a:ext cx="8760625" cy="4407694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0000">
                <a:schemeClr val="accent5">
                  <a:tint val="37000"/>
                  <a:satMod val="300000"/>
                </a:schemeClr>
              </a:gs>
              <a:gs pos="44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У чому полягає процес налагодження програми?</a:t>
            </a:r>
          </a:p>
          <a:p>
            <a:pPr marL="45720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3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 якою метою у програмах, написаних мовами програмування, використовують коментарі?</a:t>
            </a:r>
          </a:p>
          <a:p>
            <a:pPr marL="45720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</a:pPr>
            <a:r>
              <a:rPr lang="uk-UA" sz="3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Як аналізувати результати виконання програм?</a:t>
            </a:r>
            <a:endParaRPr lang="uk-UA" sz="32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66" y="1275372"/>
            <a:ext cx="815688" cy="79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13572229"/>
              </p:ext>
            </p:extLst>
          </p:nvPr>
        </p:nvGraphicFramePr>
        <p:xfrm>
          <a:off x="611560" y="175807"/>
          <a:ext cx="8291264" cy="20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2438" y="257263"/>
            <a:ext cx="5691179" cy="128692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etal">
            <a:bevelT w="88900" h="889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39520" y="2060848"/>
            <a:ext cx="5760639" cy="18548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lvl="0" algn="ctr" defTabSz="1600200">
              <a:spcAft>
                <a:spcPts val="0"/>
              </a:spcAft>
            </a:pP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Перейти за посиланням </a:t>
            </a:r>
            <a:r>
              <a:rPr lang="uk-UA" sz="3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для проходження тесту </a:t>
            </a:r>
            <a:r>
              <a:rPr lang="uk-UA" sz="3200" b="1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№ </a:t>
            </a:r>
            <a:r>
              <a:rPr lang="uk-UA" sz="32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lang="uk-UA" sz="3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3200" i="1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Picture 6" descr="Результат пошуку зображень за запитом &quot;пригадайте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1" y="1124744"/>
            <a:ext cx="1371588" cy="13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7519238" y="1530552"/>
            <a:ext cx="1421904" cy="1250375"/>
          </a:xfrm>
          <a:prstGeom prst="cloudCallout">
            <a:avLst>
              <a:gd name="adj1" fmla="val -36237"/>
              <a:gd name="adj2" fmla="val 139158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63" y="413004"/>
            <a:ext cx="4752528" cy="9754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92" y="1712729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464144" y="4673904"/>
            <a:ext cx="8347766" cy="1285577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0000">
                <a:schemeClr val="accent5">
                  <a:tint val="37000"/>
                  <a:satMod val="300000"/>
                </a:schemeClr>
              </a:gs>
              <a:gs pos="44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Calibri" pitchFamily="34" charset="0"/>
                <a:cs typeface="Calibri" pitchFamily="34" charset="0"/>
                <a:hlinkClick r:id="rId10"/>
              </a:rPr>
              <a:t>http://testinform.in.ua/test-16-8-klas-velichini-tekstovogo-tipu-operaci</a:t>
            </a:r>
            <a:r>
              <a:rPr lang="uk-UA" sz="3200" b="1" dirty="0">
                <a:latin typeface="Calibri" pitchFamily="34" charset="0"/>
                <a:cs typeface="Calibri" pitchFamily="34" charset="0"/>
                <a:hlinkClick r:id="rId10"/>
              </a:rPr>
              <a:t>ї-</a:t>
            </a:r>
            <a:r>
              <a:rPr lang="en-US" sz="3200" b="1" dirty="0" err="1">
                <a:latin typeface="Calibri" pitchFamily="34" charset="0"/>
                <a:cs typeface="Calibri" pitchFamily="34" charset="0"/>
                <a:hlinkClick r:id="rId10"/>
              </a:rPr>
              <a:t>nad-nimi</a:t>
            </a:r>
            <a:r>
              <a:rPr lang="en-US" sz="3200" b="1" dirty="0">
                <a:latin typeface="Calibri" pitchFamily="34" charset="0"/>
                <a:cs typeface="Calibri" pitchFamily="34" charset="0"/>
                <a:hlinkClick r:id="rId10"/>
              </a:rPr>
              <a:t>/</a:t>
            </a:r>
            <a:endParaRPr lang="uk-UA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7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8" y="1708152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О.Ф.,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вчитель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інформатики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ЗОШ№23,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1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95" y="130832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7" y="296478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Домашнє завдання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Виконати завдання §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3;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повтор. §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  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і завдання </a:t>
            </a:r>
            <a:br>
              <a:rPr lang="uk-UA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 рубрик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en-US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en-US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Перевірити і заповнити словничок </a:t>
            </a:r>
            <a:endParaRPr lang="uk-UA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8" y="2880266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0" y="3511678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87" y="2880266"/>
            <a:ext cx="11715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79706" y="5804717"/>
            <a:ext cx="5724741" cy="84480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Текстові величини, функції опрацювання текстових величин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20" y="3456586"/>
            <a:ext cx="2414885" cy="3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1" y="5821002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62199" y="4061110"/>
            <a:ext cx="8242248" cy="1146079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738" tIns="105738" rIns="105738" bIns="105738" numCol="1" spcCol="1270" anchor="ctr" anchorCtr="0">
            <a:noAutofit/>
          </a:bodyPr>
          <a:lstStyle/>
          <a:p>
            <a:pPr lvl="2" algn="just" defTabSz="711200">
              <a:spcAft>
                <a:spcPts val="0"/>
              </a:spcAft>
            </a:pPr>
            <a:r>
              <a:rPr lang="uk-UA" sz="2000" b="1" kern="1200" dirty="0" smtClean="0">
                <a:solidFill>
                  <a:schemeClr val="accent3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Створити власну </a:t>
            </a:r>
            <a:r>
              <a:rPr lang="uk-UA" sz="2000" b="1" dirty="0" smtClean="0">
                <a:solidFill>
                  <a:schemeClr val="accent3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об’єктно-орієнтовану програму (</a:t>
            </a:r>
            <a:r>
              <a:rPr lang="uk-UA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Завдання 2, стор.154 </a:t>
            </a:r>
            <a:r>
              <a:rPr lang="uk-UA" sz="2000" b="1" dirty="0" smtClean="0">
                <a:solidFill>
                  <a:schemeClr val="accent3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uk-UA" sz="2000" b="1" kern="1200" dirty="0" smtClean="0">
                <a:solidFill>
                  <a:schemeClr val="accent3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Надіслати роботу вчителю через електронну пошту</a:t>
            </a:r>
            <a:r>
              <a:rPr lang="en-US" sz="20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i="1" kern="12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Chashuk@ukr.net</a:t>
            </a:r>
            <a:r>
              <a:rPr lang="en-US" kern="12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uk-UA" sz="2000" b="1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6" y="1428527"/>
            <a:ext cx="2013142" cy="261129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5" y="436086"/>
            <a:ext cx="638979" cy="6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8" y="273920"/>
            <a:ext cx="666373" cy="6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8" y="4300962"/>
            <a:ext cx="666373" cy="6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3685</TotalTime>
  <Words>204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Print</vt:lpstr>
      <vt:lpstr>Tahoma</vt:lpstr>
      <vt:lpstr>Wingdings</vt:lpstr>
      <vt:lpstr>Wingdings 2</vt:lpstr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Працюємо за комп’ютером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User</cp:lastModifiedBy>
  <cp:revision>555</cp:revision>
  <dcterms:created xsi:type="dcterms:W3CDTF">2012-03-12T11:25:56Z</dcterms:created>
  <dcterms:modified xsi:type="dcterms:W3CDTF">2022-03-31T12:17:26Z</dcterms:modified>
</cp:coreProperties>
</file>