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825" r:id="rId3"/>
    <p:sldId id="834" r:id="rId4"/>
    <p:sldId id="835" r:id="rId5"/>
    <p:sldId id="836" r:id="rId6"/>
    <p:sldId id="837" r:id="rId7"/>
    <p:sldId id="838" r:id="rId8"/>
    <p:sldId id="841" r:id="rId9"/>
    <p:sldId id="839" r:id="rId10"/>
    <p:sldId id="842" r:id="rId11"/>
    <p:sldId id="843" r:id="rId12"/>
    <p:sldId id="844" r:id="rId13"/>
    <p:sldId id="845" r:id="rId14"/>
    <p:sldId id="846" r:id="rId15"/>
    <p:sldId id="847" r:id="rId16"/>
    <p:sldId id="848" r:id="rId17"/>
    <p:sldId id="849" r:id="rId18"/>
    <p:sldId id="852" r:id="rId19"/>
    <p:sldId id="853" r:id="rId20"/>
    <p:sldId id="854" r:id="rId21"/>
    <p:sldId id="259" r:id="rId22"/>
    <p:sldId id="261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у першому наборі було п'ять елементів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sz="2800" b="1" i="1" noProof="0" dirty="0"/>
        </a:p>
      </dgm:t>
    </dgm:pt>
    <dgm:pt modelId="{710B442C-69F8-43CB-AC0E-8FBFECC5AC10}" type="sibTrans" cxnId="{76465998-EBCE-4C05-ADEE-C1430D25230E}">
      <dgm:prSet custT="1"/>
      <dgm:spPr>
        <a:solidFill>
          <a:srgbClr val="FF0000"/>
        </a:solidFill>
      </dgm:spPr>
      <dgm:t>
        <a:bodyPr/>
        <a:lstStyle/>
        <a:p>
          <a:endParaRPr lang="uk-UA" sz="2800" b="1" i="1" noProof="0" dirty="0"/>
        </a:p>
      </dgm:t>
    </dgm:pt>
    <dgm:pt modelId="{9672D0FE-FD98-44E8-8FC5-FFBDCB668F57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b="1" i="1" noProof="0" dirty="0"/>
            <a:t>у другому — чотири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sz="2800" b="1" i="1" noProof="0" dirty="0"/>
        </a:p>
      </dgm:t>
    </dgm:pt>
    <dgm:pt modelId="{33BDFB39-484F-49E3-A06C-69E36B24AB17}" type="sibTrans" cxnId="{54531BAE-3FD7-42FB-96B7-221E9B9E1BE8}">
      <dgm:prSet custT="1"/>
      <dgm:spPr>
        <a:solidFill>
          <a:srgbClr val="FF0000"/>
        </a:solidFill>
      </dgm:spPr>
      <dgm:t>
        <a:bodyPr/>
        <a:lstStyle/>
        <a:p>
          <a:endParaRPr lang="uk-UA" sz="2800" b="1" i="1" noProof="0" dirty="0"/>
        </a:p>
      </dgm:t>
    </dgm:pt>
    <dgm:pt modelId="{7066BC1C-376E-4712-B695-CCB0DDF0D40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у третьому — три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sz="2800" b="1" i="1" noProof="0" dirty="0"/>
        </a:p>
      </dgm:t>
    </dgm:pt>
    <dgm:pt modelId="{66F12583-0E12-4B55-BA19-55BF93511EBE}" type="sibTrans" cxnId="{B76BB4B4-6CFA-4272-95F4-12F6E63388A7}">
      <dgm:prSet custT="1"/>
      <dgm:spPr>
        <a:solidFill>
          <a:srgbClr val="FF0000"/>
        </a:solidFill>
      </dgm:spPr>
      <dgm:t>
        <a:bodyPr/>
        <a:lstStyle/>
        <a:p>
          <a:endParaRPr lang="uk-UA" sz="2800" b="1" i="1" noProof="0" dirty="0"/>
        </a:p>
      </dgm:t>
    </dgm:pt>
    <dgm:pt modelId="{65EF1962-DCA6-4260-B5C9-B458D238A8E3}">
      <dgm:prSet phldrT="[Текст]" custT="1"/>
      <dgm:spPr/>
      <dgm:t>
        <a:bodyPr/>
        <a:lstStyle/>
        <a:p>
          <a:r>
            <a:rPr lang="uk-UA" sz="2800" b="1" i="1" noProof="0" dirty="0"/>
            <a:t>у четвертому — два</a:t>
          </a:r>
        </a:p>
      </dgm:t>
    </dgm:pt>
    <dgm:pt modelId="{6C55AC66-D74D-4B47-9CA2-8BA9F280646F}" type="parTrans" cxnId="{CCD67BFC-24E8-4551-98C3-F637D06B0129}">
      <dgm:prSet/>
      <dgm:spPr/>
      <dgm:t>
        <a:bodyPr/>
        <a:lstStyle/>
        <a:p>
          <a:endParaRPr lang="uk-UA" sz="2800" i="1" noProof="0" dirty="0"/>
        </a:p>
      </dgm:t>
    </dgm:pt>
    <dgm:pt modelId="{DA84CEF9-F796-4F71-9E95-A4FE07083F4E}" type="sibTrans" cxnId="{CCD67BFC-24E8-4551-98C3-F637D06B0129}">
      <dgm:prSet/>
      <dgm:spPr/>
      <dgm:t>
        <a:bodyPr/>
        <a:lstStyle/>
        <a:p>
          <a:endParaRPr lang="uk-UA" sz="2800" i="1" noProof="0" dirty="0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719B15DD-6030-4A1B-A805-8857413278D9}" type="pres">
      <dgm:prSet presAssocID="{9BAFEA03-2235-4AA1-A280-6B9B79FC826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604EF-2E58-45B9-81CC-B2A0918AF3FF}" type="pres">
      <dgm:prSet presAssocID="{9BAFEA03-2235-4AA1-A280-6B9B79FC826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4B30C-5DF0-4D74-ACB9-F4A1530B3A5C}" type="pres">
      <dgm:prSet presAssocID="{9BAFEA03-2235-4AA1-A280-6B9B79FC826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FCDCE-0134-4700-8954-1879DADCDAE6}" type="pres">
      <dgm:prSet presAssocID="{9BAFEA03-2235-4AA1-A280-6B9B79FC826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B14F0-50B4-4E08-9227-F899E0E6F1E5}" type="pres">
      <dgm:prSet presAssocID="{9BAFEA03-2235-4AA1-A280-6B9B79FC826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03AFD-7293-4CC4-B1A0-B08F217027FD}" type="pres">
      <dgm:prSet presAssocID="{9BAFEA03-2235-4AA1-A280-6B9B79FC826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A5452-8C9D-454E-9FD8-771107B630CA}" type="pres">
      <dgm:prSet presAssocID="{9BAFEA03-2235-4AA1-A280-6B9B79FC826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3DFF8-15CA-4434-8F08-5DC98169378F}" type="pres">
      <dgm:prSet presAssocID="{9BAFEA03-2235-4AA1-A280-6B9B79FC826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A34E1-5B05-429A-978D-26BF2F3D59FF}" type="pres">
      <dgm:prSet presAssocID="{9BAFEA03-2235-4AA1-A280-6B9B79FC826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6F292-8CE5-4EA7-8A2D-CB77AC4491F0}" type="pres">
      <dgm:prSet presAssocID="{9BAFEA03-2235-4AA1-A280-6B9B79FC826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68390-5757-4F95-B31D-5A5289E18CBD}" type="pres">
      <dgm:prSet presAssocID="{9BAFEA03-2235-4AA1-A280-6B9B79FC826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DCC1F-F776-4F51-8E0E-BED34F37F328}" type="presOf" srcId="{710B442C-69F8-43CB-AC0E-8FBFECC5AC10}" destId="{5A3B14F0-50B4-4E08-9227-F899E0E6F1E5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91374724-CABC-40E4-B6F7-FCB4FD32CE89}" type="presOf" srcId="{B64DB2D8-7AEE-40AF-9FD6-5A3051345C1E}" destId="{B1A3DFF8-15CA-4434-8F08-5DC98169378F}" srcOrd="1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222942B8-AF4C-402D-89EF-D5CA3B21B6BD}" type="presOf" srcId="{9672D0FE-FD98-44E8-8FC5-FFBDCB668F57}" destId="{9D3604EF-2E58-45B9-81CC-B2A0918AF3FF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84DB357B-4E58-4E58-9A1E-DED0F235A094}" type="presOf" srcId="{9672D0FE-FD98-44E8-8FC5-FFBDCB668F57}" destId="{D41A34E1-5B05-429A-978D-26BF2F3D59FF}" srcOrd="1" destOrd="0" presId="urn:microsoft.com/office/officeart/2005/8/layout/vProcess5"/>
    <dgm:cxn modelId="{E20CB0F1-174B-42CB-A4C9-78720F294250}" type="presOf" srcId="{B64DB2D8-7AEE-40AF-9FD6-5A3051345C1E}" destId="{719B15DD-6030-4A1B-A805-8857413278D9}" srcOrd="0" destOrd="0" presId="urn:microsoft.com/office/officeart/2005/8/layout/vProcess5"/>
    <dgm:cxn modelId="{96049AC9-56C5-4B59-8EDE-655ECA4F531A}" type="presOf" srcId="{7066BC1C-376E-4712-B695-CCB0DDF0D40E}" destId="{CB54B30C-5DF0-4D74-ACB9-F4A1530B3A5C}" srcOrd="0" destOrd="0" presId="urn:microsoft.com/office/officeart/2005/8/layout/vProcess5"/>
    <dgm:cxn modelId="{25B567E8-E4B5-4AE7-B99B-438F7819F2CB}" type="presOf" srcId="{7066BC1C-376E-4712-B695-CCB0DDF0D40E}" destId="{DE06F292-8CE5-4EA7-8A2D-CB77AC4491F0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941E8933-48C8-4DB3-9E99-99C38704DF59}" type="presOf" srcId="{66F12583-0E12-4B55-BA19-55BF93511EBE}" destId="{92BA5452-8C9D-454E-9FD8-771107B630CA}" srcOrd="0" destOrd="0" presId="urn:microsoft.com/office/officeart/2005/8/layout/vProcess5"/>
    <dgm:cxn modelId="{E2E71AFF-431C-49CC-952E-C1B332BBC737}" type="presOf" srcId="{33BDFB39-484F-49E3-A06C-69E36B24AB17}" destId="{F9B03AFD-7293-4CC4-B1A0-B08F217027FD}" srcOrd="0" destOrd="0" presId="urn:microsoft.com/office/officeart/2005/8/layout/vProcess5"/>
    <dgm:cxn modelId="{CCD67BFC-24E8-4551-98C3-F637D06B0129}" srcId="{9BAFEA03-2235-4AA1-A280-6B9B79FC8268}" destId="{65EF1962-DCA6-4260-B5C9-B458D238A8E3}" srcOrd="3" destOrd="0" parTransId="{6C55AC66-D74D-4B47-9CA2-8BA9F280646F}" sibTransId="{DA84CEF9-F796-4F71-9E95-A4FE07083F4E}"/>
    <dgm:cxn modelId="{2B9FD6C8-68E6-4A43-9DD6-475D5DC30894}" type="presOf" srcId="{65EF1962-DCA6-4260-B5C9-B458D238A8E3}" destId="{7E0FCDCE-0134-4700-8954-1879DADCDAE6}" srcOrd="0" destOrd="0" presId="urn:microsoft.com/office/officeart/2005/8/layout/vProcess5"/>
    <dgm:cxn modelId="{D9DB862B-CA5B-408A-925B-1367E55D0EBB}" type="presOf" srcId="{65EF1962-DCA6-4260-B5C9-B458D238A8E3}" destId="{97E68390-5757-4F95-B31D-5A5289E18CBD}" srcOrd="1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B1546F07-267C-409E-8C12-9C3687EC31C4}" type="presParOf" srcId="{ADA37DD7-FAE6-400D-BADB-FFA90717EE37}" destId="{719B15DD-6030-4A1B-A805-8857413278D9}" srcOrd="1" destOrd="0" presId="urn:microsoft.com/office/officeart/2005/8/layout/vProcess5"/>
    <dgm:cxn modelId="{F78D4049-92B7-43F1-ADFB-0F4D34D1932F}" type="presParOf" srcId="{ADA37DD7-FAE6-400D-BADB-FFA90717EE37}" destId="{9D3604EF-2E58-45B9-81CC-B2A0918AF3FF}" srcOrd="2" destOrd="0" presId="urn:microsoft.com/office/officeart/2005/8/layout/vProcess5"/>
    <dgm:cxn modelId="{AF02AA50-559A-40F6-BB96-2A4DF507C16B}" type="presParOf" srcId="{ADA37DD7-FAE6-400D-BADB-FFA90717EE37}" destId="{CB54B30C-5DF0-4D74-ACB9-F4A1530B3A5C}" srcOrd="3" destOrd="0" presId="urn:microsoft.com/office/officeart/2005/8/layout/vProcess5"/>
    <dgm:cxn modelId="{F9CE03A1-487C-4D18-8E19-6C7BC20B7F11}" type="presParOf" srcId="{ADA37DD7-FAE6-400D-BADB-FFA90717EE37}" destId="{7E0FCDCE-0134-4700-8954-1879DADCDAE6}" srcOrd="4" destOrd="0" presId="urn:microsoft.com/office/officeart/2005/8/layout/vProcess5"/>
    <dgm:cxn modelId="{2305DD54-B9A8-4AEE-B41D-EEB65CF36FF5}" type="presParOf" srcId="{ADA37DD7-FAE6-400D-BADB-FFA90717EE37}" destId="{5A3B14F0-50B4-4E08-9227-F899E0E6F1E5}" srcOrd="5" destOrd="0" presId="urn:microsoft.com/office/officeart/2005/8/layout/vProcess5"/>
    <dgm:cxn modelId="{0B0A0AAB-F3BA-442D-8521-F2F424C337FD}" type="presParOf" srcId="{ADA37DD7-FAE6-400D-BADB-FFA90717EE37}" destId="{F9B03AFD-7293-4CC4-B1A0-B08F217027FD}" srcOrd="6" destOrd="0" presId="urn:microsoft.com/office/officeart/2005/8/layout/vProcess5"/>
    <dgm:cxn modelId="{DB24DD06-FCF5-4890-98F5-5B2E50895595}" type="presParOf" srcId="{ADA37DD7-FAE6-400D-BADB-FFA90717EE37}" destId="{92BA5452-8C9D-454E-9FD8-771107B630CA}" srcOrd="7" destOrd="0" presId="urn:microsoft.com/office/officeart/2005/8/layout/vProcess5"/>
    <dgm:cxn modelId="{90500D33-E8F1-4011-8E60-37CC93B921B2}" type="presParOf" srcId="{ADA37DD7-FAE6-400D-BADB-FFA90717EE37}" destId="{B1A3DFF8-15CA-4434-8F08-5DC98169378F}" srcOrd="8" destOrd="0" presId="urn:microsoft.com/office/officeart/2005/8/layout/vProcess5"/>
    <dgm:cxn modelId="{AE0E3724-EB9B-4FC1-B2F4-6FF3DF72F8A1}" type="presParOf" srcId="{ADA37DD7-FAE6-400D-BADB-FFA90717EE37}" destId="{D41A34E1-5B05-429A-978D-26BF2F3D59FF}" srcOrd="9" destOrd="0" presId="urn:microsoft.com/office/officeart/2005/8/layout/vProcess5"/>
    <dgm:cxn modelId="{661BDDC0-A96C-48F1-9F2F-24F960738FE8}" type="presParOf" srcId="{ADA37DD7-FAE6-400D-BADB-FFA90717EE37}" destId="{DE06F292-8CE5-4EA7-8A2D-CB77AC4491F0}" srcOrd="10" destOrd="0" presId="urn:microsoft.com/office/officeart/2005/8/layout/vProcess5"/>
    <dgm:cxn modelId="{A258A957-B15A-440D-BC46-82A2AC53CBC3}" type="presParOf" srcId="{ADA37DD7-FAE6-400D-BADB-FFA90717EE37}" destId="{97E68390-5757-4F95-B31D-5A5289E18CB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B15DD-6030-4A1B-A805-8857413278D9}">
      <dsp:nvSpPr>
        <dsp:cNvPr id="0" name=""/>
        <dsp:cNvSpPr/>
      </dsp:nvSpPr>
      <dsp:spPr>
        <a:xfrm>
          <a:off x="0" y="0"/>
          <a:ext cx="9499958" cy="748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2060"/>
              </a:solidFill>
            </a:rPr>
            <a:t>у першому наборі було п'ять елементів</a:t>
          </a:r>
        </a:p>
      </dsp:txBody>
      <dsp:txXfrm>
        <a:off x="21936" y="21936"/>
        <a:ext cx="8628505" cy="705070"/>
      </dsp:txXfrm>
    </dsp:sp>
    <dsp:sp modelId="{9D3604EF-2E58-45B9-81CC-B2A0918AF3FF}">
      <dsp:nvSpPr>
        <dsp:cNvPr id="0" name=""/>
        <dsp:cNvSpPr/>
      </dsp:nvSpPr>
      <dsp:spPr>
        <a:xfrm>
          <a:off x="795621" y="885113"/>
          <a:ext cx="9499958" cy="74894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у другому — чотири</a:t>
          </a:r>
        </a:p>
      </dsp:txBody>
      <dsp:txXfrm>
        <a:off x="817557" y="907049"/>
        <a:ext cx="8173652" cy="705070"/>
      </dsp:txXfrm>
    </dsp:sp>
    <dsp:sp modelId="{CB54B30C-5DF0-4D74-ACB9-F4A1530B3A5C}">
      <dsp:nvSpPr>
        <dsp:cNvPr id="0" name=""/>
        <dsp:cNvSpPr/>
      </dsp:nvSpPr>
      <dsp:spPr>
        <a:xfrm>
          <a:off x="1579368" y="1770227"/>
          <a:ext cx="9499958" cy="74894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у третьому — три</a:t>
          </a:r>
        </a:p>
      </dsp:txBody>
      <dsp:txXfrm>
        <a:off x="1601304" y="1792163"/>
        <a:ext cx="8185527" cy="705070"/>
      </dsp:txXfrm>
    </dsp:sp>
    <dsp:sp modelId="{7E0FCDCE-0134-4700-8954-1879DADCDAE6}">
      <dsp:nvSpPr>
        <dsp:cNvPr id="0" name=""/>
        <dsp:cNvSpPr/>
      </dsp:nvSpPr>
      <dsp:spPr>
        <a:xfrm>
          <a:off x="2374989" y="2655340"/>
          <a:ext cx="9499958" cy="748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у четвертому — два</a:t>
          </a:r>
        </a:p>
      </dsp:txBody>
      <dsp:txXfrm>
        <a:off x="2396925" y="2677276"/>
        <a:ext cx="8173652" cy="705070"/>
      </dsp:txXfrm>
    </dsp:sp>
    <dsp:sp modelId="{5A3B14F0-50B4-4E08-9227-F899E0E6F1E5}">
      <dsp:nvSpPr>
        <dsp:cNvPr id="0" name=""/>
        <dsp:cNvSpPr/>
      </dsp:nvSpPr>
      <dsp:spPr>
        <a:xfrm>
          <a:off x="9013145" y="573621"/>
          <a:ext cx="486812" cy="48681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>
        <a:off x="9122678" y="573621"/>
        <a:ext cx="267746" cy="366326"/>
      </dsp:txXfrm>
    </dsp:sp>
    <dsp:sp modelId="{F9B03AFD-7293-4CC4-B1A0-B08F217027FD}">
      <dsp:nvSpPr>
        <dsp:cNvPr id="0" name=""/>
        <dsp:cNvSpPr/>
      </dsp:nvSpPr>
      <dsp:spPr>
        <a:xfrm>
          <a:off x="9808767" y="1458735"/>
          <a:ext cx="486812" cy="48681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>
        <a:off x="9918300" y="1458735"/>
        <a:ext cx="267746" cy="366326"/>
      </dsp:txXfrm>
    </dsp:sp>
    <dsp:sp modelId="{92BA5452-8C9D-454E-9FD8-771107B630CA}">
      <dsp:nvSpPr>
        <dsp:cNvPr id="0" name=""/>
        <dsp:cNvSpPr/>
      </dsp:nvSpPr>
      <dsp:spPr>
        <a:xfrm>
          <a:off x="10592514" y="2343848"/>
          <a:ext cx="486812" cy="48681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>
        <a:off x="10702047" y="2343848"/>
        <a:ext cx="267746" cy="366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47FA-E1E9-46F6-AD1A-2B53F52EF68C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5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28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 smtClean="0">
                <a:solidFill>
                  <a:srgbClr val="FFFFFF"/>
                </a:solidFill>
              </a:rPr>
              <a:t>31.03.2022 р. 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768CA67D-99E1-4EC0-9592-D1D4A4C4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3B9DBBF-8BCA-4886-B91C-FD61B0535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 smtClean="0"/>
              <a:t>Тема уроку : Упорядкування </a:t>
            </a:r>
            <a:r>
              <a:rPr lang="uk-UA" sz="5400" dirty="0"/>
              <a:t>та пошук даних в лінійній таблиці</a:t>
            </a:r>
          </a:p>
        </p:txBody>
      </p:sp>
      <p:pic>
        <p:nvPicPr>
          <p:cNvPr id="16" name="Picture 4" descr="document, documents, edit, file, files, ordering icon">
            <a:extLst>
              <a:ext uri="{FF2B5EF4-FFF2-40B4-BE49-F238E27FC236}">
                <a16:creationId xmlns:a16="http://schemas.microsoft.com/office/drawing/2014/main" id="{A1B4D6B5-7A3D-4C32-A6B8-1D79D772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182" y="3439193"/>
            <a:ext cx="2820738" cy="2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53762"/>
            <a:ext cx="12050142" cy="209288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Наприклад, упорядкування лінійної таблиці з 5 цілих чисел продемонстровано на малюнку, де жовтим кольором виділено найменший елемент серед елементів, що залишаються для перегляду на кожному кроці, стрілками — порядок обміну елементами.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4CECF076-0F95-4AF7-AE63-9608C4E67809}"/>
              </a:ext>
            </a:extLst>
          </p:cNvPr>
          <p:cNvGraphicFramePr>
            <a:graphicFrameLocks noGrp="1"/>
          </p:cNvGraphicFramePr>
          <p:nvPr/>
        </p:nvGraphicFramePr>
        <p:xfrm>
          <a:off x="72008" y="2154510"/>
          <a:ext cx="12050141" cy="440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411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985319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1985317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1939415">
                  <a:extLst>
                    <a:ext uri="{9D8B030D-6E8A-4147-A177-3AD203B41FA5}">
                      <a16:colId xmlns:a16="http://schemas.microsoft.com/office/drawing/2014/main" val="356356253"/>
                    </a:ext>
                  </a:extLst>
                </a:gridCol>
                <a:gridCol w="2160788">
                  <a:extLst>
                    <a:ext uri="{9D8B030D-6E8A-4147-A177-3AD203B41FA5}">
                      <a16:colId xmlns:a16="http://schemas.microsoft.com/office/drawing/2014/main" val="130099222"/>
                    </a:ext>
                  </a:extLst>
                </a:gridCol>
                <a:gridCol w="1950891">
                  <a:extLst>
                    <a:ext uri="{9D8B030D-6E8A-4147-A177-3AD203B41FA5}">
                      <a16:colId xmlns:a16="http://schemas.microsoft.com/office/drawing/2014/main" val="3944807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Елементи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noProof="0" dirty="0"/>
                        <a:t>Кроки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noProof="0" dirty="0"/>
                        <a:t>a[1]</a:t>
                      </a:r>
                      <a:endParaRPr lang="uk-UA" sz="2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noProof="0" dirty="0"/>
                        <a:t>a[2]</a:t>
                      </a:r>
                      <a:endParaRPr lang="uk-UA" sz="2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noProof="0" dirty="0"/>
                        <a:t>a[3]</a:t>
                      </a:r>
                      <a:endParaRPr lang="uk-UA" sz="2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noProof="0" dirty="0"/>
                        <a:t>a[</a:t>
                      </a:r>
                      <a:r>
                        <a:rPr lang="uk-UA" sz="2200" b="0" i="1" noProof="0" dirty="0"/>
                        <a:t>4</a:t>
                      </a:r>
                      <a:r>
                        <a:rPr lang="en-US" sz="2200" b="0" i="1" noProof="0" dirty="0"/>
                        <a:t>]</a:t>
                      </a:r>
                      <a:endParaRPr lang="uk-UA" sz="2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noProof="0" dirty="0"/>
                        <a:t>a[</a:t>
                      </a:r>
                      <a:r>
                        <a:rPr lang="uk-UA" sz="2200" b="0" i="1" noProof="0" dirty="0"/>
                        <a:t>5</a:t>
                      </a:r>
                      <a:r>
                        <a:rPr lang="en-US" sz="2200" b="0" i="1" noProof="0" dirty="0"/>
                        <a:t>]</a:t>
                      </a:r>
                      <a:endParaRPr lang="uk-UA" sz="2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164399">
                <a:tc>
                  <a:txBody>
                    <a:bodyPr/>
                    <a:lstStyle/>
                    <a:p>
                      <a:pPr algn="ctr"/>
                      <a:endParaRPr lang="uk-UA" sz="12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12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6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12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87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37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2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2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2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2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2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2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5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662808"/>
                  </a:ext>
                </a:extLst>
              </a:tr>
            </a:tbl>
          </a:graphicData>
        </a:graphic>
      </p:graphicFrame>
      <p:cxnSp>
        <p:nvCxnSpPr>
          <p:cNvPr id="29" name="Пряма зі стрілкою 28">
            <a:extLst>
              <a:ext uri="{FF2B5EF4-FFF2-40B4-BE49-F238E27FC236}">
                <a16:creationId xmlns:a16="http://schemas.microsoft.com/office/drawing/2014/main" id="{9E0FA39C-3504-4427-B82C-225405FD1FE1}"/>
              </a:ext>
            </a:extLst>
          </p:cNvPr>
          <p:cNvCxnSpPr>
            <a:cxnSpLocks/>
          </p:cNvCxnSpPr>
          <p:nvPr/>
        </p:nvCxnSpPr>
        <p:spPr>
          <a:xfrm flipH="1">
            <a:off x="3359426" y="3289852"/>
            <a:ext cx="5655365" cy="64604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id="{03B3C1EC-C652-4E57-A3CE-6C571D182ECD}"/>
              </a:ext>
            </a:extLst>
          </p:cNvPr>
          <p:cNvCxnSpPr>
            <a:cxnSpLocks/>
          </p:cNvCxnSpPr>
          <p:nvPr/>
        </p:nvCxnSpPr>
        <p:spPr>
          <a:xfrm>
            <a:off x="3359426" y="3289852"/>
            <a:ext cx="5516217" cy="64604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id="{2F1FF53E-D64F-4C41-A4EF-20987CF1580E}"/>
              </a:ext>
            </a:extLst>
          </p:cNvPr>
          <p:cNvCxnSpPr>
            <a:cxnSpLocks/>
          </p:cNvCxnSpPr>
          <p:nvPr/>
        </p:nvCxnSpPr>
        <p:spPr>
          <a:xfrm flipH="1">
            <a:off x="5317435" y="3973580"/>
            <a:ext cx="5734879" cy="68372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Пряма зі стрілкою 37">
            <a:extLst>
              <a:ext uri="{FF2B5EF4-FFF2-40B4-BE49-F238E27FC236}">
                <a16:creationId xmlns:a16="http://schemas.microsoft.com/office/drawing/2014/main" id="{9B2E041A-95B8-45D1-B6CE-1BB27160E88C}"/>
              </a:ext>
            </a:extLst>
          </p:cNvPr>
          <p:cNvCxnSpPr>
            <a:cxnSpLocks/>
          </p:cNvCxnSpPr>
          <p:nvPr/>
        </p:nvCxnSpPr>
        <p:spPr>
          <a:xfrm>
            <a:off x="5148470" y="3969436"/>
            <a:ext cx="5764695" cy="68787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8F73D979-E967-47BE-9B6E-62B015F85296}"/>
              </a:ext>
            </a:extLst>
          </p:cNvPr>
          <p:cNvCxnSpPr>
            <a:cxnSpLocks/>
          </p:cNvCxnSpPr>
          <p:nvPr/>
        </p:nvCxnSpPr>
        <p:spPr>
          <a:xfrm flipH="1">
            <a:off x="7255565" y="4814262"/>
            <a:ext cx="3796749" cy="69159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Пряма зі стрілкою 42">
            <a:extLst>
              <a:ext uri="{FF2B5EF4-FFF2-40B4-BE49-F238E27FC236}">
                <a16:creationId xmlns:a16="http://schemas.microsoft.com/office/drawing/2014/main" id="{9657936F-DAAB-43EC-BE4A-35FFA6CF842A}"/>
              </a:ext>
            </a:extLst>
          </p:cNvPr>
          <p:cNvCxnSpPr>
            <a:cxnSpLocks/>
          </p:cNvCxnSpPr>
          <p:nvPr/>
        </p:nvCxnSpPr>
        <p:spPr>
          <a:xfrm>
            <a:off x="7255565" y="4814262"/>
            <a:ext cx="3657600" cy="73054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Пряма зі стрілкою 44">
            <a:extLst>
              <a:ext uri="{FF2B5EF4-FFF2-40B4-BE49-F238E27FC236}">
                <a16:creationId xmlns:a16="http://schemas.microsoft.com/office/drawing/2014/main" id="{3C596FAA-1063-487E-AC13-097E59076023}"/>
              </a:ext>
            </a:extLst>
          </p:cNvPr>
          <p:cNvCxnSpPr>
            <a:cxnSpLocks/>
          </p:cNvCxnSpPr>
          <p:nvPr/>
        </p:nvCxnSpPr>
        <p:spPr>
          <a:xfrm flipH="1">
            <a:off x="9263270" y="5658342"/>
            <a:ext cx="1699594" cy="630973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Пряма зі стрілкою 46">
            <a:extLst>
              <a:ext uri="{FF2B5EF4-FFF2-40B4-BE49-F238E27FC236}">
                <a16:creationId xmlns:a16="http://schemas.microsoft.com/office/drawing/2014/main" id="{1433F0FF-DF29-45C5-BD39-7C6D3FA65870}"/>
              </a:ext>
            </a:extLst>
          </p:cNvPr>
          <p:cNvCxnSpPr>
            <a:cxnSpLocks/>
          </p:cNvCxnSpPr>
          <p:nvPr/>
        </p:nvCxnSpPr>
        <p:spPr>
          <a:xfrm>
            <a:off x="9263270" y="5563000"/>
            <a:ext cx="1699594" cy="80602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60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Зверніть увагу</a:t>
            </a:r>
            <a:r>
              <a:rPr lang="uk-UA" sz="2800" b="1" i="1" kern="0" dirty="0">
                <a:solidFill>
                  <a:schemeClr val="bg1"/>
                </a:solidFill>
              </a:rPr>
              <a:t>, що хоча лінійна таблиця має п'ять елементів, достатньо 4 рази знайти найменше значення елементів із ще не впорядкованої частини лінійної таблиці та обміняти його місцями зі значенням першого із ще не впорядкованої частини масиву елементів.</a:t>
            </a:r>
          </a:p>
        </p:txBody>
      </p:sp>
      <p:pic>
        <p:nvPicPr>
          <p:cNvPr id="12290" name="Picture 2" descr="Результат пошуку зображень за запитом &quot;research&quot;">
            <a:extLst>
              <a:ext uri="{FF2B5EF4-FFF2-40B4-BE49-F238E27FC236}">
                <a16:creationId xmlns:a16="http://schemas.microsoft.com/office/drawing/2014/main" id="{BCBFB061-DC48-4D6D-BE34-BE3B3AE2A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5"/>
          <a:stretch/>
        </p:blipFill>
        <p:spPr bwMode="auto">
          <a:xfrm>
            <a:off x="1836345" y="3503166"/>
            <a:ext cx="8521468" cy="31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прискорити пошук елемента</a:t>
            </a:r>
            <a:br>
              <a:rPr lang="uk-UA" dirty="0"/>
            </a:br>
            <a:r>
              <a:rPr lang="uk-UA" dirty="0"/>
              <a:t>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невідомо, які дані зберігаються в лінійній таблиці, то прискорити пошук елемента, що відповідає певній умові, у програмах мовою програмування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Lazarus </a:t>
            </a:r>
            <a:r>
              <a:rPr lang="uk-UA" sz="2800" b="1" i="1" kern="0" dirty="0">
                <a:solidFill>
                  <a:schemeClr val="bg1"/>
                </a:solidFill>
              </a:rPr>
              <a:t>неможливо.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73D86-BAE1-4299-973B-428D961E094E}"/>
              </a:ext>
            </a:extLst>
          </p:cNvPr>
          <p:cNvSpPr txBox="1"/>
          <p:nvPr/>
        </p:nvSpPr>
        <p:spPr>
          <a:xfrm>
            <a:off x="72008" y="3134893"/>
            <a:ext cx="83861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заздалегідь відомі деякі ознаки даних, серед яких ведеться пошук, наприклад, таблиця впорядкована, можна суттєво скоротити час роботи, застосовуючи спеціальні методи пошуку.</a:t>
            </a:r>
          </a:p>
        </p:txBody>
      </p:sp>
      <p:pic>
        <p:nvPicPr>
          <p:cNvPr id="7170" name="Picture 2" descr="expand, idea, search, social icon">
            <a:extLst>
              <a:ext uri="{FF2B5EF4-FFF2-40B4-BE49-F238E27FC236}">
                <a16:creationId xmlns:a16="http://schemas.microsoft.com/office/drawing/2014/main" id="{DDBE316D-1A34-4F99-B42F-1C3411C8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75" y="3134893"/>
            <a:ext cx="3365776" cy="33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прискорити пошук елемента</a:t>
            </a:r>
            <a:br>
              <a:rPr lang="uk-UA" dirty="0"/>
            </a:br>
            <a:r>
              <a:rPr lang="uk-UA" dirty="0"/>
              <a:t>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6954957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Одним з методів пошуку, більш ефективним, ніж лінійний, є </a:t>
            </a:r>
            <a:r>
              <a:rPr lang="uk-UA" sz="2800" b="1" i="1" kern="0" dirty="0">
                <a:solidFill>
                  <a:srgbClr val="FFFF00"/>
                </a:solidFill>
              </a:rPr>
              <a:t>бінарний</a:t>
            </a:r>
            <a:r>
              <a:rPr lang="uk-UA" sz="2800" b="1" i="1" kern="0" dirty="0">
                <a:solidFill>
                  <a:schemeClr val="bg1"/>
                </a:solidFill>
              </a:rPr>
              <a:t> (</a:t>
            </a:r>
            <a:r>
              <a:rPr lang="uk-UA" sz="2800" b="1" i="1" kern="0" dirty="0">
                <a:solidFill>
                  <a:srgbClr val="FFFF00"/>
                </a:solidFill>
              </a:rPr>
              <a:t>двійковий</a:t>
            </a:r>
            <a:r>
              <a:rPr lang="uk-UA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chemeClr val="bg1"/>
                </a:solidFill>
              </a:rPr>
              <a:t>, який називається також методом </a:t>
            </a:r>
            <a:r>
              <a:rPr lang="uk-UA" sz="2800" b="1" i="1" kern="0" dirty="0">
                <a:solidFill>
                  <a:srgbClr val="FFFF00"/>
                </a:solidFill>
              </a:rPr>
              <a:t>ділення навпіл</a:t>
            </a:r>
            <a:r>
              <a:rPr lang="uk-UA" sz="2800" b="1" i="1" kern="0" dirty="0">
                <a:solidFill>
                  <a:schemeClr val="bg1"/>
                </a:solidFill>
              </a:rPr>
              <a:t>. При його використанні на кожному кроці область пошуку скорочується вдвічі.</a:t>
            </a:r>
          </a:p>
        </p:txBody>
      </p:sp>
      <p:pic>
        <p:nvPicPr>
          <p:cNvPr id="8194" name="Picture 2" descr="data, half, infographic, information icon">
            <a:extLst>
              <a:ext uri="{FF2B5EF4-FFF2-40B4-BE49-F238E27FC236}">
                <a16:creationId xmlns:a16="http://schemas.microsoft.com/office/drawing/2014/main" id="{9202A77D-EAE0-4774-8F80-985D5933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39" y="1196763"/>
            <a:ext cx="5403573" cy="54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прискорити пошук елемента</a:t>
            </a:r>
            <a:br>
              <a:rPr lang="uk-UA" dirty="0"/>
            </a:br>
            <a:r>
              <a:rPr lang="uk-UA" dirty="0"/>
              <a:t>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ознайомлення з цим методом доцільно уточнити властивості елементів таблиці — вони мають бути впорядковані за зростанням. Позначимо шуканий елемент масиву (списку) змінною 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99814-0578-4EEC-90AE-F5AF78B96DBF}"/>
              </a:ext>
            </a:extLst>
          </p:cNvPr>
          <p:cNvSpPr txBox="1"/>
          <p:nvPr/>
        </p:nvSpPr>
        <p:spPr>
          <a:xfrm>
            <a:off x="72008" y="312495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Можливі два випадки: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2CD8A-CDD5-4B6A-A833-1EB596A5C147}"/>
              </a:ext>
            </a:extLst>
          </p:cNvPr>
          <p:cNvSpPr txBox="1"/>
          <p:nvPr/>
        </p:nvSpPr>
        <p:spPr>
          <a:xfrm>
            <a:off x="72008" y="3760483"/>
            <a:ext cx="12050142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х менший від елемента, розташованого посередині масиву (списку), тоді завдяки впорядкованості таблиці можна не розглядати всі елементи, що розташовані правіше від середнього, і застосувати цей метод до лівої половини таблиці.</a:t>
            </a:r>
          </a:p>
        </p:txBody>
      </p:sp>
    </p:spTree>
    <p:extLst>
      <p:ext uri="{BB962C8B-B14F-4D97-AF65-F5344CB8AC3E}">
        <p14:creationId xmlns:p14="http://schemas.microsoft.com/office/powerpoint/2010/main" val="32059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прискорити пошук елемента</a:t>
            </a:r>
            <a:br>
              <a:rPr lang="uk-UA" dirty="0"/>
            </a:br>
            <a:r>
              <a:rPr lang="uk-UA" dirty="0"/>
              <a:t>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Можливі два випадки: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34EBC-432E-44E5-99B0-41F380E3F339}"/>
              </a:ext>
            </a:extLst>
          </p:cNvPr>
          <p:cNvSpPr txBox="1"/>
          <p:nvPr/>
        </p:nvSpPr>
        <p:spPr>
          <a:xfrm>
            <a:off x="72008" y="1790930"/>
            <a:ext cx="12050142" cy="22467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Якщо </a:t>
            </a:r>
            <a:r>
              <a:rPr lang="uk-UA" sz="2800" b="1" i="1" kern="0" dirty="0">
                <a:solidFill>
                  <a:srgbClr val="FF0000"/>
                </a:solidFill>
              </a:rPr>
              <a:t>х</a:t>
            </a:r>
            <a:r>
              <a:rPr lang="uk-UA" sz="2800" b="1" i="1" kern="0" dirty="0">
                <a:solidFill>
                  <a:srgbClr val="002060"/>
                </a:solidFill>
              </a:rPr>
              <a:t> більший від елемента, розташованого посередині масиву (списку), тоді, міркуючи аналогічно, можна виключити з розгляду ліву половину таблиці й застосувати цей метод до його правої частини.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3A105-312A-467C-ADE2-ADF502475C02}"/>
              </a:ext>
            </a:extLst>
          </p:cNvPr>
          <p:cNvSpPr txBox="1"/>
          <p:nvPr/>
        </p:nvSpPr>
        <p:spPr>
          <a:xfrm>
            <a:off x="72007" y="4037699"/>
            <a:ext cx="8584975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indent="-5148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	Таким чином, на кожному кроці відсікається та частина таблиці, де не може бути знайдено заданий елемент </a:t>
            </a:r>
            <a:r>
              <a:rPr lang="uk-UA" sz="2800" b="1" i="1" kern="0" dirty="0">
                <a:solidFill>
                  <a:srgbClr val="FF0000"/>
                </a:solidFill>
              </a:rPr>
              <a:t>х</a:t>
            </a:r>
            <a:r>
              <a:rPr lang="uk-UA" sz="2800" b="1" i="1" kern="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3314" name="Picture 2" descr="table, windows icon">
            <a:extLst>
              <a:ext uri="{FF2B5EF4-FFF2-40B4-BE49-F238E27FC236}">
                <a16:creationId xmlns:a16="http://schemas.microsoft.com/office/drawing/2014/main" id="{ABB0DE1D-81B5-4EB5-95BD-5436AC70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1" y="4108646"/>
            <a:ext cx="2554357" cy="25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прискорити пошук елемента</a:t>
            </a:r>
            <a:br>
              <a:rPr lang="uk-UA" dirty="0"/>
            </a:br>
            <a:r>
              <a:rPr lang="uk-UA" dirty="0"/>
              <a:t>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суть методу на прикладі. Наприклад, знайдемо, чи є серед елементів таблиці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а</a:t>
            </a:r>
            <a:r>
              <a:rPr lang="uk-UA" sz="2800" b="1" i="1" kern="0" dirty="0">
                <a:solidFill>
                  <a:schemeClr val="bg1"/>
                </a:solidFill>
              </a:rPr>
              <a:t> з 10 цілих чисел, упорядкованих за зростанням, значення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A27AC-BA5D-460B-A8FA-D524E0B20BCC}"/>
              </a:ext>
            </a:extLst>
          </p:cNvPr>
          <p:cNvSpPr txBox="1"/>
          <p:nvPr/>
        </p:nvSpPr>
        <p:spPr>
          <a:xfrm>
            <a:off x="72008" y="2677693"/>
            <a:ext cx="12050142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i="1" kern="0" dirty="0">
                <a:solidFill>
                  <a:schemeClr val="bg1"/>
                </a:solidFill>
              </a:rPr>
              <a:t>X=6</a:t>
            </a:r>
            <a:endParaRPr lang="uk-UA" sz="6000" b="1" i="1" kern="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75637D6A-FA13-4B91-AA4B-FCFADBB604EA}"/>
              </a:ext>
            </a:extLst>
          </p:cNvPr>
          <p:cNvGraphicFramePr>
            <a:graphicFrameLocks noGrp="1"/>
          </p:cNvGraphicFramePr>
          <p:nvPr/>
        </p:nvGraphicFramePr>
        <p:xfrm>
          <a:off x="72008" y="3920066"/>
          <a:ext cx="12050140" cy="186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014">
                  <a:extLst>
                    <a:ext uri="{9D8B030D-6E8A-4147-A177-3AD203B41FA5}">
                      <a16:colId xmlns:a16="http://schemas.microsoft.com/office/drawing/2014/main" val="3011286940"/>
                    </a:ext>
                  </a:extLst>
                </a:gridCol>
                <a:gridCol w="1205014">
                  <a:extLst>
                    <a:ext uri="{9D8B030D-6E8A-4147-A177-3AD203B41FA5}">
                      <a16:colId xmlns:a16="http://schemas.microsoft.com/office/drawing/2014/main" val="222052624"/>
                    </a:ext>
                  </a:extLst>
                </a:gridCol>
                <a:gridCol w="1205014">
                  <a:extLst>
                    <a:ext uri="{9D8B030D-6E8A-4147-A177-3AD203B41FA5}">
                      <a16:colId xmlns:a16="http://schemas.microsoft.com/office/drawing/2014/main" val="3636623358"/>
                    </a:ext>
                  </a:extLst>
                </a:gridCol>
                <a:gridCol w="1205014">
                  <a:extLst>
                    <a:ext uri="{9D8B030D-6E8A-4147-A177-3AD203B41FA5}">
                      <a16:colId xmlns:a16="http://schemas.microsoft.com/office/drawing/2014/main" val="2433146358"/>
                    </a:ext>
                  </a:extLst>
                </a:gridCol>
                <a:gridCol w="1205014">
                  <a:extLst>
                    <a:ext uri="{9D8B030D-6E8A-4147-A177-3AD203B41FA5}">
                      <a16:colId xmlns:a16="http://schemas.microsoft.com/office/drawing/2014/main" val="3502104257"/>
                    </a:ext>
                  </a:extLst>
                </a:gridCol>
                <a:gridCol w="1205014">
                  <a:extLst>
                    <a:ext uri="{9D8B030D-6E8A-4147-A177-3AD203B41FA5}">
                      <a16:colId xmlns:a16="http://schemas.microsoft.com/office/drawing/2014/main" val="2714130288"/>
                    </a:ext>
                  </a:extLst>
                </a:gridCol>
                <a:gridCol w="1205014">
                  <a:extLst>
                    <a:ext uri="{9D8B030D-6E8A-4147-A177-3AD203B41FA5}">
                      <a16:colId xmlns:a16="http://schemas.microsoft.com/office/drawing/2014/main" val="1978475209"/>
                    </a:ext>
                  </a:extLst>
                </a:gridCol>
                <a:gridCol w="1205014">
                  <a:extLst>
                    <a:ext uri="{9D8B030D-6E8A-4147-A177-3AD203B41FA5}">
                      <a16:colId xmlns:a16="http://schemas.microsoft.com/office/drawing/2014/main" val="2716364689"/>
                    </a:ext>
                  </a:extLst>
                </a:gridCol>
                <a:gridCol w="1205014">
                  <a:extLst>
                    <a:ext uri="{9D8B030D-6E8A-4147-A177-3AD203B41FA5}">
                      <a16:colId xmlns:a16="http://schemas.microsoft.com/office/drawing/2014/main" val="4089091120"/>
                    </a:ext>
                  </a:extLst>
                </a:gridCol>
                <a:gridCol w="1205014">
                  <a:extLst>
                    <a:ext uri="{9D8B030D-6E8A-4147-A177-3AD203B41FA5}">
                      <a16:colId xmlns:a16="http://schemas.microsoft.com/office/drawing/2014/main" val="1492216986"/>
                    </a:ext>
                  </a:extLst>
                </a:gridCol>
              </a:tblGrid>
              <a:tr h="932254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1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2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3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4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5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6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7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8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9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10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943484"/>
                  </a:ext>
                </a:extLst>
              </a:tr>
              <a:tr h="932254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3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5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6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8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12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15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17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18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20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/>
                        <a:t>25</a:t>
                      </a:r>
                      <a:endParaRPr lang="uk-UA" sz="4000" b="1" i="1" dirty="0"/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66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3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прискорити пошук елемента</a:t>
            </a:r>
            <a:br>
              <a:rPr lang="uk-UA" dirty="0"/>
            </a:br>
            <a:r>
              <a:rPr lang="uk-UA" dirty="0"/>
              <a:t>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997645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Знайдемо номер елемента, що міститься посередині таблиці: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A012C-F068-47D4-B8A7-5A170BEE1842}"/>
              </a:ext>
            </a:extLst>
          </p:cNvPr>
          <p:cNvSpPr txBox="1"/>
          <p:nvPr/>
        </p:nvSpPr>
        <p:spPr>
          <a:xfrm>
            <a:off x="72008" y="2228369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Оскільки </a:t>
            </a:r>
            <a:r>
              <a:rPr lang="uk-UA" sz="2800" b="1" i="1" kern="0" dirty="0">
                <a:solidFill>
                  <a:srgbClr val="FFFF00"/>
                </a:solidFill>
              </a:rPr>
              <a:t>6&lt;а[5]</a:t>
            </a:r>
            <a:r>
              <a:rPr lang="uk-UA" sz="2800" b="1" i="1" kern="0" dirty="0">
                <a:solidFill>
                  <a:schemeClr val="bg1"/>
                </a:solidFill>
              </a:rPr>
              <a:t>, то далі розглядаються лише елементи, індекси яких менші ніж 5. Про інші елементи можна відразу сказати, що вони більші за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chemeClr val="bg1"/>
                </a:solidFill>
              </a:rPr>
              <a:t> оскільки таблиця впорядкована за зростанням, і тому правіше від </a:t>
            </a:r>
            <a:r>
              <a:rPr lang="uk-UA" sz="2800" b="1" i="1" kern="0" dirty="0">
                <a:solidFill>
                  <a:srgbClr val="FFFF00"/>
                </a:solidFill>
              </a:rPr>
              <a:t>а[5]</a:t>
            </a:r>
            <a:r>
              <a:rPr lang="uk-UA" sz="2800" b="1" i="1" kern="0" dirty="0">
                <a:solidFill>
                  <a:schemeClr val="bg1"/>
                </a:solidFill>
              </a:rPr>
              <a:t> шуканого елемента немає.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6F2B0E0-7830-4CD9-A2DE-677570E78095}"/>
              </a:ext>
            </a:extLst>
          </p:cNvPr>
          <p:cNvSpPr/>
          <p:nvPr/>
        </p:nvSpPr>
        <p:spPr>
          <a:xfrm>
            <a:off x="10124102" y="1196763"/>
            <a:ext cx="1998047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m</a:t>
            </a:r>
            <a:r>
              <a:rPr lang="uk-UA" sz="3600" b="1" i="1" kern="0" dirty="0">
                <a:solidFill>
                  <a:schemeClr val="bg1"/>
                </a:solidFill>
              </a:rPr>
              <a:t>=5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5AFC9-4679-4EFA-985D-55358CB9699A}"/>
              </a:ext>
            </a:extLst>
          </p:cNvPr>
          <p:cNvSpPr txBox="1"/>
          <p:nvPr/>
        </p:nvSpPr>
        <p:spPr>
          <a:xfrm>
            <a:off x="72008" y="4585431"/>
            <a:ext cx="997645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розглядатимемо тільки елементи таблиці від </a:t>
            </a:r>
            <a:r>
              <a:rPr lang="uk-UA" sz="2800" b="1" i="1" kern="0" dirty="0">
                <a:solidFill>
                  <a:srgbClr val="FFFF00"/>
                </a:solidFill>
              </a:rPr>
              <a:t>а[1]</a:t>
            </a:r>
            <a:r>
              <a:rPr lang="uk-UA" sz="2800" b="1" i="1" kern="0" dirty="0">
                <a:solidFill>
                  <a:schemeClr val="bg1"/>
                </a:solidFill>
              </a:rPr>
              <a:t> до </a:t>
            </a:r>
            <a:r>
              <a:rPr lang="uk-UA" sz="2800" b="1" i="1" kern="0" dirty="0">
                <a:solidFill>
                  <a:srgbClr val="FFFF00"/>
                </a:solidFill>
              </a:rPr>
              <a:t>а[4]</a:t>
            </a:r>
            <a:r>
              <a:rPr lang="uk-UA" sz="2800" b="1" i="1" kern="0" dirty="0">
                <a:solidFill>
                  <a:schemeClr val="bg1"/>
                </a:solidFill>
              </a:rPr>
              <a:t>, знаходимо індекс середнього елемента цієї частини: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919194A-1A61-475F-9CE3-6FCA72E9B42B}"/>
              </a:ext>
            </a:extLst>
          </p:cNvPr>
          <p:cNvSpPr/>
          <p:nvPr/>
        </p:nvSpPr>
        <p:spPr>
          <a:xfrm>
            <a:off x="10124102" y="4585431"/>
            <a:ext cx="1998047" cy="13849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m</a:t>
            </a:r>
            <a:r>
              <a:rPr lang="uk-UA" sz="3600" b="1" i="1" kern="0" dirty="0">
                <a:solidFill>
                  <a:schemeClr val="bg1"/>
                </a:solidFill>
              </a:rPr>
              <a:t>=2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9C25F4-B16A-4B44-9BCC-B7C47D2D0344}"/>
              </a:ext>
            </a:extLst>
          </p:cNvPr>
          <p:cNvSpPr txBox="1"/>
          <p:nvPr/>
        </p:nvSpPr>
        <p:spPr>
          <a:xfrm>
            <a:off x="72008" y="6080719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порівнюємо задане число 6 з елементом </a:t>
            </a:r>
            <a:r>
              <a:rPr lang="uk-UA" sz="2800" b="1" i="1" kern="0" dirty="0">
                <a:solidFill>
                  <a:srgbClr val="FFFF00"/>
                </a:solidFill>
              </a:rPr>
              <a:t>а[2]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8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прискорити пошук елемента</a:t>
            </a:r>
            <a:br>
              <a:rPr lang="uk-UA" dirty="0"/>
            </a:br>
            <a:r>
              <a:rPr lang="uk-UA" dirty="0"/>
              <a:t>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Виявляється, що </a:t>
            </a:r>
            <a:r>
              <a:rPr lang="uk-UA" sz="2800" b="1" i="1" kern="0" dirty="0">
                <a:solidFill>
                  <a:srgbClr val="FFFF00"/>
                </a:solidFill>
              </a:rPr>
              <a:t>6&gt;а[2]</a:t>
            </a:r>
            <a:r>
              <a:rPr lang="uk-UA" sz="2800" b="1" i="1" kern="0" dirty="0">
                <a:solidFill>
                  <a:schemeClr val="bg1"/>
                </a:solidFill>
              </a:rPr>
              <a:t>. Це означає, що необхідно розглядати праву частину цієї половини таблиці від </a:t>
            </a:r>
            <a:r>
              <a:rPr lang="uk-UA" sz="2800" b="1" i="1" kern="0" dirty="0">
                <a:solidFill>
                  <a:srgbClr val="FFFF00"/>
                </a:solidFill>
              </a:rPr>
              <a:t>а[3]</a:t>
            </a:r>
            <a:r>
              <a:rPr lang="uk-UA" sz="2800" b="1" i="1" kern="0" dirty="0">
                <a:solidFill>
                  <a:schemeClr val="bg1"/>
                </a:solidFill>
              </a:rPr>
              <a:t> до </a:t>
            </a:r>
            <a:r>
              <a:rPr lang="uk-UA" sz="2800" b="1" i="1" kern="0" dirty="0">
                <a:solidFill>
                  <a:srgbClr val="FFFF00"/>
                </a:solidFill>
              </a:rPr>
              <a:t>а[4]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A2F1B-8123-4E74-A2D4-1DD02D17C891}"/>
              </a:ext>
            </a:extLst>
          </p:cNvPr>
          <p:cNvSpPr txBox="1"/>
          <p:nvPr/>
        </p:nvSpPr>
        <p:spPr>
          <a:xfrm>
            <a:off x="72008" y="2717450"/>
            <a:ext cx="996651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Знову знаходимо індекс середнього елемента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EEA62F9-0B37-42B6-BA6B-A00A2FC91009}"/>
              </a:ext>
            </a:extLst>
          </p:cNvPr>
          <p:cNvSpPr/>
          <p:nvPr/>
        </p:nvSpPr>
        <p:spPr>
          <a:xfrm>
            <a:off x="10124103" y="2717450"/>
            <a:ext cx="1998047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m</a:t>
            </a:r>
            <a:r>
              <a:rPr lang="uk-UA" sz="3600" b="1" i="1" kern="0" dirty="0">
                <a:solidFill>
                  <a:schemeClr val="bg1"/>
                </a:solidFill>
              </a:rPr>
              <a:t>=</a:t>
            </a:r>
            <a:r>
              <a:rPr lang="en-US" sz="3600" b="1" i="1" kern="0" dirty="0">
                <a:solidFill>
                  <a:schemeClr val="bg1"/>
                </a:solidFill>
              </a:rPr>
              <a:t>3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5AC60-C5DA-4BC6-8194-1FA53EAD93CF}"/>
              </a:ext>
            </a:extLst>
          </p:cNvPr>
          <p:cNvSpPr txBox="1"/>
          <p:nvPr/>
        </p:nvSpPr>
        <p:spPr>
          <a:xfrm>
            <a:off x="72008" y="3807249"/>
            <a:ext cx="4062670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порівнюємо його з шуканим: </a:t>
            </a:r>
            <a:r>
              <a:rPr lang="uk-UA" sz="2800" b="1" i="1" kern="0" dirty="0">
                <a:solidFill>
                  <a:srgbClr val="FFFF00"/>
                </a:solidFill>
              </a:rPr>
              <a:t>а[3]=6</a:t>
            </a:r>
            <a:r>
              <a:rPr lang="uk-UA" sz="2800" b="1" i="1" kern="0" dirty="0">
                <a:solidFill>
                  <a:schemeClr val="bg1"/>
                </a:solidFill>
              </a:rPr>
              <a:t>. Елемент </a:t>
            </a:r>
            <a:r>
              <a:rPr lang="en-US" sz="2800" b="1" i="1" kern="0" dirty="0">
                <a:solidFill>
                  <a:srgbClr val="FFFF00"/>
                </a:solidFill>
              </a:rPr>
              <a:t>m</a:t>
            </a:r>
            <a:r>
              <a:rPr lang="uk-UA" sz="2800" b="1" i="1" kern="0" dirty="0">
                <a:solidFill>
                  <a:schemeClr val="bg1"/>
                </a:solidFill>
              </a:rPr>
              <a:t> знайдено — його номер </a:t>
            </a:r>
            <a:r>
              <a:rPr lang="uk-UA" sz="2800" b="1" i="1" kern="0" dirty="0">
                <a:solidFill>
                  <a:srgbClr val="FFFF00"/>
                </a:solidFill>
              </a:rPr>
              <a:t>3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220" name="Picture 4" descr="Пов’язане зображення">
            <a:extLst>
              <a:ext uri="{FF2B5EF4-FFF2-40B4-BE49-F238E27FC236}">
                <a16:creationId xmlns:a16="http://schemas.microsoft.com/office/drawing/2014/main" id="{1ABA3DFF-19AB-463F-9205-F4A894424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2" b="23489"/>
          <a:stretch/>
        </p:blipFill>
        <p:spPr bwMode="auto">
          <a:xfrm>
            <a:off x="4402259" y="3807249"/>
            <a:ext cx="7719891" cy="24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прискорити пошук елемента</a:t>
            </a:r>
            <a:br>
              <a:rPr lang="uk-UA" dirty="0"/>
            </a:br>
            <a:r>
              <a:rPr lang="uk-UA" dirty="0"/>
              <a:t>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програмах мовою програмування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Python</a:t>
            </a:r>
            <a:r>
              <a:rPr lang="uk-UA" sz="2800" b="1" i="1" kern="0" dirty="0">
                <a:solidFill>
                  <a:schemeClr val="bg1"/>
                </a:solidFill>
              </a:rPr>
              <a:t> для прискорення пошуку можна використати вбудовані засоби мови, зокрема ідеологію побудови циклу </a:t>
            </a:r>
            <a:r>
              <a:rPr lang="uk-UA" sz="2800" b="1" i="1" kern="0" dirty="0" err="1">
                <a:solidFill>
                  <a:srgbClr val="FFFF00"/>
                </a:solidFill>
              </a:rPr>
              <a:t>for</a:t>
            </a:r>
            <a:r>
              <a:rPr lang="uk-UA" sz="2800" b="1" i="1" kern="0" dirty="0">
                <a:solidFill>
                  <a:schemeClr val="bg1"/>
                </a:solidFill>
              </a:rPr>
              <a:t>, у якому замість індексів елементів можна переглядати самі елементи, наприклад, у команді циклу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7E07A-23C4-4682-B1E9-273F66EE3711}"/>
              </a:ext>
            </a:extLst>
          </p:cNvPr>
          <p:cNvSpPr txBox="1"/>
          <p:nvPr/>
        </p:nvSpPr>
        <p:spPr>
          <a:xfrm>
            <a:off x="72008" y="3516899"/>
            <a:ext cx="8664488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 kern="0" dirty="0" err="1">
                <a:solidFill>
                  <a:schemeClr val="bg1"/>
                </a:solidFill>
              </a:rPr>
              <a:t>For</a:t>
            </a:r>
            <a:r>
              <a:rPr lang="en-US" sz="4800" b="1" i="1" kern="0" dirty="0">
                <a:solidFill>
                  <a:schemeClr val="bg1"/>
                </a:solidFill>
              </a:rPr>
              <a:t> </a:t>
            </a:r>
            <a:r>
              <a:rPr lang="ru-RU" sz="4800" b="1" i="1" kern="0" dirty="0" err="1">
                <a:solidFill>
                  <a:schemeClr val="bg1"/>
                </a:solidFill>
              </a:rPr>
              <a:t>ele</a:t>
            </a:r>
            <a:r>
              <a:rPr lang="en-US" sz="4800" b="1" i="1" kern="0" dirty="0">
                <a:solidFill>
                  <a:schemeClr val="bg1"/>
                </a:solidFill>
              </a:rPr>
              <a:t>m </a:t>
            </a:r>
            <a:r>
              <a:rPr lang="ru-RU" sz="4800" b="1" i="1" kern="0" dirty="0" err="1">
                <a:solidFill>
                  <a:schemeClr val="bg1"/>
                </a:solidFill>
              </a:rPr>
              <a:t>in</a:t>
            </a:r>
            <a:r>
              <a:rPr lang="en-US" sz="4800" b="1" i="1" kern="0" dirty="0">
                <a:solidFill>
                  <a:schemeClr val="bg1"/>
                </a:solidFill>
              </a:rPr>
              <a:t> </a:t>
            </a:r>
            <a:r>
              <a:rPr lang="ru-RU" sz="4800" b="1" i="1" kern="0" dirty="0">
                <a:solidFill>
                  <a:schemeClr val="bg1"/>
                </a:solidFill>
              </a:rPr>
              <a:t>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814D1-D058-440D-9954-A30757914E9F}"/>
              </a:ext>
            </a:extLst>
          </p:cNvPr>
          <p:cNvSpPr txBox="1"/>
          <p:nvPr/>
        </p:nvSpPr>
        <p:spPr>
          <a:xfrm>
            <a:off x="72008" y="4421263"/>
            <a:ext cx="866448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Змінна </a:t>
            </a:r>
            <a:r>
              <a:rPr lang="uk-UA" sz="2800" b="1" i="1" kern="0" dirty="0" err="1">
                <a:solidFill>
                  <a:srgbClr val="FFFF00"/>
                </a:solidFill>
              </a:rPr>
              <a:t>elem</a:t>
            </a:r>
            <a:r>
              <a:rPr lang="uk-UA" sz="2800" b="1" i="1" kern="0" dirty="0">
                <a:solidFill>
                  <a:schemeClr val="bg1"/>
                </a:solidFill>
              </a:rPr>
              <a:t> «пробігатиме» всі елементи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42" name="Picture 2" descr="Результат пошуку зображень за запитом &quot;search&quot;">
            <a:extLst>
              <a:ext uri="{FF2B5EF4-FFF2-40B4-BE49-F238E27FC236}">
                <a16:creationId xmlns:a16="http://schemas.microsoft.com/office/drawing/2014/main" id="{4D3481DF-947F-461E-88C3-C46A973ED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35" y="3516898"/>
            <a:ext cx="3147115" cy="314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розв'язування багатьох задач зручно спочатку впорядкувати дані за певною ознакою. Наприклад, пошук елемента в масиві чи списку можна значно прискорити, якщо відповідні дані впорядковані. При цьому ознакою такого впорядкування може бути за: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7EE4201-516B-4360-878E-E7B7A9C1DD5D}"/>
              </a:ext>
            </a:extLst>
          </p:cNvPr>
          <p:cNvSpPr/>
          <p:nvPr/>
        </p:nvSpPr>
        <p:spPr>
          <a:xfrm>
            <a:off x="77547" y="3535085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i="1" kern="0" dirty="0">
                <a:solidFill>
                  <a:schemeClr val="bg1"/>
                </a:solidFill>
              </a:rPr>
              <a:t>Зростанням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E1B3E56-6FAF-4351-A6EC-9609677A169B}"/>
              </a:ext>
            </a:extLst>
          </p:cNvPr>
          <p:cNvSpPr/>
          <p:nvPr/>
        </p:nvSpPr>
        <p:spPr>
          <a:xfrm>
            <a:off x="3130677" y="3535085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 err="1">
                <a:solidFill>
                  <a:schemeClr val="bg1"/>
                </a:solidFill>
              </a:rPr>
              <a:t>Неспаданням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D506099-2EFF-414C-BF2B-379B13811BD2}"/>
              </a:ext>
            </a:extLst>
          </p:cNvPr>
          <p:cNvSpPr/>
          <p:nvPr/>
        </p:nvSpPr>
        <p:spPr>
          <a:xfrm>
            <a:off x="6183806" y="3535085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Спаданням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0399B19-799B-415E-8A89-C657BB3595E1}"/>
              </a:ext>
            </a:extLst>
          </p:cNvPr>
          <p:cNvSpPr/>
          <p:nvPr/>
        </p:nvSpPr>
        <p:spPr>
          <a:xfrm>
            <a:off x="9235089" y="3537003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Зростанням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7861195-2A2E-4625-A0B8-210C0F80CD86}"/>
              </a:ext>
            </a:extLst>
          </p:cNvPr>
          <p:cNvSpPr/>
          <p:nvPr/>
        </p:nvSpPr>
        <p:spPr>
          <a:xfrm>
            <a:off x="72008" y="4332813"/>
            <a:ext cx="2887061" cy="18831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chemeClr val="bg1"/>
                </a:solidFill>
              </a:rPr>
              <a:t>якщо значення елементів не повторюються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C2C78C60-896D-44E7-BE62-A23BFCC6C6D8}"/>
              </a:ext>
            </a:extLst>
          </p:cNvPr>
          <p:cNvSpPr/>
          <p:nvPr/>
        </p:nvSpPr>
        <p:spPr>
          <a:xfrm>
            <a:off x="3125138" y="4332813"/>
            <a:ext cx="2887061" cy="18831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значення елементів можуть повторюватись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 descr="decrease icon">
            <a:extLst>
              <a:ext uri="{FF2B5EF4-FFF2-40B4-BE49-F238E27FC236}">
                <a16:creationId xmlns:a16="http://schemas.microsoft.com/office/drawing/2014/main" id="{95314A60-A981-46F0-AE0F-7C127A80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2051" y="4085722"/>
            <a:ext cx="2268725" cy="22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crease icon">
            <a:extLst>
              <a:ext uri="{FF2B5EF4-FFF2-40B4-BE49-F238E27FC236}">
                <a16:creationId xmlns:a16="http://schemas.microsoft.com/office/drawing/2014/main" id="{23863443-3A14-470D-88F4-8AD8A098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117" y="4241260"/>
            <a:ext cx="2143004" cy="21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прискорити пошук елемента</a:t>
            </a:r>
            <a:br>
              <a:rPr lang="uk-UA" dirty="0"/>
            </a:br>
            <a:r>
              <a:rPr lang="uk-UA" dirty="0"/>
              <a:t>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7" y="1196763"/>
            <a:ext cx="459938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не переглядати елементи списку, а просто перевірити входження елемента </a:t>
            </a:r>
            <a:r>
              <a:rPr lang="uk-UA" sz="2800" b="1" i="1" kern="0" dirty="0" err="1">
                <a:solidFill>
                  <a:srgbClr val="FFFF00"/>
                </a:solidFill>
              </a:rPr>
              <a:t>elem</a:t>
            </a:r>
            <a:r>
              <a:rPr lang="uk-UA" sz="2800" b="1" i="1" kern="0" dirty="0">
                <a:solidFill>
                  <a:schemeClr val="bg1"/>
                </a:solidFill>
              </a:rPr>
              <a:t> у список а за допомогою фрагмента програми: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AE964-3316-4E59-B97A-9E10A4B33CD3}"/>
              </a:ext>
            </a:extLst>
          </p:cNvPr>
          <p:cNvSpPr txBox="1"/>
          <p:nvPr/>
        </p:nvSpPr>
        <p:spPr>
          <a:xfrm>
            <a:off x="72008" y="5271806"/>
            <a:ext cx="1205014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I</a:t>
            </a:r>
            <a:r>
              <a:rPr lang="uk-UA" sz="3200" b="1" i="1" kern="0" dirty="0">
                <a:solidFill>
                  <a:schemeClr val="bg1"/>
                </a:solidFill>
              </a:rPr>
              <a:t>f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</a:rPr>
              <a:t>elem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uk-UA" sz="3200" b="1" i="1" kern="0" dirty="0" err="1">
                <a:solidFill>
                  <a:schemeClr val="bg1"/>
                </a:solidFill>
              </a:rPr>
              <a:t>in</a:t>
            </a:r>
            <a:r>
              <a:rPr lang="uk-UA" sz="3200" b="1" i="1" kern="0" dirty="0">
                <a:solidFill>
                  <a:schemeClr val="bg1"/>
                </a:solidFill>
              </a:rPr>
              <a:t>  a: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uk-UA" sz="3200" b="1" i="1" kern="0" dirty="0" err="1">
                <a:solidFill>
                  <a:schemeClr val="bg1"/>
                </a:solidFill>
              </a:rPr>
              <a:t>print</a:t>
            </a:r>
            <a:r>
              <a:rPr lang="uk-UA" sz="3200" b="1" i="1" kern="0" dirty="0">
                <a:solidFill>
                  <a:schemeClr val="bg1"/>
                </a:solidFill>
              </a:rPr>
              <a:t> (</a:t>
            </a:r>
            <a:r>
              <a:rPr lang="en-US" sz="3200" b="1" i="1" kern="0" dirty="0">
                <a:solidFill>
                  <a:schemeClr val="bg1"/>
                </a:solidFill>
              </a:rPr>
              <a:t>‘</a:t>
            </a:r>
            <a:r>
              <a:rPr lang="uk-UA" sz="3200" b="1" i="1" kern="0" dirty="0">
                <a:solidFill>
                  <a:schemeClr val="bg1"/>
                </a:solidFill>
              </a:rPr>
              <a:t>Елемент</a:t>
            </a:r>
            <a:r>
              <a:rPr lang="en-US" sz="3200" b="1" i="1" kern="0" dirty="0">
                <a:solidFill>
                  <a:schemeClr val="bg1"/>
                </a:solidFill>
              </a:rPr>
              <a:t> 	</a:t>
            </a:r>
            <a:r>
              <a:rPr lang="uk-UA" sz="3200" b="1" i="1" kern="0" dirty="0">
                <a:solidFill>
                  <a:schemeClr val="bg1"/>
                </a:solidFill>
              </a:rPr>
              <a:t>належить</a:t>
            </a:r>
            <a:r>
              <a:rPr lang="en-US" sz="3200" b="1" i="1" kern="0" dirty="0">
                <a:solidFill>
                  <a:schemeClr val="bg1"/>
                </a:solidFill>
              </a:rPr>
              <a:t> 	</a:t>
            </a:r>
            <a:r>
              <a:rPr lang="uk-UA" sz="3200" b="1" i="1" kern="0" dirty="0">
                <a:solidFill>
                  <a:schemeClr val="bg1"/>
                </a:solidFill>
              </a:rPr>
              <a:t>списку' ).</a:t>
            </a:r>
          </a:p>
        </p:txBody>
      </p:sp>
      <p:pic>
        <p:nvPicPr>
          <p:cNvPr id="11266" name="Picture 2" descr="Пов’язане зображення">
            <a:extLst>
              <a:ext uri="{FF2B5EF4-FFF2-40B4-BE49-F238E27FC236}">
                <a16:creationId xmlns:a16="http://schemas.microsoft.com/office/drawing/2014/main" id="{421DB9DF-842B-44C9-9CE8-B31C8C2FD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/>
          <a:stretch/>
        </p:blipFill>
        <p:spPr bwMode="auto">
          <a:xfrm>
            <a:off x="4747030" y="1196763"/>
            <a:ext cx="7375120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18, ст. 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-14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35</a:t>
            </a:r>
            <a:r>
              <a:rPr lang="uk-UA" dirty="0"/>
              <a:t>-1</a:t>
            </a:r>
            <a:r>
              <a:rPr lang="en-US" dirty="0"/>
              <a:t>38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609A64AA-D8C4-4949-B8ED-B3EAC1BE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ocument, documents, edit, file, files, ordering icon">
            <a:extLst>
              <a:ext uri="{FF2B5EF4-FFF2-40B4-BE49-F238E27FC236}">
                <a16:creationId xmlns:a16="http://schemas.microsoft.com/office/drawing/2014/main" id="{46FDB691-B628-4A28-A973-84C1CDF7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182" y="3439193"/>
            <a:ext cx="2820738" cy="2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Правило (ознака), за яким виконують впорядкування елементів,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ключем впорядкування</a:t>
            </a:r>
            <a:r>
              <a:rPr lang="uk-UA" sz="2800" b="1" i="1" kern="0" dirty="0">
                <a:solidFill>
                  <a:schemeClr val="bg1"/>
                </a:solidFill>
              </a:rPr>
              <a:t>. У словниках ключами є самі слова, впорядковані в лексикографічному порядку (тобто у відповідності до порядку літер в алфавіті).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6798DF8-A8BA-4273-A414-ECCD66FDE954}"/>
              </a:ext>
            </a:extLst>
          </p:cNvPr>
          <p:cNvSpPr/>
          <p:nvPr/>
        </p:nvSpPr>
        <p:spPr>
          <a:xfrm>
            <a:off x="72006" y="3531010"/>
            <a:ext cx="5972332" cy="24821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Список учнів впорядковано за ключем, що відповідає їх номеру в алфавітній книзі школярів.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EDA85AA-5E61-492C-90D4-FD87A0C782EE}"/>
              </a:ext>
            </a:extLst>
          </p:cNvPr>
          <p:cNvSpPr/>
          <p:nvPr/>
        </p:nvSpPr>
        <p:spPr>
          <a:xfrm>
            <a:off x="6149818" y="3531010"/>
            <a:ext cx="5972332" cy="24821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Дати, як правило, впорядковуються за ключем «</a:t>
            </a:r>
            <a:r>
              <a:rPr lang="uk-UA" sz="2800" b="1" i="1" kern="0" dirty="0" err="1">
                <a:solidFill>
                  <a:schemeClr val="bg1"/>
                </a:solidFill>
              </a:rPr>
              <a:t>рррр.мм.дд</a:t>
            </a:r>
            <a:r>
              <a:rPr lang="uk-UA" sz="2800" b="1" i="1" kern="0" dirty="0">
                <a:solidFill>
                  <a:schemeClr val="bg1"/>
                </a:solidFill>
              </a:rPr>
              <a:t>»,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 </a:t>
            </a:r>
            <a:r>
              <a:rPr lang="uk-UA" sz="2800" b="1" i="1" kern="0" dirty="0" err="1">
                <a:solidFill>
                  <a:schemeClr val="bg1"/>
                </a:solidFill>
              </a:rPr>
              <a:t>рррр</a:t>
            </a:r>
            <a:r>
              <a:rPr lang="uk-UA" sz="2800" b="1" i="1" kern="0" dirty="0">
                <a:solidFill>
                  <a:schemeClr val="bg1"/>
                </a:solidFill>
              </a:rPr>
              <a:t> — рік, мм — місяць, </a:t>
            </a:r>
            <a:r>
              <a:rPr lang="uk-UA" sz="2800" b="1" i="1" kern="0" dirty="0" err="1">
                <a:solidFill>
                  <a:schemeClr val="bg1"/>
                </a:solidFill>
              </a:rPr>
              <a:t>дд</a:t>
            </a:r>
            <a:r>
              <a:rPr lang="uk-UA" sz="2800" b="1" i="1" kern="0" dirty="0">
                <a:solidFill>
                  <a:schemeClr val="bg1"/>
                </a:solidFill>
              </a:rPr>
              <a:t> — день.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Основним при організації впорядкування є визначення відношення порядку на множині елементів, </a:t>
            </a:r>
          </a:p>
        </p:txBody>
      </p:sp>
      <p:pic>
        <p:nvPicPr>
          <p:cNvPr id="5122" name="Picture 2" descr="Результат пошуку зображень за запитом &quot;Data processing&quot;">
            <a:extLst>
              <a:ext uri="{FF2B5EF4-FFF2-40B4-BE49-F238E27FC236}">
                <a16:creationId xmlns:a16="http://schemas.microsoft.com/office/drawing/2014/main" id="{9BD5FA6D-2598-4723-937C-A29E30C94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3163"/>
          <a:stretch/>
        </p:blipFill>
        <p:spPr bwMode="auto">
          <a:xfrm>
            <a:off x="5516217" y="2256183"/>
            <a:ext cx="6605933" cy="436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593958-3020-4E6E-A87F-3F184115603C}"/>
              </a:ext>
            </a:extLst>
          </p:cNvPr>
          <p:cNvSpPr txBox="1"/>
          <p:nvPr/>
        </p:nvSpPr>
        <p:spPr>
          <a:xfrm>
            <a:off x="72008" y="2150870"/>
            <a:ext cx="522554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яка впорядковується, тобто для будь-яких двох елементів цієї множини важливо визначити, який з них слідує за іншим, передує іншому або що вони збігаються.</a:t>
            </a:r>
          </a:p>
        </p:txBody>
      </p:sp>
    </p:spTree>
    <p:extLst>
      <p:ext uri="{BB962C8B-B14F-4D97-AF65-F5344CB8AC3E}">
        <p14:creationId xmlns:p14="http://schemas.microsoft.com/office/powerpoint/2010/main" val="24319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Існує багато різних методів впорядкування, які відрізняються один від одного ступенем ефективності.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F530E-E16F-4F3B-B384-DD91F9052611}"/>
              </a:ext>
            </a:extLst>
          </p:cNvPr>
          <p:cNvSpPr txBox="1"/>
          <p:nvPr/>
        </p:nvSpPr>
        <p:spPr>
          <a:xfrm>
            <a:off x="72009" y="2248247"/>
            <a:ext cx="665678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Ступінь ефективності враховує кількість порівнянь та кількість обмінів, які виконано під час впорядкування: що меншою є така кількість, то ефективнішим є метод впорядкування.</a:t>
            </a:r>
          </a:p>
        </p:txBody>
      </p:sp>
      <p:pic>
        <p:nvPicPr>
          <p:cNvPr id="4098" name="Picture 2" descr="Результат пошуку зображень за запитом &quot;метод впорядкування&quot;">
            <a:extLst>
              <a:ext uri="{FF2B5EF4-FFF2-40B4-BE49-F238E27FC236}">
                <a16:creationId xmlns:a16="http://schemas.microsoft.com/office/drawing/2014/main" id="{37D59F18-FD4F-4447-B0E3-23DD9CFB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47" y="2248247"/>
            <a:ext cx="5006918" cy="417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один з методів впорядкування лінійної таблиці — </a:t>
            </a:r>
            <a:r>
              <a:rPr lang="uk-UA" sz="2800" b="1" i="1" kern="0" dirty="0">
                <a:solidFill>
                  <a:srgbClr val="FFFF00"/>
                </a:solidFill>
              </a:rPr>
              <a:t>метод вибору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80A30-79A9-4C21-8BD5-83057EBC4B5A}"/>
              </a:ext>
            </a:extLst>
          </p:cNvPr>
          <p:cNvSpPr txBox="1"/>
          <p:nvPr/>
        </p:nvSpPr>
        <p:spPr>
          <a:xfrm>
            <a:off x="72008" y="2273438"/>
            <a:ext cx="7899175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таким методом спочатку з набору з довільним розташуванням елементів вибирають елемент із найменшим значенням і виконують його взаємозаміну із значенням у першій клітинці таблиці, — таким чином у першій клітинці таблиці розташовується найменше значення </a:t>
            </a:r>
            <a:r>
              <a:rPr lang="uk-UA" sz="2800" b="1" i="1" kern="0" dirty="0" err="1">
                <a:solidFill>
                  <a:schemeClr val="bg1"/>
                </a:solidFill>
              </a:rPr>
              <a:t>вмістів</a:t>
            </a:r>
            <a:r>
              <a:rPr lang="uk-UA" sz="2800" b="1" i="1" kern="0" dirty="0">
                <a:solidFill>
                  <a:schemeClr val="bg1"/>
                </a:solidFill>
              </a:rPr>
              <a:t> клітинок таблиці.</a:t>
            </a:r>
          </a:p>
        </p:txBody>
      </p:sp>
      <p:pic>
        <p:nvPicPr>
          <p:cNvPr id="3074" name="Picture 2" descr="arrow, minimum, resize, small icon">
            <a:extLst>
              <a:ext uri="{FF2B5EF4-FFF2-40B4-BE49-F238E27FC236}">
                <a16:creationId xmlns:a16="http://schemas.microsoft.com/office/drawing/2014/main" id="{D6C0D383-255F-411E-AF28-12430EA57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300" y="2273438"/>
            <a:ext cx="4047849" cy="404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5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знаходять елемент із найменшим значенням з решти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1B283-7AF8-4E0E-8CE3-9716201CD962}"/>
              </a:ext>
            </a:extLst>
          </p:cNvPr>
          <p:cNvSpPr txBox="1"/>
          <p:nvPr/>
        </p:nvSpPr>
        <p:spPr>
          <a:xfrm>
            <a:off x="72008" y="2243621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chemeClr val="bg1"/>
                </a:solidFill>
              </a:rPr>
              <a:t>n</a:t>
            </a:r>
            <a:r>
              <a:rPr lang="uk-UA" sz="5400" b="1" i="1" kern="0" dirty="0">
                <a:solidFill>
                  <a:schemeClr val="bg1"/>
                </a:solidFill>
              </a:rPr>
              <a:t> - 1 елементів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43517C-B1F4-479D-BB57-B1FE6B712ECC}"/>
              </a:ext>
            </a:extLst>
          </p:cNvPr>
          <p:cNvSpPr txBox="1"/>
          <p:nvPr/>
        </p:nvSpPr>
        <p:spPr>
          <a:xfrm>
            <a:off x="72009" y="3259702"/>
            <a:ext cx="813771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виконують його взаємозаміну з вмістом клітинки з номером два і т. д. Потім розглядаються елементи, що лишилися, серед яких знову знаходять найменший, який потім міняють місцями з вмістом третьої клітинки.</a:t>
            </a:r>
          </a:p>
        </p:txBody>
      </p:sp>
      <p:pic>
        <p:nvPicPr>
          <p:cNvPr id="2050" name="Picture 2" descr="condition, configurate, minimum, option icon">
            <a:extLst>
              <a:ext uri="{FF2B5EF4-FFF2-40B4-BE49-F238E27FC236}">
                <a16:creationId xmlns:a16="http://schemas.microsoft.com/office/drawing/2014/main" id="{66D2CF41-89F3-425C-BE36-A7CB002F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56" y="3166952"/>
            <a:ext cx="3382936" cy="33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Таким чином, для прикладу таблиці з 5 елементів, яка містить значення довжини п'яти олівців, послідовно розглядають чотири різні набори олівців (чотири таблиці, що мають різну довжину):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9D4EEA2-A60D-4AD6-884E-EEC75E09477F}"/>
              </a:ext>
            </a:extLst>
          </p:cNvPr>
          <p:cNvGraphicFramePr/>
          <p:nvPr/>
        </p:nvGraphicFramePr>
        <p:xfrm>
          <a:off x="247202" y="3120887"/>
          <a:ext cx="11874948" cy="340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5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9B15DD-6030-4A1B-A805-885741327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719B15DD-6030-4A1B-A805-885741327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3B14F0-50B4-4E08-9227-F899E0E6F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5A3B14F0-50B4-4E08-9227-F899E0E6F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3604EF-2E58-45B9-81CC-B2A0918AF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9D3604EF-2E58-45B9-81CC-B2A0918AF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B03AFD-7293-4CC4-B1A0-B08F2170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F9B03AFD-7293-4CC4-B1A0-B08F2170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54B30C-5DF0-4D74-ACB9-F4A1530B3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CB54B30C-5DF0-4D74-ACB9-F4A1530B3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BA5452-8C9D-454E-9FD8-771107B63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92BA5452-8C9D-454E-9FD8-771107B63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FCDCE-0134-4700-8954-1879DADCD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7E0FCDCE-0134-4700-8954-1879DADCD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упорядковувати</a:t>
            </a:r>
            <a:br>
              <a:rPr lang="uk-UA" dirty="0"/>
            </a:br>
            <a:r>
              <a:rPr lang="uk-UA" dirty="0"/>
              <a:t>дані в лінійній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кожним набором елементів виконуються однакові дії: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9F140-D661-43C3-AD3C-D68C3ADAF16E}"/>
              </a:ext>
            </a:extLst>
          </p:cNvPr>
          <p:cNvSpPr txBox="1"/>
          <p:nvPr/>
        </p:nvSpPr>
        <p:spPr>
          <a:xfrm>
            <a:off x="72008" y="2258186"/>
            <a:ext cx="8247044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наборі вибирається найменший елемент, запам'ятовується його номер у такому наборі (таблиці);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22ECB-1C95-4150-8289-C1A1A462B193}"/>
              </a:ext>
            </a:extLst>
          </p:cNvPr>
          <p:cNvSpPr txBox="1"/>
          <p:nvPr/>
        </p:nvSpPr>
        <p:spPr>
          <a:xfrm>
            <a:off x="72008" y="3750497"/>
            <a:ext cx="8247044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знайдений найменший елемент міняють місцями з першим елементом набору, що розглядається.</a:t>
            </a:r>
          </a:p>
        </p:txBody>
      </p:sp>
      <p:pic>
        <p:nvPicPr>
          <p:cNvPr id="6146" name="Picture 2" descr="arrow, change, exchange, glossy, green, session, swap, switch icon">
            <a:extLst>
              <a:ext uri="{FF2B5EF4-FFF2-40B4-BE49-F238E27FC236}">
                <a16:creationId xmlns:a16="http://schemas.microsoft.com/office/drawing/2014/main" id="{187E0ECF-9840-462E-8182-EF3956DC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13" y="2258185"/>
            <a:ext cx="4290115" cy="42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3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68808</TotalTime>
  <Words>1153</Words>
  <Application>Microsoft Office PowerPoint</Application>
  <PresentationFormat>Широкоэкранный</PresentationFormat>
  <Paragraphs>165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 : Упорядкування та пошук даних в лінійній таблиці</vt:lpstr>
      <vt:lpstr>Як упорядковувати дані в лінійній таблиці?</vt:lpstr>
      <vt:lpstr>Як упорядковувати дані в лінійній таблиці?</vt:lpstr>
      <vt:lpstr>Як упорядковувати дані в лінійній таблиці?</vt:lpstr>
      <vt:lpstr>Як упорядковувати дані в лінійній таблиці?</vt:lpstr>
      <vt:lpstr>Як упорядковувати дані в лінійній таблиці?</vt:lpstr>
      <vt:lpstr>Як упорядковувати дані в лінійній таблиці?</vt:lpstr>
      <vt:lpstr>Як упорядковувати дані в лінійній таблиці?</vt:lpstr>
      <vt:lpstr>Як упорядковувати дані в лінійній таблиці?</vt:lpstr>
      <vt:lpstr>Презентация PowerPoint</vt:lpstr>
      <vt:lpstr>Як упорядковувати дані в лінійній таблиці?</vt:lpstr>
      <vt:lpstr>Як прискорити пошук елемента в лінійній таблиці?</vt:lpstr>
      <vt:lpstr>Як прискорити пошук елемента в лінійній таблиці?</vt:lpstr>
      <vt:lpstr>Як прискорити пошук елемента в лінійній таблиці?</vt:lpstr>
      <vt:lpstr>Як прискорити пошук елемента в лінійній таблиці?</vt:lpstr>
      <vt:lpstr>Як прискорити пошук елемента в лінійній таблиці?</vt:lpstr>
      <vt:lpstr>Як прискорити пошук елемента в лінійній таблиці?</vt:lpstr>
      <vt:lpstr>Як прискорити пошук елемента в лінійній таблиці?</vt:lpstr>
      <vt:lpstr>Як прискорити пошук елемента в лінійній таблиці?</vt:lpstr>
      <vt:lpstr>Як прискорити пошук елемента в лінійній таблиці?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518</cp:revision>
  <dcterms:created xsi:type="dcterms:W3CDTF">2016-06-06T19:48:43Z</dcterms:created>
  <dcterms:modified xsi:type="dcterms:W3CDTF">2022-03-31T12:35:38Z</dcterms:modified>
</cp:coreProperties>
</file>