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644" r:id="rId3"/>
    <p:sldId id="1645" r:id="rId4"/>
    <p:sldId id="1632" r:id="rId5"/>
    <p:sldId id="1633" r:id="rId6"/>
    <p:sldId id="1634" r:id="rId7"/>
    <p:sldId id="1635" r:id="rId8"/>
    <p:sldId id="1636" r:id="rId9"/>
    <p:sldId id="1637" r:id="rId10"/>
    <p:sldId id="1640" r:id="rId11"/>
    <p:sldId id="1354" r:id="rId12"/>
    <p:sldId id="1641" r:id="rId13"/>
    <p:sldId id="1643" r:id="rId14"/>
    <p:sldId id="1648" r:id="rId15"/>
    <p:sldId id="1647" r:id="rId16"/>
    <p:sldId id="1649" r:id="rId17"/>
    <p:sldId id="1650" r:id="rId18"/>
    <p:sldId id="1651" r:id="rId19"/>
    <p:sldId id="1652" r:id="rId20"/>
    <p:sldId id="304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A200"/>
    <a:srgbClr val="00C000"/>
    <a:srgbClr val="9C5BCD"/>
    <a:srgbClr val="9E5ECE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2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8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0"/>
          <a:stretch/>
        </p:blipFill>
        <p:spPr>
          <a:xfrm>
            <a:off x="0" y="0"/>
            <a:ext cx="4752896" cy="379596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633713" y="2855732"/>
            <a:ext cx="244102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647763" y="593038"/>
            <a:ext cx="948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31.03.2022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57131"/>
            <a:ext cx="7137066" cy="1801607"/>
          </a:xfrm>
        </p:spPr>
        <p:txBody>
          <a:bodyPr>
            <a:noAutofit/>
          </a:bodyPr>
          <a:lstStyle/>
          <a:p>
            <a:r>
              <a:rPr sz="3200" dirty="0" smtClean="0"/>
              <a:t>Тема уроку: Поняття </a:t>
            </a:r>
            <a:r>
              <a:rPr sz="3200" dirty="0" smtClean="0"/>
              <a:t>документу. Призначення та класифікація документів. Документообіг. </a:t>
            </a:r>
            <a:br>
              <a:rPr sz="3200" dirty="0" smtClean="0"/>
            </a:br>
            <a:r>
              <a:rPr sz="3200" dirty="0" smtClean="0"/>
              <a:t>Загальні правила оформлення документів</a:t>
            </a:r>
            <a:endParaRPr lang="uk-UA" sz="32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 smtClean="0">
                <a:solidFill>
                  <a:srgbClr val="FFFFFF"/>
                </a:solidFill>
              </a:rPr>
              <a:t>31.03.2022 р.         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rPr>
              <a:t>Урок 34 </a:t>
            </a:r>
            <a:endParaRPr kumimoji="0" lang="uk-UA" sz="32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4" name="Picture 2" descr="Ð ÐµÐ·ÑÐ»ÑÑÐ°Ñ Ð¿Ð¾ÑÑÐºÑ Ð·Ð¾Ð±ÑÐ°Ð¶ÐµÐ½Ñ Ð·Ð° Ð·Ð°Ð¿Ð¸ÑÐ¾Ð¼ &quot;multimedia icon&quot;">
            <a:extLst>
              <a:ext uri="{FF2B5EF4-FFF2-40B4-BE49-F238E27FC236}">
                <a16:creationId xmlns:a16="http://schemas.microsoft.com/office/drawing/2014/main" id="{9E8149DF-E918-4642-B094-2056C691F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948" y="364646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dia, media player, movie player, multimedia, video player icon">
            <a:extLst>
              <a:ext uri="{FF2B5EF4-FFF2-40B4-BE49-F238E27FC236}">
                <a16:creationId xmlns:a16="http://schemas.microsoft.com/office/drawing/2014/main" id="{73EE7F70-C59D-4BBC-954D-BB22E7DD1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321" y="364646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224408" y="1361863"/>
            <a:ext cx="11764392" cy="532453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bg1"/>
                </a:solidFill>
              </a:rPr>
              <a:t>За місцем складання розрізняють такі документи: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</a:rPr>
              <a:t>внутрішні</a:t>
            </a:r>
            <a:r>
              <a:rPr lang="uk-UA" sz="2800" dirty="0" smtClean="0">
                <a:solidFill>
                  <a:schemeClr val="bg1"/>
                </a:solidFill>
              </a:rPr>
              <a:t>,   що   стосуються   внутрішніх   питань   </a:t>
            </a:r>
            <a:br>
              <a:rPr lang="uk-UA" sz="2800" dirty="0" smtClean="0">
                <a:solidFill>
                  <a:schemeClr val="bg1"/>
                </a:solidFill>
              </a:rPr>
            </a:br>
            <a:r>
              <a:rPr lang="uk-UA" sz="2800" dirty="0" smtClean="0">
                <a:solidFill>
                  <a:schemeClr val="bg1"/>
                </a:solidFill>
              </a:rPr>
              <a:t>підприємства (організації, установи) і не виходять за його межі;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</a:rPr>
              <a:t>зовнішні</a:t>
            </a:r>
            <a:r>
              <a:rPr lang="uk-UA" sz="2800" dirty="0" smtClean="0">
                <a:solidFill>
                  <a:schemeClr val="bg1"/>
                </a:solidFill>
              </a:rPr>
              <a:t>, тобто вхідна та вихідна кореспонденція.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 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b="1" dirty="0" smtClean="0">
                <a:solidFill>
                  <a:schemeClr val="bg1"/>
                </a:solidFill>
              </a:rPr>
              <a:t>За терміном виконання документи бувають: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</a:rPr>
              <a:t>термінові</a:t>
            </a:r>
            <a:r>
              <a:rPr lang="uk-UA" sz="2800" dirty="0" smtClean="0">
                <a:solidFill>
                  <a:schemeClr val="bg1"/>
                </a:solidFill>
              </a:rPr>
              <a:t>,   що   виконуються  у   строки,   встановлені  </a:t>
            </a:r>
            <a:br>
              <a:rPr lang="uk-UA" sz="2800" dirty="0" smtClean="0">
                <a:solidFill>
                  <a:schemeClr val="bg1"/>
                </a:solidFill>
              </a:rPr>
            </a:br>
            <a:r>
              <a:rPr lang="uk-UA" sz="2800" dirty="0" smtClean="0">
                <a:solidFill>
                  <a:schemeClr val="bg1"/>
                </a:solidFill>
              </a:rPr>
              <a:t>законом, відповідним правовим актом, керівником, а також документи з позначкою «Терміново»;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</a:rPr>
              <a:t>нетермінові</a:t>
            </a:r>
            <a:r>
              <a:rPr lang="uk-UA" sz="2800" dirty="0" smtClean="0">
                <a:solidFill>
                  <a:schemeClr val="bg1"/>
                </a:solidFill>
              </a:rPr>
              <a:t>, які виконуються в строки, визначені керівництвом підприємства (організації, установи, фірми).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Документ - матеріальний носій інформації. Класифікація документів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70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79958" y="1481634"/>
            <a:ext cx="11834242" cy="509370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500" b="1" dirty="0" smtClean="0">
                <a:solidFill>
                  <a:schemeClr val="bg1"/>
                </a:solidFill>
              </a:rPr>
              <a:t>За терміном зберігання:</a:t>
            </a:r>
            <a:endParaRPr lang="ru-RU" sz="25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uk-UA" sz="2500" dirty="0" smtClean="0">
                <a:solidFill>
                  <a:schemeClr val="bg1"/>
                </a:solidFill>
              </a:rPr>
              <a:t>Постійного зберігання;</a:t>
            </a:r>
            <a:endParaRPr lang="ru-RU" sz="25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uk-UA" sz="2500" dirty="0" smtClean="0">
                <a:solidFill>
                  <a:schemeClr val="bg1"/>
                </a:solidFill>
              </a:rPr>
              <a:t>Тривалого зберігання (понад 10 років);</a:t>
            </a:r>
            <a:endParaRPr lang="ru-RU" sz="25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uk-UA" sz="2500" dirty="0" smtClean="0">
                <a:solidFill>
                  <a:schemeClr val="bg1"/>
                </a:solidFill>
              </a:rPr>
              <a:t>Тимчасового зберігання (до 10 років).</a:t>
            </a:r>
            <a:endParaRPr lang="ru-RU" sz="2500" dirty="0" smtClean="0">
              <a:solidFill>
                <a:schemeClr val="bg1"/>
              </a:solidFill>
            </a:endParaRPr>
          </a:p>
          <a:p>
            <a:r>
              <a:rPr lang="uk-UA" sz="2500" dirty="0" smtClean="0">
                <a:solidFill>
                  <a:schemeClr val="bg1"/>
                </a:solidFill>
              </a:rPr>
              <a:t> </a:t>
            </a:r>
            <a:endParaRPr lang="ru-RU" sz="2500" dirty="0" smtClean="0">
              <a:solidFill>
                <a:schemeClr val="bg1"/>
              </a:solidFill>
            </a:endParaRPr>
          </a:p>
          <a:p>
            <a:pPr algn="just"/>
            <a:r>
              <a:rPr lang="uk-UA" sz="2500" b="1" dirty="0" smtClean="0">
                <a:solidFill>
                  <a:schemeClr val="bg1"/>
                </a:solidFill>
              </a:rPr>
              <a:t>За юридичною силою документи поділяються на</a:t>
            </a:r>
            <a:r>
              <a:rPr lang="uk-UA" sz="2500" dirty="0" smtClean="0">
                <a:solidFill>
                  <a:schemeClr val="bg1"/>
                </a:solidFill>
              </a:rPr>
              <a:t>   </a:t>
            </a:r>
            <a:endParaRPr lang="ru-RU" sz="25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500" b="1" dirty="0" smtClean="0">
                <a:solidFill>
                  <a:schemeClr val="bg1"/>
                </a:solidFill>
              </a:rPr>
              <a:t>справжні</a:t>
            </a:r>
            <a:r>
              <a:rPr lang="uk-UA" sz="2500" dirty="0" smtClean="0">
                <a:solidFill>
                  <a:schemeClr val="bg1"/>
                </a:solidFill>
              </a:rPr>
              <a:t> (істинні), що готуються в установленому законом порядку за всіма правилами. </a:t>
            </a:r>
          </a:p>
          <a:p>
            <a:pPr lvl="0" algn="just">
              <a:buFont typeface="Arial" pitchFamily="34" charset="0"/>
              <a:buChar char="•"/>
            </a:pPr>
            <a:endParaRPr lang="ru-RU" sz="2500" dirty="0" smtClean="0">
              <a:solidFill>
                <a:schemeClr val="bg1"/>
              </a:solidFill>
            </a:endParaRPr>
          </a:p>
          <a:p>
            <a:pPr algn="just"/>
            <a:r>
              <a:rPr lang="uk-UA" sz="2500" dirty="0" smtClean="0">
                <a:solidFill>
                  <a:schemeClr val="bg1"/>
                </a:solidFill>
              </a:rPr>
              <a:t>Своєю чергою, справжні документи бувають: чинні, </a:t>
            </a:r>
            <a:r>
              <a:rPr lang="uk-UA" sz="2500" dirty="0" err="1" smtClean="0">
                <a:solidFill>
                  <a:schemeClr val="bg1"/>
                </a:solidFill>
              </a:rPr>
              <a:t>нечинні</a:t>
            </a:r>
            <a:r>
              <a:rPr lang="uk-UA" sz="2500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endParaRPr lang="uk-UA" sz="25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500" b="1" dirty="0" smtClean="0">
                <a:solidFill>
                  <a:schemeClr val="bg1"/>
                </a:solidFill>
              </a:rPr>
              <a:t>фальшиві (підроблені)</a:t>
            </a:r>
            <a:r>
              <a:rPr lang="uk-UA" sz="2500" dirty="0" smtClean="0">
                <a:solidFill>
                  <a:schemeClr val="bg1"/>
                </a:solidFill>
              </a:rPr>
              <a:t>, в яких зміст чи оформлення не відповідає істині. </a:t>
            </a:r>
            <a:endParaRPr lang="ru-RU" sz="2500" dirty="0">
              <a:solidFill>
                <a:schemeClr val="bg1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Документ - матеріальний носій інформації. Класифікація документів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205358" y="1754754"/>
            <a:ext cx="11834242" cy="483209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За походженням документи поділяються на: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</a:rPr>
              <a:t>службові</a:t>
            </a:r>
            <a:r>
              <a:rPr lang="uk-UA" sz="2800" dirty="0" smtClean="0">
                <a:solidFill>
                  <a:schemeClr val="bg1"/>
                </a:solidFill>
              </a:rPr>
              <a:t>,   що   стосуються   діяльності   підприємства (організації, установи, фірми);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</a:rPr>
              <a:t>офіційно-особисті</a:t>
            </a:r>
            <a:r>
              <a:rPr lang="uk-UA" sz="2800" dirty="0" smtClean="0">
                <a:solidFill>
                  <a:schemeClr val="bg1"/>
                </a:solidFill>
              </a:rPr>
              <a:t>, які стосуються конкретних осіб, тобто іменні (скарги, заяви тощо).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 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b="1" dirty="0" smtClean="0">
                <a:solidFill>
                  <a:schemeClr val="bg1"/>
                </a:solidFill>
              </a:rPr>
              <a:t>За гласністю документи бувають: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</a:rPr>
              <a:t>звичайні</a:t>
            </a:r>
            <a:r>
              <a:rPr lang="uk-UA" sz="2800" dirty="0" smtClean="0">
                <a:solidFill>
                  <a:schemeClr val="bg1"/>
                </a:solidFill>
              </a:rPr>
              <a:t>;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</a:rPr>
              <a:t>для службового користування </a:t>
            </a:r>
            <a:r>
              <a:rPr lang="uk-UA" sz="2800" dirty="0" smtClean="0">
                <a:solidFill>
                  <a:schemeClr val="bg1"/>
                </a:solidFill>
              </a:rPr>
              <a:t>(ДСК);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</a:rPr>
              <a:t>таємні</a:t>
            </a:r>
            <a:r>
              <a:rPr lang="uk-UA" sz="2800" dirty="0" smtClean="0">
                <a:solidFill>
                  <a:schemeClr val="bg1"/>
                </a:solidFill>
              </a:rPr>
              <a:t>;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800" b="1" dirty="0" err="1" smtClean="0">
                <a:solidFill>
                  <a:schemeClr val="bg1"/>
                </a:solidFill>
              </a:rPr>
              <a:t>конфедиційні</a:t>
            </a:r>
            <a:r>
              <a:rPr lang="uk-UA" sz="2800" dirty="0" smtClean="0">
                <a:solidFill>
                  <a:schemeClr val="bg1"/>
                </a:solidFill>
              </a:rPr>
              <a:t> та інші.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Документ - матеріальний носій інформації. Класифікація документів</a:t>
            </a:r>
            <a:endParaRPr lang="ru-RU" dirty="0"/>
          </a:p>
        </p:txBody>
      </p:sp>
      <p:pic>
        <p:nvPicPr>
          <p:cNvPr id="11265" name="Picture 1" descr="C:\Users\Nataljya\Downloads\pngtree-house-delivery-order-png-clipart_33433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068" y="3718759"/>
            <a:ext cx="2442755" cy="2713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205358" y="1754754"/>
            <a:ext cx="11834242" cy="489364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bg1"/>
                </a:solidFill>
              </a:rPr>
              <a:t>За стадіями виготовлення розрізняють такі документи:</a:t>
            </a:r>
            <a:endParaRPr lang="ru-RU" sz="24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bg1"/>
                </a:solidFill>
              </a:rPr>
              <a:t>оригінали</a:t>
            </a:r>
            <a:r>
              <a:rPr lang="uk-UA" sz="2400" dirty="0" smtClean="0">
                <a:solidFill>
                  <a:schemeClr val="bg1"/>
                </a:solidFill>
              </a:rPr>
              <a:t> - перші або єдині примірники офіційних документів;</a:t>
            </a:r>
            <a:endParaRPr lang="ru-RU" sz="24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bg1"/>
                </a:solidFill>
              </a:rPr>
              <a:t>копії </a:t>
            </a:r>
            <a:r>
              <a:rPr lang="uk-UA" sz="2400" dirty="0" smtClean="0">
                <a:solidFill>
                  <a:schemeClr val="bg1"/>
                </a:solidFill>
              </a:rPr>
              <a:t>- документи, в яких точно відтворено інформацію інших документів, а також усі їхні зовнішні ознаки чи частину їх і відповідним чином оформлені.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endParaRPr lang="uk-UA" sz="2400" dirty="0" smtClean="0">
              <a:solidFill>
                <a:schemeClr val="bg1"/>
              </a:solidFill>
            </a:endParaRPr>
          </a:p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Існують такі різновиди копій: </a:t>
            </a:r>
            <a:endParaRPr lang="ru-RU" sz="24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bg1"/>
                </a:solidFill>
              </a:rPr>
              <a:t>відпуск</a:t>
            </a:r>
            <a:r>
              <a:rPr lang="uk-UA" sz="2400" dirty="0" smtClean="0">
                <a:solidFill>
                  <a:schemeClr val="bg1"/>
                </a:solidFill>
              </a:rPr>
              <a:t> (повна копія вихідного документа, виготовлена водночас </a:t>
            </a:r>
            <a:br>
              <a:rPr lang="uk-UA" sz="2400" dirty="0" smtClean="0">
                <a:solidFill>
                  <a:schemeClr val="bg1"/>
                </a:solidFill>
              </a:rPr>
            </a:br>
            <a:r>
              <a:rPr lang="uk-UA" sz="2400" dirty="0" smtClean="0">
                <a:solidFill>
                  <a:schemeClr val="bg1"/>
                </a:solidFill>
              </a:rPr>
              <a:t>з оригіналом через копіювальний папір); </a:t>
            </a:r>
            <a:endParaRPr lang="ru-RU" sz="24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bg1"/>
                </a:solidFill>
              </a:rPr>
              <a:t>витяг</a:t>
            </a:r>
            <a:r>
              <a:rPr lang="uk-UA" sz="2400" dirty="0" smtClean="0">
                <a:solidFill>
                  <a:schemeClr val="bg1"/>
                </a:solidFill>
              </a:rPr>
              <a:t> (копія офіційного документа, що відтворює певну його частину </a:t>
            </a:r>
            <a:br>
              <a:rPr lang="uk-UA" sz="2400" dirty="0" smtClean="0">
                <a:solidFill>
                  <a:schemeClr val="bg1"/>
                </a:solidFill>
              </a:rPr>
            </a:br>
            <a:r>
              <a:rPr lang="uk-UA" sz="2400" dirty="0" smtClean="0">
                <a:solidFill>
                  <a:schemeClr val="bg1"/>
                </a:solidFill>
              </a:rPr>
              <a:t>і відповідно засвідчена); </a:t>
            </a:r>
            <a:endParaRPr lang="ru-RU" sz="24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bg1"/>
                </a:solidFill>
              </a:rPr>
              <a:t>дублікат</a:t>
            </a:r>
            <a:r>
              <a:rPr lang="uk-UA" sz="2400" dirty="0" smtClean="0">
                <a:solidFill>
                  <a:schemeClr val="bg1"/>
                </a:solidFill>
              </a:rPr>
              <a:t> (повторний примірник документа, який має юридичну силу оригіналу)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Документ - матеріальний носій інформації. Класифікація документів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205358" y="1894454"/>
            <a:ext cx="11834242" cy="452431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3200" b="1" i="1" dirty="0" smtClean="0">
                <a:solidFill>
                  <a:schemeClr val="bg1"/>
                </a:solidFill>
              </a:rPr>
              <a:t>Документообіг</a:t>
            </a:r>
            <a:r>
              <a:rPr lang="uk-UA" sz="3200" dirty="0" smtClean="0">
                <a:solidFill>
                  <a:schemeClr val="bg1"/>
                </a:solidFill>
              </a:rPr>
              <a:t> — це рух документів в установі, організації, структурі з часу їх створення чи отримання до завершення чи відправлення адресатові; це комплекс робіт з документами, створеними чи отриманими установами: </a:t>
            </a:r>
          </a:p>
          <a:p>
            <a:pPr algn="just"/>
            <a:r>
              <a:rPr lang="uk-UA" sz="3200" b="1" dirty="0" smtClean="0">
                <a:solidFill>
                  <a:schemeClr val="bg1"/>
                </a:solidFill>
              </a:rPr>
              <a:t>прийняття, розподіл, реєстрація, контроль за виконанням, формування справ, зберігання і використання документації, рух документів між інстанціями.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Документообіг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205358" y="1754754"/>
            <a:ext cx="11834242" cy="483209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bg1"/>
                </a:solidFill>
              </a:rPr>
              <a:t>Вимогами дотримання документообігу є: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а) проходження документів найшвидшим шляхом через найменшу кількість інстанцій, що приведе до мінімуму переміщення документів;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б) розподіл документів між працівниками відповідно до їх функціональних обов'язків;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в) зумовленість переміщення документів службовою необхідністю, вилучен­ням зайвих, дублюючих інстанцій;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г) одноманітність маршруту і складу технологічних операцій для деяких категорій документів, одноразовість виконання кожної операції.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Документообіг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18058" y="1500754"/>
            <a:ext cx="7935342" cy="5078313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700" dirty="0" smtClean="0">
                <a:solidFill>
                  <a:schemeClr val="bg1"/>
                </a:solidFill>
              </a:rPr>
              <a:t>Документообіг як технологічний процес поділяється на кілька складових частин - </a:t>
            </a:r>
            <a:r>
              <a:rPr lang="uk-UA" sz="2700" b="1" i="1" dirty="0" err="1" smtClean="0">
                <a:solidFill>
                  <a:schemeClr val="bg1"/>
                </a:solidFill>
              </a:rPr>
              <a:t>документопотоків</a:t>
            </a:r>
            <a:r>
              <a:rPr lang="uk-UA" sz="2700" dirty="0" smtClean="0">
                <a:solidFill>
                  <a:schemeClr val="bg1"/>
                </a:solidFill>
              </a:rPr>
              <a:t>:</a:t>
            </a:r>
            <a:endParaRPr lang="ru-RU" sz="2700" dirty="0" smtClean="0">
              <a:solidFill>
                <a:schemeClr val="bg1"/>
              </a:solidFill>
            </a:endParaRPr>
          </a:p>
          <a:p>
            <a:pPr algn="just"/>
            <a:r>
              <a:rPr lang="uk-UA" sz="2700" dirty="0" smtClean="0">
                <a:solidFill>
                  <a:schemeClr val="bg1"/>
                </a:solidFill>
              </a:rPr>
              <a:t>1) потік документів, що надійшли до установи;</a:t>
            </a:r>
            <a:endParaRPr lang="ru-RU" sz="2700" dirty="0" smtClean="0">
              <a:solidFill>
                <a:schemeClr val="bg1"/>
              </a:solidFill>
            </a:endParaRPr>
          </a:p>
          <a:p>
            <a:pPr algn="just"/>
            <a:r>
              <a:rPr lang="uk-UA" sz="2700" dirty="0" smtClean="0">
                <a:solidFill>
                  <a:schemeClr val="bg1"/>
                </a:solidFill>
              </a:rPr>
              <a:t>2) потік документів, що відправляються з установи;</a:t>
            </a:r>
            <a:endParaRPr lang="ru-RU" sz="2700" dirty="0" smtClean="0">
              <a:solidFill>
                <a:schemeClr val="bg1"/>
              </a:solidFill>
            </a:endParaRPr>
          </a:p>
          <a:p>
            <a:pPr algn="just"/>
            <a:r>
              <a:rPr lang="uk-UA" sz="2700" dirty="0" smtClean="0">
                <a:solidFill>
                  <a:schemeClr val="bg1"/>
                </a:solidFill>
              </a:rPr>
              <a:t>3) потік внутрішніх документів.</a:t>
            </a:r>
            <a:endParaRPr lang="ru-RU" sz="2700" dirty="0" smtClean="0">
              <a:solidFill>
                <a:schemeClr val="bg1"/>
              </a:solidFill>
            </a:endParaRPr>
          </a:p>
          <a:p>
            <a:pPr algn="just"/>
            <a:endParaRPr lang="uk-UA" sz="2700" dirty="0" smtClean="0">
              <a:solidFill>
                <a:schemeClr val="bg1"/>
              </a:solidFill>
            </a:endParaRPr>
          </a:p>
          <a:p>
            <a:pPr algn="just"/>
            <a:r>
              <a:rPr lang="uk-UA" sz="2700" dirty="0" smtClean="0">
                <a:solidFill>
                  <a:schemeClr val="bg1"/>
                </a:solidFill>
              </a:rPr>
              <a:t>Кількість документів кожного потоку за певний період (місяць, квартал, рік) становить </a:t>
            </a:r>
            <a:r>
              <a:rPr lang="uk-UA" sz="2700" b="1" i="1" dirty="0" smtClean="0">
                <a:solidFill>
                  <a:schemeClr val="bg1"/>
                </a:solidFill>
              </a:rPr>
              <a:t>обсяг документообігу</a:t>
            </a:r>
            <a:r>
              <a:rPr lang="uk-UA" sz="2700" dirty="0" smtClean="0">
                <a:solidFill>
                  <a:schemeClr val="bg1"/>
                </a:solidFill>
              </a:rPr>
              <a:t>.</a:t>
            </a:r>
            <a:endParaRPr lang="ru-RU" sz="27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6" b="12500"/>
          <a:stretch/>
        </p:blipFill>
        <p:spPr bwMode="auto">
          <a:xfrm>
            <a:off x="8324305" y="2982322"/>
            <a:ext cx="3611850" cy="17039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Документообіг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358" y="1361054"/>
            <a:ext cx="11770742" cy="533184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3100" dirty="0" smtClean="0">
                <a:solidFill>
                  <a:schemeClr val="bg1"/>
                </a:solidFill>
              </a:rPr>
              <a:t>	Річний обсяг документообігу є вихідною величиною для підрахунку чисельності працівників </a:t>
            </a:r>
            <a:r>
              <a:rPr lang="uk-UA" sz="3100" dirty="0" err="1" smtClean="0">
                <a:solidFill>
                  <a:schemeClr val="bg1"/>
                </a:solidFill>
              </a:rPr>
              <a:t>документаційної</a:t>
            </a:r>
            <a:r>
              <a:rPr lang="uk-UA" sz="3100" dirty="0" smtClean="0">
                <a:solidFill>
                  <a:schemeClr val="bg1"/>
                </a:solidFill>
              </a:rPr>
              <a:t> служби, вибору типів і кількості засобів механізації та автоматизації обробки інформації, визначення ступеня завантаження структурних підрозділів та окремих працівників.</a:t>
            </a:r>
            <a:endParaRPr lang="ru-RU" sz="3100" dirty="0" smtClean="0">
              <a:solidFill>
                <a:schemeClr val="bg1"/>
              </a:solidFill>
            </a:endParaRPr>
          </a:p>
          <a:p>
            <a:pPr algn="just"/>
            <a:r>
              <a:rPr lang="uk-UA" sz="3100" dirty="0" smtClean="0">
                <a:solidFill>
                  <a:schemeClr val="bg1"/>
                </a:solidFill>
              </a:rPr>
              <a:t> </a:t>
            </a:r>
            <a:endParaRPr lang="ru-RU" sz="3100" dirty="0" smtClean="0">
              <a:solidFill>
                <a:schemeClr val="bg1"/>
              </a:solidFill>
            </a:endParaRPr>
          </a:p>
          <a:p>
            <a:pPr algn="just"/>
            <a:r>
              <a:rPr lang="uk-UA" sz="3100" dirty="0" smtClean="0">
                <a:solidFill>
                  <a:schemeClr val="bg1"/>
                </a:solidFill>
              </a:rPr>
              <a:t>	Зіставлення обсягу документообігу за кілька років дає змогу своєчасно виявити тенденцію його збільшення і виробити заходи щодо скорочення кількості документів.</a:t>
            </a:r>
            <a:endParaRPr lang="ru-RU" sz="3100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Документообіг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358" y="1246754"/>
            <a:ext cx="11834242" cy="532453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3200" dirty="0" smtClean="0">
                <a:solidFill>
                  <a:schemeClr val="bg1"/>
                </a:solidFill>
              </a:rPr>
              <a:t>	</a:t>
            </a:r>
            <a:r>
              <a:rPr lang="uk-UA" sz="2800" dirty="0" smtClean="0">
                <a:solidFill>
                  <a:schemeClr val="bg1"/>
                </a:solidFill>
              </a:rPr>
              <a:t>Щоденному обліку підлягають усі без винятку документи (ті, що надійшли та ті, що були отримані при обробці, внутрішні документи).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</a:t>
            </a: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Загальний документообіг у структурі підраховується за групами і видами документів, реєстраційними формами, структурними підрозділами.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</a:t>
            </a:r>
          </a:p>
          <a:p>
            <a:pPr algn="just"/>
            <a:r>
              <a:rPr lang="uk-UA" sz="2800" dirty="0" smtClean="0">
                <a:solidFill>
                  <a:schemeClr val="bg1"/>
                </a:solidFill>
              </a:rPr>
              <a:t>	Обсяг документообігу в установі аналізується щоквартально, всі дані доповідаються керівництву для прийняття управлінських рішень щодо вдосконалення роботи з документами.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Документообіг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Практикум</a:t>
            </a:r>
            <a:endParaRPr lang="ru-RU" dirty="0"/>
          </a:p>
        </p:txBody>
      </p:sp>
      <p:pic>
        <p:nvPicPr>
          <p:cNvPr id="3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:\Інформатика\Конспекти\10 клас\Урок 36 клас 10\Зразок заяви.png"/>
          <p:cNvPicPr>
            <a:picLocks noChangeAspect="1" noChangeArrowheads="1"/>
          </p:cNvPicPr>
          <p:nvPr/>
        </p:nvPicPr>
        <p:blipFill>
          <a:blip r:embed="rId3"/>
          <a:srcRect b="9685"/>
          <a:stretch>
            <a:fillRect/>
          </a:stretch>
        </p:blipFill>
        <p:spPr bwMode="auto">
          <a:xfrm>
            <a:off x="5772149" y="47030"/>
            <a:ext cx="6267451" cy="6810970"/>
          </a:xfrm>
          <a:prstGeom prst="rect">
            <a:avLst/>
          </a:prstGeom>
          <a:noFill/>
        </p:spPr>
      </p:pic>
      <p:pic>
        <p:nvPicPr>
          <p:cNvPr id="1031" name="Picture 7" descr="C:\Users\Nataljya\Downloads\2cc40582d773b75595a9007825718c8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575" y="1819274"/>
            <a:ext cx="4992278" cy="43402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135508" y="1755563"/>
            <a:ext cx="1187869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 smtClean="0">
                <a:solidFill>
                  <a:schemeClr val="bg1"/>
                </a:solidFill>
              </a:rPr>
              <a:t>Документ </a:t>
            </a:r>
            <a:r>
              <a:rPr lang="uk-UA" sz="2800" dirty="0" smtClean="0">
                <a:solidFill>
                  <a:schemeClr val="bg1"/>
                </a:solidFill>
              </a:rPr>
              <a:t>- це матеріальний об'єкт, що містить у зафіксованому вигляді   інформацію,   оформлений   у   зведеному   порядку   і  має відповідно до чинного законодавства юридичну силу (ДСТУ 2732 - 94 «Діловодство та архівна справа. Терміни та визначення»).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141858" y="4294644"/>
            <a:ext cx="118723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 smtClean="0">
                <a:solidFill>
                  <a:schemeClr val="bg1"/>
                </a:solidFill>
              </a:rPr>
              <a:t>Класифікація  документів</a:t>
            </a:r>
            <a:r>
              <a:rPr lang="uk-UA" sz="2800" dirty="0" smtClean="0">
                <a:solidFill>
                  <a:schemeClr val="bg1"/>
                </a:solidFill>
              </a:rPr>
              <a:t>  -  це  поділ їх на класи за найбільш загальними   ознаками  схожості та відмінності.   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800" dirty="0" smtClean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dirty="0" smtClean="0">
                <a:solidFill>
                  <a:schemeClr val="bg1"/>
                </a:solidFill>
              </a:rPr>
              <a:t>Мета класифікації полягає в підвищенні оперативності роботи апарату управління та відповідальності    виконавців.    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Документ - матеріальний носій інформації. Класифікація документів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233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id="{7F0C83C5-F8F0-4157-AC83-57C6D0E283FF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 smtClean="0">
                <a:solidFill>
                  <a:srgbClr val="002060"/>
                </a:solidFill>
                <a:latin typeface="Verdana"/>
              </a:rPr>
              <a:t>34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3" name="Picture 2" descr="Ð ÐµÐ·ÑÐ»ÑÑÐ°Ñ Ð¿Ð¾ÑÑÐºÑ Ð·Ð¾Ð±ÑÐ°Ð¶ÐµÐ½Ñ Ð·Ð° Ð·Ð°Ð¿Ð¸ÑÐ¾Ð¼ &quot;multimedia icon&quot;">
            <a:extLst>
              <a:ext uri="{FF2B5EF4-FFF2-40B4-BE49-F238E27FC236}">
                <a16:creationId xmlns:a16="http://schemas.microsoft.com/office/drawing/2014/main" id="{928CFE47-C2ED-4FA5-98D6-F23583C98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948" y="364646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media, media player, movie player, multimedia, video player icon">
            <a:extLst>
              <a:ext uri="{FF2B5EF4-FFF2-40B4-BE49-F238E27FC236}">
                <a16:creationId xmlns:a16="http://schemas.microsoft.com/office/drawing/2014/main" id="{EE55FF89-879F-4ADF-8F31-C17540E0E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321" y="364646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224408" y="1225689"/>
            <a:ext cx="7128892" cy="54014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300" b="1" dirty="0" smtClean="0">
                <a:solidFill>
                  <a:schemeClr val="bg1"/>
                </a:solidFill>
              </a:rPr>
              <a:t>Документи класифікуються за такими ознаками:</a:t>
            </a:r>
            <a:endParaRPr lang="ru-RU" sz="2300" b="1" dirty="0" smtClean="0">
              <a:solidFill>
                <a:schemeClr val="bg1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uk-UA" sz="2300" dirty="0" smtClean="0">
                <a:solidFill>
                  <a:schemeClr val="bg1"/>
                </a:solidFill>
              </a:rPr>
              <a:t>спосіб фіксації інформації;</a:t>
            </a:r>
            <a:endParaRPr lang="ru-RU" sz="2300" dirty="0" smtClean="0">
              <a:solidFill>
                <a:schemeClr val="bg1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uk-UA" sz="2300" dirty="0" smtClean="0">
                <a:solidFill>
                  <a:schemeClr val="bg1"/>
                </a:solidFill>
              </a:rPr>
              <a:t>зміст;</a:t>
            </a:r>
            <a:endParaRPr lang="ru-RU" sz="2300" dirty="0" smtClean="0">
              <a:solidFill>
                <a:schemeClr val="bg1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uk-UA" sz="2300" dirty="0" smtClean="0">
                <a:solidFill>
                  <a:schemeClr val="bg1"/>
                </a:solidFill>
              </a:rPr>
              <a:t>назва;</a:t>
            </a:r>
            <a:endParaRPr lang="ru-RU" sz="2300" dirty="0" smtClean="0">
              <a:solidFill>
                <a:schemeClr val="bg1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uk-UA" sz="2300" dirty="0" smtClean="0">
                <a:solidFill>
                  <a:schemeClr val="bg1"/>
                </a:solidFill>
              </a:rPr>
              <a:t>вид;</a:t>
            </a:r>
            <a:endParaRPr lang="ru-RU" sz="2300" dirty="0" smtClean="0">
              <a:solidFill>
                <a:schemeClr val="bg1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uk-UA" sz="2300" dirty="0" smtClean="0">
                <a:solidFill>
                  <a:schemeClr val="bg1"/>
                </a:solidFill>
              </a:rPr>
              <a:t>складність; </a:t>
            </a:r>
            <a:endParaRPr lang="ru-RU" sz="2300" dirty="0" smtClean="0">
              <a:solidFill>
                <a:schemeClr val="bg1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uk-UA" sz="2300" dirty="0" smtClean="0">
                <a:solidFill>
                  <a:schemeClr val="bg1"/>
                </a:solidFill>
              </a:rPr>
              <a:t>місце складання; </a:t>
            </a:r>
            <a:endParaRPr lang="ru-RU" sz="2300" dirty="0" smtClean="0">
              <a:solidFill>
                <a:schemeClr val="bg1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uk-UA" sz="2300" dirty="0" smtClean="0">
                <a:solidFill>
                  <a:schemeClr val="bg1"/>
                </a:solidFill>
              </a:rPr>
              <a:t>термін виконання;</a:t>
            </a:r>
            <a:endParaRPr lang="ru-RU" sz="2300" dirty="0" smtClean="0">
              <a:solidFill>
                <a:schemeClr val="bg1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uk-UA" sz="2300" dirty="0" smtClean="0">
                <a:solidFill>
                  <a:schemeClr val="bg1"/>
                </a:solidFill>
              </a:rPr>
              <a:t>походження; </a:t>
            </a:r>
          </a:p>
          <a:p>
            <a:pPr lvl="2">
              <a:buFont typeface="Arial" pitchFamily="34" charset="0"/>
              <a:buChar char="•"/>
            </a:pPr>
            <a:r>
              <a:rPr lang="uk-UA" sz="2300" dirty="0" smtClean="0">
                <a:solidFill>
                  <a:schemeClr val="bg1"/>
                </a:solidFill>
              </a:rPr>
              <a:t>гласність; </a:t>
            </a:r>
            <a:endParaRPr lang="ru-RU" sz="2300" dirty="0" smtClean="0">
              <a:solidFill>
                <a:schemeClr val="bg1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uk-UA" sz="2300" dirty="0" smtClean="0">
                <a:solidFill>
                  <a:schemeClr val="bg1"/>
                </a:solidFill>
              </a:rPr>
              <a:t>юридична сила; </a:t>
            </a:r>
            <a:endParaRPr lang="ru-RU" sz="2300" dirty="0" smtClean="0">
              <a:solidFill>
                <a:schemeClr val="bg1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uk-UA" sz="2300" dirty="0" smtClean="0">
                <a:solidFill>
                  <a:schemeClr val="bg1"/>
                </a:solidFill>
              </a:rPr>
              <a:t>стадія виготовлення; </a:t>
            </a:r>
            <a:endParaRPr lang="ru-RU" sz="2300" dirty="0" smtClean="0">
              <a:solidFill>
                <a:schemeClr val="bg1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uk-UA" sz="2300" dirty="0" smtClean="0">
                <a:solidFill>
                  <a:schemeClr val="bg1"/>
                </a:solidFill>
              </a:rPr>
              <a:t>термін зберігання; </a:t>
            </a:r>
            <a:endParaRPr lang="ru-RU" sz="2300" dirty="0" smtClean="0">
              <a:solidFill>
                <a:schemeClr val="bg1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uk-UA" sz="2300" dirty="0" smtClean="0">
                <a:solidFill>
                  <a:schemeClr val="bg1"/>
                </a:solidFill>
              </a:rPr>
              <a:t>рід діяльності та інше.</a:t>
            </a:r>
            <a:endParaRPr lang="ru-RU" sz="2300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Документ - матеріальний носій інформації. Класифікація документів</a:t>
            </a:r>
            <a:endParaRPr lang="ru-RU" dirty="0"/>
          </a:p>
        </p:txBody>
      </p:sp>
      <p:pic>
        <p:nvPicPr>
          <p:cNvPr id="8193" name="Picture 1" descr="C:\Users\Nataljya\Downloads\843b0f7c867ea82cab08eefcab75d9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8899" y="2170040"/>
            <a:ext cx="4287664" cy="4294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233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190500" y="1568589"/>
            <a:ext cx="11811000" cy="504753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300" b="1" dirty="0" smtClean="0">
                <a:solidFill>
                  <a:schemeClr val="bg1"/>
                </a:solidFill>
              </a:rPr>
              <a:t>За способом фіксації інформації розрізняють такі документи:</a:t>
            </a:r>
            <a:endParaRPr lang="ru-RU" sz="2300" dirty="0" smtClean="0">
              <a:solidFill>
                <a:schemeClr val="bg1"/>
              </a:solidFill>
            </a:endParaRPr>
          </a:p>
          <a:p>
            <a:pPr lvl="1" algn="just">
              <a:buFont typeface="Arial" pitchFamily="34" charset="0"/>
              <a:buChar char="•"/>
            </a:pPr>
            <a:r>
              <a:rPr lang="uk-UA" sz="2300" b="1" dirty="0" smtClean="0">
                <a:solidFill>
                  <a:schemeClr val="bg1"/>
                </a:solidFill>
              </a:rPr>
              <a:t>письмові</a:t>
            </a:r>
            <a:r>
              <a:rPr lang="uk-UA" sz="2300" dirty="0" smtClean="0">
                <a:solidFill>
                  <a:schemeClr val="bg1"/>
                </a:solidFill>
              </a:rPr>
              <a:t>,   до   яких  належать   усі  рукописні  та  машинописні документи,     виготовлені    за    допомогою    друкарської    та розмножувальної оргтехніки;</a:t>
            </a:r>
            <a:endParaRPr lang="ru-RU" sz="2300" dirty="0" smtClean="0">
              <a:solidFill>
                <a:schemeClr val="bg1"/>
              </a:solidFill>
            </a:endParaRPr>
          </a:p>
          <a:p>
            <a:pPr lvl="1" algn="just">
              <a:buFont typeface="Arial" pitchFamily="34" charset="0"/>
              <a:buChar char="•"/>
            </a:pPr>
            <a:r>
              <a:rPr lang="uk-UA" sz="2300" b="1" dirty="0" smtClean="0">
                <a:solidFill>
                  <a:schemeClr val="bg1"/>
                </a:solidFill>
              </a:rPr>
              <a:t>графічні</a:t>
            </a:r>
            <a:r>
              <a:rPr lang="uk-UA" sz="2300" dirty="0" smtClean="0">
                <a:solidFill>
                  <a:schemeClr val="bg1"/>
                </a:solidFill>
              </a:rPr>
              <a:t>, в яких зображення об'єктів передано за допомогою ліній, штрихів, світлотіні. Це графіки, мапи, рисунки, малюнки, схеми, плани. Вони цінні своєю ілюстративністю;</a:t>
            </a:r>
            <a:endParaRPr lang="ru-RU" sz="2300" dirty="0" smtClean="0">
              <a:solidFill>
                <a:schemeClr val="bg1"/>
              </a:solidFill>
            </a:endParaRPr>
          </a:p>
          <a:p>
            <a:pPr lvl="1" algn="just">
              <a:buFont typeface="Arial" pitchFamily="34" charset="0"/>
              <a:buChar char="•"/>
            </a:pPr>
            <a:r>
              <a:rPr lang="uk-UA" sz="2300" b="1" dirty="0" err="1" smtClean="0">
                <a:solidFill>
                  <a:schemeClr val="bg1"/>
                </a:solidFill>
              </a:rPr>
              <a:t>фото-</a:t>
            </a:r>
            <a:r>
              <a:rPr lang="uk-UA" sz="2300" b="1" dirty="0" smtClean="0">
                <a:solidFill>
                  <a:schemeClr val="bg1"/>
                </a:solidFill>
              </a:rPr>
              <a:t>   й   кінодокументи</a:t>
            </a:r>
            <a:r>
              <a:rPr lang="uk-UA" sz="2300" dirty="0" smtClean="0">
                <a:solidFill>
                  <a:schemeClr val="bg1"/>
                </a:solidFill>
              </a:rPr>
              <a:t>   -   такі,   що   створені   способами  фотографування й кінематографії. Це </a:t>
            </a:r>
            <a:r>
              <a:rPr lang="uk-UA" sz="2300" dirty="0" err="1" smtClean="0">
                <a:solidFill>
                  <a:schemeClr val="bg1"/>
                </a:solidFill>
              </a:rPr>
              <a:t>кіно-</a:t>
            </a:r>
            <a:r>
              <a:rPr lang="uk-UA" sz="2300" dirty="0" smtClean="0">
                <a:solidFill>
                  <a:schemeClr val="bg1"/>
                </a:solidFill>
              </a:rPr>
              <a:t> та фотоплівки, фотокартки.   На них можна зафіксувати ті явища, які іншим способом зафіксувати важко чи неможливо;</a:t>
            </a:r>
            <a:endParaRPr lang="ru-RU" sz="2300" dirty="0" smtClean="0">
              <a:solidFill>
                <a:schemeClr val="bg1"/>
              </a:solidFill>
            </a:endParaRPr>
          </a:p>
          <a:p>
            <a:pPr lvl="1" algn="just">
              <a:buFont typeface="Arial" pitchFamily="34" charset="0"/>
              <a:buChar char="•"/>
            </a:pPr>
            <a:r>
              <a:rPr lang="uk-UA" sz="2300" b="1" dirty="0" err="1" smtClean="0">
                <a:solidFill>
                  <a:schemeClr val="bg1"/>
                </a:solidFill>
              </a:rPr>
              <a:t>фонодокументи</a:t>
            </a:r>
            <a:r>
              <a:rPr lang="uk-UA" sz="2300" b="1" dirty="0" smtClean="0">
                <a:solidFill>
                  <a:schemeClr val="bg1"/>
                </a:solidFill>
              </a:rPr>
              <a:t> </a:t>
            </a:r>
            <a:r>
              <a:rPr lang="uk-UA" sz="2300" dirty="0" smtClean="0">
                <a:solidFill>
                  <a:schemeClr val="bg1"/>
                </a:solidFill>
              </a:rPr>
              <a:t>- такі, що створюються за допомогою будь-якої системи </a:t>
            </a:r>
            <a:r>
              <a:rPr lang="uk-UA" sz="2300" dirty="0" err="1" smtClean="0">
                <a:solidFill>
                  <a:schemeClr val="bg1"/>
                </a:solidFill>
              </a:rPr>
              <a:t>звукозаписування</a:t>
            </a:r>
            <a:r>
              <a:rPr lang="uk-UA" sz="2300" dirty="0" smtClean="0">
                <a:solidFill>
                  <a:schemeClr val="bg1"/>
                </a:solidFill>
              </a:rPr>
              <a:t> й відтворюють звукову інформацію (наприклад, записану під час проведення засідань, зборів, нарад тощо).</a:t>
            </a:r>
            <a:endParaRPr lang="ru-RU" sz="2300" dirty="0">
              <a:solidFill>
                <a:schemeClr val="bg1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2214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smtClean="0"/>
              <a:t>Документ - матеріальний носій інформації. Класифікація документів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984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E3D3D7B4-D6F0-4AB5-B9EB-E096F0AFDC1E}"/>
              </a:ext>
            </a:extLst>
          </p:cNvPr>
          <p:cNvSpPr/>
          <p:nvPr/>
        </p:nvSpPr>
        <p:spPr>
          <a:xfrm>
            <a:off x="215900" y="1920663"/>
            <a:ext cx="8001000" cy="21814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/>
              <a:t>За змістом документи поділяють на: </a:t>
            </a:r>
            <a:endParaRPr lang="ru-RU" sz="2800" dirty="0" smtClean="0"/>
          </a:p>
          <a:p>
            <a:pPr lvl="0">
              <a:buFont typeface="Arial" pitchFamily="34" charset="0"/>
              <a:buChar char="•"/>
            </a:pPr>
            <a:r>
              <a:rPr lang="uk-UA" sz="2800" dirty="0" smtClean="0"/>
              <a:t>організаційно-розпорядчі;</a:t>
            </a:r>
            <a:endParaRPr lang="ru-RU" sz="2800" dirty="0" smtClean="0"/>
          </a:p>
          <a:p>
            <a:pPr lvl="0">
              <a:buFont typeface="Arial" pitchFamily="34" charset="0"/>
              <a:buChar char="•"/>
            </a:pPr>
            <a:r>
              <a:rPr lang="uk-UA" sz="2800" dirty="0" smtClean="0"/>
              <a:t>фінансово-розрахункові;</a:t>
            </a:r>
            <a:endParaRPr lang="ru-RU" sz="2800" dirty="0" smtClean="0"/>
          </a:p>
          <a:p>
            <a:pPr lvl="0">
              <a:buFont typeface="Arial" pitchFamily="34" charset="0"/>
              <a:buChar char="•"/>
            </a:pPr>
            <a:r>
              <a:rPr lang="uk-UA" sz="2800" dirty="0" smtClean="0"/>
              <a:t>постачально-збутові та ін.</a:t>
            </a:r>
            <a:endParaRPr lang="ru-RU" sz="280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2595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smtClean="0"/>
              <a:t>Документ - матеріальний носій інформації. Класифікація документів</a:t>
            </a:r>
            <a:endParaRPr lang="ru-RU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Users\Nataljya\Downloads\документ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4909" y="1912936"/>
            <a:ext cx="4011691" cy="4894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141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326008" y="1644334"/>
            <a:ext cx="11675492" cy="489364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600" b="1" dirty="0" smtClean="0">
                <a:solidFill>
                  <a:schemeClr val="bg1"/>
                </a:solidFill>
              </a:rPr>
              <a:t>Документи, які належать до ОРД, можна умовно поділити на такі групи:</a:t>
            </a:r>
            <a:endParaRPr lang="ru-RU" sz="2600" b="1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600" b="1" dirty="0" smtClean="0">
                <a:solidFill>
                  <a:schemeClr val="bg1"/>
                </a:solidFill>
              </a:rPr>
              <a:t>організаційні</a:t>
            </a:r>
            <a:r>
              <a:rPr lang="uk-UA" sz="2600" dirty="0" smtClean="0">
                <a:solidFill>
                  <a:schemeClr val="bg1"/>
                </a:solidFill>
              </a:rPr>
              <a:t> (положення, інструкції, правила, статути, тощо);</a:t>
            </a:r>
            <a:endParaRPr lang="ru-RU" sz="26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600" b="1" dirty="0" smtClean="0">
                <a:solidFill>
                  <a:schemeClr val="bg1"/>
                </a:solidFill>
              </a:rPr>
              <a:t>розпорядчі</a:t>
            </a:r>
            <a:r>
              <a:rPr lang="uk-UA" sz="2600" dirty="0" smtClean="0">
                <a:solidFill>
                  <a:schemeClr val="bg1"/>
                </a:solidFill>
              </a:rPr>
              <a:t> (постанови, рішення, розпорядження, вказівки тощо);</a:t>
            </a:r>
            <a:endParaRPr lang="ru-RU" sz="26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600" b="1" dirty="0" smtClean="0">
                <a:solidFill>
                  <a:schemeClr val="bg1"/>
                </a:solidFill>
              </a:rPr>
              <a:t>довідково-інформаційні</a:t>
            </a:r>
            <a:r>
              <a:rPr lang="uk-UA" sz="2600" dirty="0" smtClean="0">
                <a:solidFill>
                  <a:schemeClr val="bg1"/>
                </a:solidFill>
              </a:rPr>
              <a:t> (довідки, протоколи, акти, пояснювальні та службові записки, службові листи, відгуки, плани роботи, телеграми, телефонограми, звіти, доповіді тощо);</a:t>
            </a:r>
            <a:endParaRPr lang="ru-RU" sz="26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600" b="1" dirty="0" smtClean="0">
                <a:solidFill>
                  <a:schemeClr val="bg1"/>
                </a:solidFill>
              </a:rPr>
              <a:t>з кадрових питань </a:t>
            </a:r>
            <a:r>
              <a:rPr lang="uk-UA" sz="2600" dirty="0" smtClean="0">
                <a:solidFill>
                  <a:schemeClr val="bg1"/>
                </a:solidFill>
              </a:rPr>
              <a:t>(заяви, накази по особовому складу, особові картки, трудові книжки, характеристики тощо);</a:t>
            </a:r>
            <a:endParaRPr lang="ru-RU" sz="26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600" b="1" dirty="0" smtClean="0">
                <a:solidFill>
                  <a:schemeClr val="bg1"/>
                </a:solidFill>
              </a:rPr>
              <a:t>особові офіційні </a:t>
            </a:r>
            <a:r>
              <a:rPr lang="uk-UA" sz="2600" dirty="0" smtClean="0">
                <a:solidFill>
                  <a:schemeClr val="bg1"/>
                </a:solidFill>
              </a:rPr>
              <a:t>(пропозиції, заяви, скарги, автобіографії, розписки, доручення тощо).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Документ - матеріальний носій інформації. Класифікація документів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32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326008" y="1505066"/>
            <a:ext cx="5693792" cy="46166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За    назвою    розрізняють:</a:t>
            </a:r>
            <a:r>
              <a:rPr lang="uk-UA" sz="2400" dirty="0" smtClean="0">
                <a:solidFill>
                  <a:schemeClr val="bg1"/>
                </a:solidFill>
              </a:rPr>
              <a:t>   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214" y="2053454"/>
            <a:ext cx="7132444" cy="461404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Документ - матеріальний носій інформації. Класифікація документів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27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152401" y="1212093"/>
            <a:ext cx="8699500" cy="54014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300" b="1" dirty="0" smtClean="0">
                <a:solidFill>
                  <a:schemeClr val="bg1"/>
                </a:solidFill>
              </a:rPr>
              <a:t>За видами документи поділяють на:</a:t>
            </a:r>
            <a:endParaRPr lang="ru-RU" sz="23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300" b="1" dirty="0" smtClean="0">
                <a:solidFill>
                  <a:schemeClr val="bg1"/>
                </a:solidFill>
              </a:rPr>
              <a:t>типові</a:t>
            </a:r>
            <a:r>
              <a:rPr lang="uk-UA" sz="2300" dirty="0" smtClean="0">
                <a:solidFill>
                  <a:schemeClr val="bg1"/>
                </a:solidFill>
              </a:rPr>
              <a:t>, що розробляються вищими органами для підвідомчих організацій з однорідними функціями </a:t>
            </a:r>
            <a:br>
              <a:rPr lang="uk-UA" sz="2300" dirty="0" smtClean="0">
                <a:solidFill>
                  <a:schemeClr val="bg1"/>
                </a:solidFill>
              </a:rPr>
            </a:br>
            <a:r>
              <a:rPr lang="uk-UA" sz="2300" dirty="0" smtClean="0">
                <a:solidFill>
                  <a:schemeClr val="bg1"/>
                </a:solidFill>
              </a:rPr>
              <a:t>і мають обов'язковий характер;</a:t>
            </a:r>
          </a:p>
          <a:p>
            <a:pPr lvl="0" algn="just">
              <a:buFont typeface="Arial" pitchFamily="34" charset="0"/>
              <a:buChar char="•"/>
            </a:pPr>
            <a:endParaRPr lang="ru-RU" sz="23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300" b="1" dirty="0" smtClean="0">
                <a:solidFill>
                  <a:schemeClr val="bg1"/>
                </a:solidFill>
              </a:rPr>
              <a:t>трафаретні</a:t>
            </a:r>
            <a:r>
              <a:rPr lang="uk-UA" sz="2300" dirty="0" smtClean="0">
                <a:solidFill>
                  <a:schemeClr val="bg1"/>
                </a:solidFill>
              </a:rPr>
              <a:t>, котрі виготовляються друкарським способом: незмінювана частина тексту документа друкується на поліграфічних машинах, а для змінної інформації залишаються вільні місця. Такі документи зараз найпоширеніші, оскільки на їх складанні та обробленні економиться час;</a:t>
            </a:r>
          </a:p>
          <a:p>
            <a:pPr lvl="0" algn="just"/>
            <a:endParaRPr lang="ru-RU" sz="23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300" b="1" dirty="0" smtClean="0">
                <a:solidFill>
                  <a:schemeClr val="bg1"/>
                </a:solidFill>
              </a:rPr>
              <a:t>індивідуальні</a:t>
            </a:r>
            <a:r>
              <a:rPr lang="uk-UA" sz="2300" dirty="0" smtClean="0">
                <a:solidFill>
                  <a:schemeClr val="bg1"/>
                </a:solidFill>
              </a:rPr>
              <a:t>, які створюються кожного разу по новому. Це доповідні, службові, пояснювальні записки, автобіографії тощо.</a:t>
            </a:r>
            <a:endParaRPr lang="ru-RU" sz="2300" dirty="0">
              <a:solidFill>
                <a:schemeClr val="bg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Документ - матеріальний носій інформації. Класифікація документів</a:t>
            </a:r>
            <a:endParaRPr lang="ru-RU" dirty="0"/>
          </a:p>
        </p:txBody>
      </p:sp>
      <p:pic>
        <p:nvPicPr>
          <p:cNvPr id="9" name="Picture 2" descr="C:\Users\Nataljya\Downloads\0000017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88085" y="2336800"/>
            <a:ext cx="2815501" cy="3517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503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254000" y="1490180"/>
            <a:ext cx="11709400" cy="216982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700" b="1" dirty="0" smtClean="0">
                <a:solidFill>
                  <a:schemeClr val="bg1"/>
                </a:solidFill>
              </a:rPr>
              <a:t>За складністю документи бувають:</a:t>
            </a:r>
            <a:endParaRPr lang="ru-RU" sz="27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700" b="1" dirty="0" smtClean="0">
                <a:solidFill>
                  <a:schemeClr val="bg1"/>
                </a:solidFill>
              </a:rPr>
              <a:t>прості</a:t>
            </a:r>
            <a:r>
              <a:rPr lang="uk-UA" sz="2700" dirty="0" smtClean="0">
                <a:solidFill>
                  <a:schemeClr val="bg1"/>
                </a:solidFill>
              </a:rPr>
              <a:t>, що містять інформацію з одного питання;</a:t>
            </a:r>
            <a:endParaRPr lang="ru-RU" sz="2700" dirty="0" smtClean="0">
              <a:solidFill>
                <a:schemeClr val="bg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sz="2700" b="1" dirty="0" smtClean="0">
                <a:solidFill>
                  <a:schemeClr val="bg1"/>
                </a:solidFill>
              </a:rPr>
              <a:t>складні</a:t>
            </a:r>
            <a:r>
              <a:rPr lang="uk-UA" sz="2700" dirty="0" smtClean="0">
                <a:solidFill>
                  <a:schemeClr val="bg1"/>
                </a:solidFill>
              </a:rPr>
              <a:t>, які містять інформація щодо двох і більше питань.</a:t>
            </a:r>
            <a:endParaRPr lang="ru-RU" sz="2700" dirty="0" smtClean="0">
              <a:solidFill>
                <a:schemeClr val="bg1"/>
              </a:solidFill>
            </a:endParaRPr>
          </a:p>
          <a:p>
            <a:pPr algn="just"/>
            <a:r>
              <a:rPr lang="uk-UA" sz="2700" dirty="0" smtClean="0">
                <a:solidFill>
                  <a:schemeClr val="bg1"/>
                </a:solidFill>
              </a:rPr>
              <a:t>Слід   урахувати,   що   прості   документи   легше   </a:t>
            </a:r>
            <a:br>
              <a:rPr lang="uk-UA" sz="2700" dirty="0" smtClean="0">
                <a:solidFill>
                  <a:schemeClr val="bg1"/>
                </a:solidFill>
              </a:rPr>
            </a:br>
            <a:r>
              <a:rPr lang="uk-UA" sz="2700" dirty="0" smtClean="0">
                <a:solidFill>
                  <a:schemeClr val="bg1"/>
                </a:solidFill>
              </a:rPr>
              <a:t>оброблювати, контролювати їх виконання, здійснювати пошук.</a:t>
            </a:r>
            <a:endParaRPr lang="ru-RU" sz="2700" dirty="0">
              <a:solidFill>
                <a:schemeClr val="bg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Документ - матеріальний носій інформації. Класифікація документів</a:t>
            </a:r>
            <a:endParaRPr lang="ru-RU" dirty="0"/>
          </a:p>
        </p:txBody>
      </p:sp>
      <p:pic>
        <p:nvPicPr>
          <p:cNvPr id="11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2475" y="3751262"/>
            <a:ext cx="5572125" cy="2966758"/>
          </a:xfrm>
          <a:prstGeom prst="rect">
            <a:avLst/>
          </a:prstGeom>
          <a:noFill/>
        </p:spPr>
      </p:pic>
      <p:pic>
        <p:nvPicPr>
          <p:cNvPr id="15361" name="Picture 1" descr="C:\Users\Nataljya\Downloads\elektronnaya-podacha-dokumentov-v-su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1400" y="3752850"/>
            <a:ext cx="3810000" cy="2933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370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156866</TotalTime>
  <Words>688</Words>
  <Application>Microsoft Office PowerPoint</Application>
  <PresentationFormat>Широкоэкранный</PresentationFormat>
  <Paragraphs>124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Verdana</vt:lpstr>
      <vt:lpstr>Wingdings</vt:lpstr>
      <vt:lpstr>Тема Office</vt:lpstr>
      <vt:lpstr>Тема уроку: Поняття документу. Призначення та класифікація документів. Документообіг.  Загальні правила оформлення документів</vt:lpstr>
      <vt:lpstr>Документ - матеріальний носій інформації. Класифікація документів</vt:lpstr>
      <vt:lpstr>Документ - матеріальний носій інформації. Класифікація документів</vt:lpstr>
      <vt:lpstr>Документ - матеріальний носій інформації. Класифікація документів</vt:lpstr>
      <vt:lpstr>Документ - матеріальний носій інформації. Класифікація документів</vt:lpstr>
      <vt:lpstr>Документ - матеріальний носій інформації. Класифікація документів</vt:lpstr>
      <vt:lpstr>Документ - матеріальний носій інформації. Класифікація документів</vt:lpstr>
      <vt:lpstr>Документ - матеріальний носій інформації. Класифікація документів</vt:lpstr>
      <vt:lpstr>Документ - матеріальний носій інформації. Класифікація документів</vt:lpstr>
      <vt:lpstr>Документ - матеріальний носій інформації. Класифікація документів</vt:lpstr>
      <vt:lpstr>Документ - матеріальний носій інформації. Класифікація документів</vt:lpstr>
      <vt:lpstr>Документ - матеріальний носій інформації. Класифікація документів</vt:lpstr>
      <vt:lpstr>Документ - матеріальний носій інформації. Класифікація документів</vt:lpstr>
      <vt:lpstr>Документообіг</vt:lpstr>
      <vt:lpstr>Документообіг</vt:lpstr>
      <vt:lpstr>Документообіг</vt:lpstr>
      <vt:lpstr>Документообіг</vt:lpstr>
      <vt:lpstr>Документообіг</vt:lpstr>
      <vt:lpstr>Практикум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ГригоренкоСергій</dc:creator>
  <cp:lastModifiedBy>User</cp:lastModifiedBy>
  <cp:revision>1234</cp:revision>
  <dcterms:created xsi:type="dcterms:W3CDTF">2016-06-06T19:48:43Z</dcterms:created>
  <dcterms:modified xsi:type="dcterms:W3CDTF">2022-03-31T11:57:03Z</dcterms:modified>
</cp:coreProperties>
</file>