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1" r:id="rId3"/>
    <p:sldId id="257" r:id="rId4"/>
    <p:sldId id="266" r:id="rId5"/>
    <p:sldId id="267" r:id="rId6"/>
    <p:sldId id="268" r:id="rId7"/>
    <p:sldId id="269" r:id="rId8"/>
    <p:sldId id="270" r:id="rId9"/>
    <p:sldId id="287" r:id="rId10"/>
    <p:sldId id="285" r:id="rId11"/>
    <p:sldId id="288" r:id="rId12"/>
    <p:sldId id="286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946035-5752-47FF-83C2-525ED257F670}" type="datetime1">
              <a:rPr lang="ru-RU" smtClean="0"/>
              <a:t>30.05.2022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96536C-9E4A-49E6-A81E-57E50B618651}" type="datetime1">
              <a:rPr lang="ru-RU" noProof="0" smtClean="0"/>
              <a:t>30.05.2022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3343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8998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902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876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83710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8342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920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97890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789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57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783383-B6BF-4DF5-9321-A615BB9B05FF}" type="datetime1">
              <a:rPr lang="ru-RU" smtClean="0"/>
              <a:t>30.05.2022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F9EF3-0218-43C3-84EC-451520FC5451}" type="datetime1">
              <a:rPr lang="ru-RU" smtClean="0"/>
              <a:t>30.05.2022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ED61BD-9181-4528-B8C9-C7A912D57609}" type="datetime1">
              <a:rPr lang="ru-RU" smtClean="0"/>
              <a:t>30.05.2022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D74D49-0525-4F0C-BC4E-7E5E1470E019}" type="datetime1">
              <a:rPr lang="ru-RU" smtClean="0"/>
              <a:t>30.05.2022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FC7D64-8F41-416B-B956-8E45D6FC9E68}" type="datetime1">
              <a:rPr lang="ru-RU" smtClean="0"/>
              <a:t>30.05.2022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E45466-FD56-4ABE-ADC3-9669DF5517A4}" type="datetime1">
              <a:rPr lang="ru-RU" smtClean="0"/>
              <a:t>30.05.2022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54661-BEC5-480E-9436-5687E48DC71C}" type="datetime1">
              <a:rPr lang="ru-RU" smtClean="0"/>
              <a:t>30.05.2022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D41C67-035C-4CBB-98FC-8F15799E3174}" type="datetime1">
              <a:rPr lang="ru-RU" smtClean="0"/>
              <a:t>30.05.2022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E97672-3BEE-47A7-98BD-BEA4B0C653AC}" type="datetime1">
              <a:rPr lang="ru-RU" smtClean="0"/>
              <a:t>30.05.2022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ACEABE-CAAA-427A-B50D-20C50B1B8A02}" type="datetime1">
              <a:rPr lang="ru-RU" smtClean="0"/>
              <a:t>30.05.2022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 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0C3865C-54F8-42FC-910E-97C2D6F6567A}" type="datetime1">
              <a:rPr lang="ru-RU" noProof="0" smtClean="0"/>
              <a:t>30.05.2022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610" y="0"/>
            <a:ext cx="11446137" cy="3106010"/>
          </a:xfrm>
        </p:spPr>
        <p:txBody>
          <a:bodyPr rtlCol="0"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400" dirty="0" smtClean="0"/>
              <a:t>Українська  мова</a:t>
            </a:r>
            <a:br>
              <a:rPr lang="uk-UA" sz="4400" dirty="0" smtClean="0"/>
            </a:br>
            <a:r>
              <a:rPr lang="uk-UA" sz="4400" dirty="0" smtClean="0"/>
              <a:t>3 клас</a:t>
            </a:r>
            <a:br>
              <a:rPr lang="uk-UA" sz="4400" dirty="0" smtClean="0"/>
            </a:b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>
                <a:solidFill>
                  <a:srgbClr val="FF0000"/>
                </a:solidFill>
              </a:rPr>
              <a:t>БУДУЮ  ТЕКСТ – МІРКУВАННЯ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39" y="3894268"/>
            <a:ext cx="7186108" cy="1463039"/>
          </a:xfrm>
        </p:spPr>
        <p:txBody>
          <a:bodyPr rtlCol="0">
            <a:normAutofit/>
          </a:bodyPr>
          <a:lstStyle/>
          <a:p>
            <a:pPr rtl="0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640" y="142241"/>
            <a:ext cx="8310880" cy="2397760"/>
          </a:xfrm>
        </p:spPr>
        <p:txBody>
          <a:bodyPr rtlCol="0"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</a:t>
            </a:r>
            <a:r>
              <a:rPr lang="ru-RU" b="1" dirty="0">
                <a:solidFill>
                  <a:srgbClr val="7030A0"/>
                </a:solidFill>
                <a:latin typeface="Helvetica" panose="020B0604020202020204" pitchFamily="34" charset="0"/>
              </a:rPr>
              <a:t>Як </a:t>
            </a:r>
            <a:r>
              <a:rPr lang="ru-RU" b="1" dirty="0" err="1" smtClean="0">
                <a:solidFill>
                  <a:srgbClr val="7030A0"/>
                </a:solidFill>
                <a:latin typeface="Helvetica" panose="020B0604020202020204" pitchFamily="34" charset="0"/>
              </a:rPr>
              <a:t>скласти</a:t>
            </a:r>
            <a:r>
              <a:rPr lang="ru-RU" b="1" dirty="0" smtClean="0">
                <a:solidFill>
                  <a:srgbClr val="7030A0"/>
                </a:solidFill>
                <a:latin typeface="Helvetica" panose="020B0604020202020204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Helvetica" panose="020B0604020202020204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Helvetica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Helvetica" panose="020B0604020202020204" pitchFamily="34" charset="0"/>
              </a:rPr>
              <a:t>текст-</a:t>
            </a:r>
            <a:r>
              <a:rPr lang="ru-RU" b="1" dirty="0" err="1">
                <a:solidFill>
                  <a:srgbClr val="7030A0"/>
                </a:solidFill>
                <a:latin typeface="Helvetica" panose="020B0604020202020204" pitchFamily="34" charset="0"/>
              </a:rPr>
              <a:t>міркування</a:t>
            </a:r>
            <a:r>
              <a:rPr lang="ru-RU" b="1" dirty="0">
                <a:solidFill>
                  <a:srgbClr val="7030A0"/>
                </a:solidFill>
                <a:latin typeface="Helvetica" panose="020B0604020202020204" pitchFamily="34" charset="0"/>
              </a:rPr>
              <a:t>?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54489"/>
              </p:ext>
            </p:extLst>
          </p:nvPr>
        </p:nvGraphicFramePr>
        <p:xfrm>
          <a:off x="1889760" y="2540001"/>
          <a:ext cx="6177280" cy="1879599"/>
        </p:xfrm>
        <a:graphic>
          <a:graphicData uri="http://schemas.openxmlformats.org/drawingml/2006/table">
            <a:tbl>
              <a:tblPr/>
              <a:tblGrid>
                <a:gridCol w="6177280"/>
              </a:tblGrid>
              <a:tr h="187959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 ЗВЕРНИ УВАГУ!</a:t>
                      </a:r>
                    </a:p>
                    <a:p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</a:rPr>
                        <a:t>Створюючи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 текст-</a:t>
                      </a: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</a:rPr>
                        <a:t>міркування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</a:rPr>
                        <a:t>необхідно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: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• </a:t>
                      </a:r>
                      <a:r>
                        <a:rPr lang="ru-RU" sz="1800" b="1" dirty="0" err="1" smtClean="0">
                          <a:solidFill>
                            <a:srgbClr val="7030A0"/>
                          </a:solidFill>
                        </a:rPr>
                        <a:t>чітко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7030A0"/>
                          </a:solidFill>
                        </a:rPr>
                        <a:t>висловити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7030A0"/>
                          </a:solidFill>
                        </a:rPr>
                        <a:t>твердження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;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• </a:t>
                      </a:r>
                      <a:r>
                        <a:rPr lang="ru-RU" sz="1800" b="1" dirty="0" err="1" smtClean="0">
                          <a:solidFill>
                            <a:srgbClr val="7030A0"/>
                          </a:solidFill>
                        </a:rPr>
                        <a:t>віднайти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7030A0"/>
                          </a:solidFill>
                        </a:rPr>
                        <a:t>переконливі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7030A0"/>
                          </a:solidFill>
                        </a:rPr>
                        <a:t>докази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 на </a:t>
                      </a:r>
                      <a:r>
                        <a:rPr lang="ru-RU" sz="1800" b="1" dirty="0" err="1" smtClean="0">
                          <a:solidFill>
                            <a:srgbClr val="7030A0"/>
                          </a:solidFill>
                        </a:rPr>
                        <a:t>захист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7030A0"/>
                          </a:solidFill>
                        </a:rPr>
                        <a:t>твердження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;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• </a:t>
                      </a:r>
                      <a:r>
                        <a:rPr lang="ru-RU" sz="1800" b="1" dirty="0" err="1" smtClean="0">
                          <a:solidFill>
                            <a:srgbClr val="7030A0"/>
                          </a:solidFill>
                        </a:rPr>
                        <a:t>сформулювати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 короткий </a:t>
                      </a:r>
                      <a:r>
                        <a:rPr lang="ru-RU" sz="1800" b="1" dirty="0" err="1" smtClean="0">
                          <a:solidFill>
                            <a:srgbClr val="7030A0"/>
                          </a:solidFill>
                        </a:rPr>
                        <a:t>висновок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8590"/>
            <a:ext cx="5933440" cy="1709250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b="1" dirty="0" smtClean="0">
                <a:solidFill>
                  <a:srgbClr val="C00000"/>
                </a:solidFill>
              </a:rPr>
              <a:t>ГРА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Речення -міркування: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336800"/>
            <a:ext cx="9840468" cy="2600959"/>
          </a:xfrm>
        </p:spPr>
        <p:txBody>
          <a:bodyPr>
            <a:normAutofit/>
          </a:bodyPr>
          <a:lstStyle/>
          <a:p>
            <a:pPr algn="just" fontAlgn="base"/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</a:rPr>
              <a:t>Лось і косуля – </a:t>
            </a:r>
            <a:r>
              <a:rPr lang="ru-RU" sz="3200" b="1" dirty="0" err="1">
                <a:solidFill>
                  <a:srgbClr val="FF0000"/>
                </a:solidFill>
                <a:latin typeface="Helvetica" panose="020B0604020202020204" pitchFamily="34" charset="0"/>
              </a:rPr>
              <a:t>травоїдні</a:t>
            </a:r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Helvetica" panose="020B0604020202020204" pitchFamily="34" charset="0"/>
              </a:rPr>
              <a:t>тварини</a:t>
            </a:r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</a:rPr>
              <a:t>, </a:t>
            </a:r>
            <a:r>
              <a:rPr lang="ru-RU" sz="3200" b="1" dirty="0" err="1">
                <a:solidFill>
                  <a:srgbClr val="FF0000"/>
                </a:solidFill>
                <a:latin typeface="Helvetica" panose="020B0604020202020204" pitchFamily="34" charset="0"/>
              </a:rPr>
              <a:t>бо</a:t>
            </a:r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</a:rPr>
              <a:t>…</a:t>
            </a:r>
          </a:p>
          <a:p>
            <a:pPr algn="just" fontAlgn="base"/>
            <a:r>
              <a:rPr lang="ru-RU" sz="32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– </a:t>
            </a:r>
            <a:r>
              <a:rPr lang="ru-RU" sz="3200" b="1" dirty="0" err="1">
                <a:solidFill>
                  <a:srgbClr val="FF0000"/>
                </a:solidFill>
                <a:latin typeface="Helvetica" panose="020B0604020202020204" pitchFamily="34" charset="0"/>
              </a:rPr>
              <a:t>Ліс</a:t>
            </a:r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</a:rPr>
              <a:t> – наше </a:t>
            </a:r>
            <a:r>
              <a:rPr lang="ru-RU" sz="3200" b="1" dirty="0" err="1">
                <a:solidFill>
                  <a:srgbClr val="FF0000"/>
                </a:solidFill>
                <a:latin typeface="Helvetica" panose="020B0604020202020204" pitchFamily="34" charset="0"/>
              </a:rPr>
              <a:t>багатство</a:t>
            </a:r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</a:rPr>
              <a:t>, </a:t>
            </a:r>
            <a:r>
              <a:rPr lang="ru-RU" sz="3200" b="1" dirty="0" err="1">
                <a:solidFill>
                  <a:srgbClr val="FF0000"/>
                </a:solidFill>
                <a:latin typeface="Helvetica" panose="020B0604020202020204" pitchFamily="34" charset="0"/>
              </a:rPr>
              <a:t>оскільки</a:t>
            </a:r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Helvetica" panose="020B0604020202020204" pitchFamily="34" charset="0"/>
              </a:rPr>
              <a:t>дає</a:t>
            </a:r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</a:rPr>
              <a:t> нам:..</a:t>
            </a:r>
          </a:p>
          <a:p>
            <a:pPr algn="just" fontAlgn="base"/>
            <a:r>
              <a:rPr lang="ru-RU" sz="32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– </a:t>
            </a:r>
            <a:r>
              <a:rPr lang="ru-RU" sz="3200" b="1" dirty="0" err="1">
                <a:solidFill>
                  <a:srgbClr val="FF0000"/>
                </a:solidFill>
                <a:latin typeface="Helvetica" panose="020B0604020202020204" pitchFamily="34" charset="0"/>
              </a:rPr>
              <a:t>Цю</a:t>
            </a:r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Helvetica" panose="020B0604020202020204" pitchFamily="34" charset="0"/>
              </a:rPr>
              <a:t>гарну</a:t>
            </a:r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</a:rPr>
              <a:t> пташку прозвали сорока-</a:t>
            </a:r>
            <a:r>
              <a:rPr lang="ru-RU" sz="3200" b="1" dirty="0" err="1">
                <a:solidFill>
                  <a:srgbClr val="FF0000"/>
                </a:solidFill>
                <a:latin typeface="Helvetica" panose="020B0604020202020204" pitchFamily="34" charset="0"/>
              </a:rPr>
              <a:t>білобока</a:t>
            </a:r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</a:rPr>
              <a:t>, через те </a:t>
            </a:r>
            <a:r>
              <a:rPr lang="ru-RU" sz="3200" b="1" dirty="0" err="1">
                <a:solidFill>
                  <a:srgbClr val="FF0000"/>
                </a:solidFill>
                <a:latin typeface="Helvetica" panose="020B0604020202020204" pitchFamily="34" charset="0"/>
              </a:rPr>
              <a:t>що</a:t>
            </a:r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Helvetica" panose="020B0604020202020204" pitchFamily="34" charset="0"/>
              </a:rPr>
              <a:t>має</a:t>
            </a:r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</a:rPr>
              <a:t> вона…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1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ГАРНОГО  ВАМ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ДНЯ!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10119360" cy="1412240"/>
          </a:xfrm>
        </p:spPr>
        <p:txBody>
          <a:bodyPr rtlCol="0"/>
          <a:lstStyle/>
          <a:p>
            <a:r>
              <a:rPr lang="uk-UA" sz="3600" b="1" dirty="0">
                <a:solidFill>
                  <a:srgbClr val="FF0000"/>
                </a:solidFill>
              </a:rPr>
              <a:t>ТЕМА УРОКУ</a:t>
            </a:r>
            <a:r>
              <a:rPr lang="uk-UA" sz="3600" b="1" dirty="0" smtClean="0">
                <a:solidFill>
                  <a:srgbClr val="FF0000"/>
                </a:solidFill>
              </a:rPr>
              <a:t>: БУДУЮ  </a:t>
            </a:r>
            <a:r>
              <a:rPr lang="uk-UA" sz="3600" b="1" dirty="0">
                <a:solidFill>
                  <a:srgbClr val="FF0000"/>
                </a:solidFill>
              </a:rPr>
              <a:t>ТЕКСТ – </a:t>
            </a:r>
            <a:r>
              <a:rPr lang="uk-UA" sz="3600" b="1" dirty="0" smtClean="0">
                <a:solidFill>
                  <a:srgbClr val="FF0000"/>
                </a:solidFill>
              </a:rPr>
              <a:t>МІРКУВАННЯ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Анимашки про школу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48" y="2600960"/>
            <a:ext cx="37814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934720"/>
            <a:ext cx="9133730" cy="1584960"/>
          </a:xfrm>
        </p:spPr>
        <p:txBody>
          <a:bodyPr rtlCol="0">
            <a:normAutofit fontScale="90000"/>
          </a:bodyPr>
          <a:lstStyle/>
          <a:p>
            <a:pPr lvl="0"/>
            <a:r>
              <a:rPr lang="ru-RU" dirty="0" smtClean="0"/>
              <a:t> </a:t>
            </a:r>
            <a:r>
              <a:rPr lang="uk-UA" dirty="0"/>
              <a:t> </a:t>
            </a:r>
            <a:r>
              <a:rPr lang="uk-UA" dirty="0" smtClean="0"/>
              <a:t>                        22 </a:t>
            </a:r>
            <a:r>
              <a:rPr lang="uk-UA" dirty="0" smtClean="0"/>
              <a:t>травня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Класна </a:t>
            </a:r>
            <a:r>
              <a:rPr lang="uk-UA" dirty="0"/>
              <a:t>робота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rgbClr val="002060"/>
                </a:solidFill>
              </a:rPr>
              <a:t>Каліграфічна хвилинка:  </a:t>
            </a:r>
            <a:r>
              <a:rPr lang="uk-UA" dirty="0" err="1"/>
              <a:t>Вв</a:t>
            </a:r>
            <a:r>
              <a:rPr lang="uk-UA" dirty="0"/>
              <a:t> </a:t>
            </a:r>
            <a:r>
              <a:rPr lang="uk-UA" dirty="0" err="1"/>
              <a:t>вв</a:t>
            </a:r>
            <a:r>
              <a:rPr lang="uk-UA" dirty="0"/>
              <a:t> </a:t>
            </a:r>
            <a:r>
              <a:rPr lang="uk-UA" dirty="0" err="1"/>
              <a:t>вв</a:t>
            </a:r>
            <a:r>
              <a:rPr lang="uk-UA" dirty="0"/>
              <a:t> </a:t>
            </a:r>
            <a:r>
              <a:rPr lang="uk-UA" dirty="0" err="1"/>
              <a:t>ву</a:t>
            </a:r>
            <a:r>
              <a:rPr lang="uk-UA" dirty="0"/>
              <a:t> ви во  вода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8572" y="2987040"/>
            <a:ext cx="4480560" cy="2622804"/>
          </a:xfrm>
        </p:spPr>
        <p:txBody>
          <a:bodyPr rtlCol="0"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Добери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споріднені слова до слова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i="1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Вода, </a:t>
            </a:r>
            <a:r>
              <a:rPr lang="uk-UA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     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(визнач спільну частину-корінь)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rtl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7169" y="2814320"/>
            <a:ext cx="4480560" cy="1696720"/>
          </a:xfrm>
        </p:spPr>
        <p:txBody>
          <a:bodyPr rtlCol="0"/>
          <a:lstStyle/>
          <a:p>
            <a:r>
              <a:rPr lang="uk-UA" b="1" dirty="0" smtClean="0">
                <a:solidFill>
                  <a:srgbClr val="FF0000"/>
                </a:solidFill>
              </a:rPr>
              <a:t>ЯКЕ СЛОВО ЗАЙВЕ?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Вода</a:t>
            </a:r>
            <a:r>
              <a:rPr lang="ru-RU" dirty="0">
                <a:solidFill>
                  <a:srgbClr val="0070C0"/>
                </a:solidFill>
              </a:rPr>
              <a:t>, водичка,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водяний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водний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водиця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підводний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водопад,водій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45275"/>
              </p:ext>
            </p:extLst>
          </p:nvPr>
        </p:nvGraphicFramePr>
        <p:xfrm>
          <a:off x="7051040" y="4521200"/>
          <a:ext cx="1188720" cy="396240"/>
        </p:xfrm>
        <a:graphic>
          <a:graphicData uri="http://schemas.openxmlformats.org/drawingml/2006/table">
            <a:tbl>
              <a:tblPr/>
              <a:tblGrid>
                <a:gridCol w="1188720"/>
              </a:tblGrid>
              <a:tr h="27432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ВОДІЙ</a:t>
                      </a:r>
                      <a:endParaRPr lang="ru-RU" sz="2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8017" y="2733040"/>
            <a:ext cx="10342552" cy="3515360"/>
          </a:xfrm>
        </p:spPr>
        <p:txBody>
          <a:bodyPr rtlCol="0">
            <a:norm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зберегти планету нашу,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 всі втішатися могли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Красою гаю, співом пташки,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Природу</a:t>
            </a:r>
            <a:r>
              <a:rPr lang="uk-UA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друже, бережи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Запиши </a:t>
            </a:r>
            <a:r>
              <a:rPr lang="ru-RU" dirty="0" err="1"/>
              <a:t>останній</a:t>
            </a:r>
            <a:r>
              <a:rPr lang="ru-RU" dirty="0"/>
              <a:t> рядок)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-266286" y="3173121"/>
            <a:ext cx="284700" cy="530503"/>
          </a:xfrm>
        </p:spPr>
        <p:txBody>
          <a:bodyPr rtlCol="0">
            <a:normAutofit fontScale="25000" lnSpcReduction="20000"/>
          </a:bodyPr>
          <a:lstStyle/>
          <a:p>
            <a:pPr rtl="0"/>
            <a:r>
              <a:rPr lang="ru-RU" dirty="0"/>
              <a:t>Я вырос в &lt;Город&gt;.</a:t>
            </a:r>
          </a:p>
          <a:p>
            <a:pPr rtl="0"/>
            <a:r>
              <a:rPr lang="ru-RU" dirty="0"/>
              <a:t>Мое образование: &lt;Школа&gt; и &lt;ВУЗ&gt;.</a:t>
            </a:r>
          </a:p>
        </p:txBody>
      </p:sp>
      <p:pic>
        <p:nvPicPr>
          <p:cNvPr id="7" name="Объект 6" descr="C:\Users\User\Desktop\Без названия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1" y="245618"/>
            <a:ext cx="5145712" cy="321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Латаття біле — Вікіпеді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13" y="266520"/>
            <a:ext cx="5289844" cy="3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6685280" cy="1233424"/>
          </a:xfrm>
        </p:spPr>
        <p:txBody>
          <a:bodyPr rtlCol="0"/>
          <a:lstStyle/>
          <a:p>
            <a:pPr rtl="0"/>
            <a:r>
              <a:rPr lang="ru-RU" dirty="0" smtClean="0"/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Порівняй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будову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текстів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497766"/>
              </p:ext>
            </p:extLst>
          </p:nvPr>
        </p:nvGraphicFramePr>
        <p:xfrm>
          <a:off x="6868160" y="1940560"/>
          <a:ext cx="4450080" cy="1910080"/>
        </p:xfrm>
        <a:graphic>
          <a:graphicData uri="http://schemas.openxmlformats.org/drawingml/2006/table">
            <a:tbl>
              <a:tblPr/>
              <a:tblGrid>
                <a:gridCol w="4450080"/>
              </a:tblGrid>
              <a:tr h="1910080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rgbClr val="002060"/>
                          </a:solidFill>
                        </a:rPr>
                        <a:t>ТВЕРДЖЕННЯ </a:t>
                      </a:r>
                    </a:p>
                    <a:p>
                      <a:r>
                        <a:rPr lang="uk-UA" sz="3600" b="1" dirty="0" smtClean="0">
                          <a:solidFill>
                            <a:srgbClr val="002060"/>
                          </a:solidFill>
                        </a:rPr>
                        <a:t>ДОВЕДЕННЯ</a:t>
                      </a:r>
                    </a:p>
                    <a:p>
                      <a:r>
                        <a:rPr lang="uk-UA" sz="3600" b="1" dirty="0" smtClean="0">
                          <a:solidFill>
                            <a:srgbClr val="002060"/>
                          </a:solidFill>
                        </a:rPr>
                        <a:t>ВИСНОВОК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443714"/>
              </p:ext>
            </p:extLst>
          </p:nvPr>
        </p:nvGraphicFramePr>
        <p:xfrm>
          <a:off x="1412240" y="2042160"/>
          <a:ext cx="4500880" cy="1859280"/>
        </p:xfrm>
        <a:graphic>
          <a:graphicData uri="http://schemas.openxmlformats.org/drawingml/2006/table">
            <a:tbl>
              <a:tblPr/>
              <a:tblGrid>
                <a:gridCol w="4500880"/>
              </a:tblGrid>
              <a:tr h="1859280"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solidFill>
                            <a:srgbClr val="002060"/>
                          </a:solidFill>
                        </a:rPr>
                        <a:t>ЗАЧИН </a:t>
                      </a:r>
                    </a:p>
                    <a:p>
                      <a:r>
                        <a:rPr lang="uk-UA" sz="3200" b="1" dirty="0" smtClean="0">
                          <a:solidFill>
                            <a:srgbClr val="002060"/>
                          </a:solidFill>
                        </a:rPr>
                        <a:t>ОСНОВНА ЧАСТИНА</a:t>
                      </a:r>
                    </a:p>
                    <a:p>
                      <a:r>
                        <a:rPr lang="uk-UA" sz="3200" b="1" dirty="0" smtClean="0">
                          <a:solidFill>
                            <a:srgbClr val="002060"/>
                          </a:solidFill>
                        </a:rPr>
                        <a:t>КІНЦІВКА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08393"/>
              </p:ext>
            </p:extLst>
          </p:nvPr>
        </p:nvGraphicFramePr>
        <p:xfrm>
          <a:off x="1676400" y="1381760"/>
          <a:ext cx="3942080" cy="579120"/>
        </p:xfrm>
        <a:graphic>
          <a:graphicData uri="http://schemas.openxmlformats.org/drawingml/2006/table">
            <a:tbl>
              <a:tblPr/>
              <a:tblGrid>
                <a:gridCol w="3942080"/>
              </a:tblGrid>
              <a:tr h="294640"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solidFill>
                            <a:srgbClr val="FF0000"/>
                          </a:solidFill>
                        </a:rPr>
                        <a:t>РОЗПОВІДЬ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19905"/>
              </p:ext>
            </p:extLst>
          </p:nvPr>
        </p:nvGraphicFramePr>
        <p:xfrm>
          <a:off x="7061200" y="1168400"/>
          <a:ext cx="4094480" cy="640080"/>
        </p:xfrm>
        <a:graphic>
          <a:graphicData uri="http://schemas.openxmlformats.org/drawingml/2006/table">
            <a:tbl>
              <a:tblPr/>
              <a:tblGrid>
                <a:gridCol w="4094480"/>
              </a:tblGrid>
              <a:tr h="467360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МІРКУВАННЯ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467923"/>
              </p:ext>
            </p:extLst>
          </p:nvPr>
        </p:nvGraphicFramePr>
        <p:xfrm>
          <a:off x="863600" y="4734560"/>
          <a:ext cx="10657840" cy="914400"/>
        </p:xfrm>
        <a:graphic>
          <a:graphicData uri="http://schemas.openxmlformats.org/drawingml/2006/table">
            <a:tbl>
              <a:tblPr/>
              <a:tblGrid>
                <a:gridCol w="10657840"/>
              </a:tblGrid>
              <a:tr h="71120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dirty="0" smtClean="0"/>
                        <a:t>Яку будову має  текст- розповідь?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dirty="0" smtClean="0"/>
                        <a:t>З яких частин складається текст – міркування?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dirty="0" smtClean="0"/>
                        <a:t>Чим</a:t>
                      </a:r>
                      <a:r>
                        <a:rPr lang="uk-UA" baseline="0" dirty="0" smtClean="0"/>
                        <a:t> текст- міркування відрізняється від розповіді?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1280"/>
              </p:ext>
            </p:extLst>
          </p:nvPr>
        </p:nvGraphicFramePr>
        <p:xfrm>
          <a:off x="1879600" y="4257040"/>
          <a:ext cx="8290560" cy="365760"/>
        </p:xfrm>
        <a:graphic>
          <a:graphicData uri="http://schemas.openxmlformats.org/drawingml/2006/table">
            <a:tbl>
              <a:tblPr/>
              <a:tblGrid>
                <a:gridCol w="8290560"/>
              </a:tblGrid>
              <a:tr h="23368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B050"/>
                          </a:solidFill>
                        </a:rPr>
                        <a:t>ПРОВЕДИ ДОСЛІДЖЕННЯ!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1402080" y="119550"/>
            <a:ext cx="9133730" cy="1233424"/>
          </a:xfrm>
        </p:spPr>
        <p:txBody>
          <a:bodyPr rtlCol="0"/>
          <a:lstStyle/>
          <a:p>
            <a:pPr rtl="0"/>
            <a:r>
              <a:rPr lang="uk-UA" dirty="0" smtClean="0">
                <a:solidFill>
                  <a:srgbClr val="002060"/>
                </a:solidFill>
              </a:rPr>
              <a:t>Попрацюймо разом: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потренуємося записувати текст-міркування.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вивчали необхідність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збереження чистої води для життя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 пораду друзів (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впр.2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визнач тип тексту , питання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допоможе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Продовж речення :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текст-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пробуй визначити у тексті  </a:t>
            </a:r>
            <a:r>
              <a:rPr lang="uk-UA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твердження, </a:t>
            </a:r>
            <a:r>
              <a:rPr lang="uk-UA" dirty="0" smtClean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доведення,   висновок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 Спиши </a:t>
            </a:r>
            <a:r>
              <a:rPr lang="ru-RU" b="1" dirty="0" err="1">
                <a:solidFill>
                  <a:srgbClr val="002060"/>
                </a:solidFill>
              </a:rPr>
              <a:t>доведення,підкресли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дієслова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57970"/>
              </p:ext>
            </p:extLst>
          </p:nvPr>
        </p:nvGraphicFramePr>
        <p:xfrm>
          <a:off x="3616960" y="3434080"/>
          <a:ext cx="2377440" cy="640080"/>
        </p:xfrm>
        <a:graphic>
          <a:graphicData uri="http://schemas.openxmlformats.org/drawingml/2006/table">
            <a:tbl>
              <a:tblPr/>
              <a:tblGrid>
                <a:gridCol w="2377440"/>
              </a:tblGrid>
              <a:tr h="60960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МІРКУВАННЯ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 smtClean="0"/>
              <a:t> 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 знаєш, що таке 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аквапарк?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 descr="C:\Users\User\Desktop\Без названия (1).jpg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" y="924560"/>
            <a:ext cx="4439920" cy="311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Без названия (2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80" y="924560"/>
            <a:ext cx="4937759" cy="3190240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океанаріум</a:t>
            </a:r>
            <a:r>
              <a:rPr lang="ru-RU" dirty="0"/>
              <a:t>?</a:t>
            </a:r>
          </a:p>
        </p:txBody>
      </p:sp>
      <p:pic>
        <p:nvPicPr>
          <p:cNvPr id="6" name="Объект 5" descr="C:\Users\User\Desktop\Без названия.jpg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1312334"/>
            <a:ext cx="5455920" cy="306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Без-названия-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80" y="1168400"/>
            <a:ext cx="5486400" cy="3190240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4400" y="254000"/>
            <a:ext cx="8229600" cy="182880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Спробуй скласти </a:t>
            </a:r>
            <a:r>
              <a:rPr lang="uk-UA" sz="128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міркування</a:t>
            </a:r>
            <a:r>
              <a:rPr lang="uk-UA" sz="1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те, де ти хотів би побувати. Чому?</a:t>
            </a:r>
            <a:endParaRPr lang="ru-RU" sz="1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 використати світлини. </a:t>
            </a:r>
            <a:endParaRPr lang="uk-UA" sz="128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uk-UA" sz="1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800" dirty="0">
                <a:solidFill>
                  <a:srgbClr val="4472C4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Твердження</a:t>
            </a:r>
            <a:r>
              <a:rPr lang="uk-UA" sz="1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На світлині зображено … .</a:t>
            </a:r>
            <a:endParaRPr lang="ru-RU" sz="1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800" dirty="0">
                <a:solidFill>
                  <a:srgbClr val="4472C4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</a:t>
            </a:r>
            <a:r>
              <a:rPr lang="uk-UA" sz="1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Там дізнаєшся багато нового про … . </a:t>
            </a:r>
            <a:r>
              <a:rPr lang="uk-UA" sz="1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Побуваєш </a:t>
            </a:r>
            <a:r>
              <a:rPr lang="uk-UA" sz="1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uk-UA" sz="1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uk-UA" sz="1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Цікавим є … .</a:t>
            </a:r>
            <a:endParaRPr lang="ru-RU" sz="1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800" dirty="0">
                <a:solidFill>
                  <a:srgbClr val="4472C4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Висновок</a:t>
            </a:r>
            <a:r>
              <a:rPr lang="uk-UA" sz="1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В … відвідувачі отримують задоволення від </a:t>
            </a:r>
            <a:r>
              <a:rPr lang="uk-UA" sz="1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 </a:t>
            </a:r>
            <a:r>
              <a:rPr lang="uk-UA" sz="1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0895128_TF02895270" id="{EDADA7D7-5728-495F-8FBC-D04C087FB434}" vid="{F66C6106-380C-435D-804E-16F649057CBA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Назад в начальную школу (широкоэкранный формат)</Template>
  <TotalTime>281</TotalTime>
  <Words>321</Words>
  <Application>Microsoft Office PowerPoint</Application>
  <PresentationFormat>Произвольный</PresentationFormat>
  <Paragraphs>69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Назад в школу (16x9)</vt:lpstr>
      <vt:lpstr>   Українська  мова 3 клас  БУДУЮ  ТЕКСТ – МІРКУВАННЯ </vt:lpstr>
      <vt:lpstr>ТЕМА УРОКУ: БУДУЮ  ТЕКСТ – МІРКУВАННЯ.</vt:lpstr>
      <vt:lpstr>                          22 травня                      Класна робота Каліграфічна хвилинка:  Вв вв вв ву ви во  вода </vt:lpstr>
      <vt:lpstr>Презентация PowerPoint</vt:lpstr>
      <vt:lpstr> Порівняй будову текстів:</vt:lpstr>
      <vt:lpstr>Попрацюймо разом:</vt:lpstr>
      <vt:lpstr>  Ти знаєш, що таке аквапарк? </vt:lpstr>
      <vt:lpstr>А що таке океанаріум?</vt:lpstr>
      <vt:lpstr>Презентация PowerPoint</vt:lpstr>
      <vt:lpstr> Як скласти  текст-міркування?</vt:lpstr>
      <vt:lpstr> ГРА Речення -міркування:</vt:lpstr>
      <vt:lpstr> ГАРНОГО  ВАМ ДНЯ!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 мова 3 клас</dc:title>
  <dc:creator>Лариса</dc:creator>
  <cp:lastModifiedBy>Admin</cp:lastModifiedBy>
  <cp:revision>28</cp:revision>
  <dcterms:created xsi:type="dcterms:W3CDTF">2021-04-21T10:37:50Z</dcterms:created>
  <dcterms:modified xsi:type="dcterms:W3CDTF">2022-05-30T07:31:37Z</dcterms:modified>
</cp:coreProperties>
</file>