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825" r:id="rId3"/>
    <p:sldId id="829" r:id="rId4"/>
    <p:sldId id="830" r:id="rId5"/>
    <p:sldId id="826" r:id="rId6"/>
    <p:sldId id="827" r:id="rId7"/>
    <p:sldId id="831" r:id="rId8"/>
    <p:sldId id="259" r:id="rId9"/>
    <p:sldId id="261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47FA-E1E9-46F6-AD1A-2B53F52EF68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62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2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002060"/>
                </a:solidFill>
                <a:latin typeface="Verdana"/>
              </a:rPr>
              <a:t>29.03.22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768CA67D-99E1-4EC0-9592-D1D4A4C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09727E6-1808-405D-A617-EAC93AE91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3700" dirty="0" smtClean="0"/>
              <a:t>Тема уроку: Алгоритми </a:t>
            </a:r>
            <a:r>
              <a:rPr lang="uk-UA" sz="3700" dirty="0"/>
              <a:t>опрацювання табличних величин: пошук елемента з найбільшим найменшим значенням</a:t>
            </a:r>
          </a:p>
        </p:txBody>
      </p:sp>
      <p:pic>
        <p:nvPicPr>
          <p:cNvPr id="12" name="Picture 2" descr="glass, magnifier, search, tool icon">
            <a:extLst>
              <a:ext uri="{FF2B5EF4-FFF2-40B4-BE49-F238E27FC236}">
                <a16:creationId xmlns:a16="http://schemas.microsoft.com/office/drawing/2014/main" id="{7D955F63-9A00-4F3A-906D-DAE5DC20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91" y="4038600"/>
            <a:ext cx="2100680" cy="21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estures, resize, small icon">
            <a:extLst>
              <a:ext uri="{FF2B5EF4-FFF2-40B4-BE49-F238E27FC236}">
                <a16:creationId xmlns:a16="http://schemas.microsoft.com/office/drawing/2014/main" id="{CA3A20D0-ECA3-44F6-B767-E0B28254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21" y="3680057"/>
            <a:ext cx="1181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ig, gestures, resize icon">
            <a:extLst>
              <a:ext uri="{FF2B5EF4-FFF2-40B4-BE49-F238E27FC236}">
                <a16:creationId xmlns:a16="http://schemas.microsoft.com/office/drawing/2014/main" id="{212A6104-7851-4F05-8CC5-A7DFD081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87" y="3702645"/>
            <a:ext cx="12001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49</a:t>
            </a: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09A64AA-D8C4-4949-B8ED-B3EAC1BE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lass, magnifier, search, tool icon">
            <a:extLst>
              <a:ext uri="{FF2B5EF4-FFF2-40B4-BE49-F238E27FC236}">
                <a16:creationId xmlns:a16="http://schemas.microsoft.com/office/drawing/2014/main" id="{EB744568-7368-488F-A1E1-76B5BF7A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91" y="4038600"/>
            <a:ext cx="2100680" cy="21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stures, resize, small icon">
            <a:extLst>
              <a:ext uri="{FF2B5EF4-FFF2-40B4-BE49-F238E27FC236}">
                <a16:creationId xmlns:a16="http://schemas.microsoft.com/office/drawing/2014/main" id="{9DB5DFD9-C3AD-4D9C-AC56-5616A594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21" y="3680057"/>
            <a:ext cx="1181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g, gestures, resize icon">
            <a:extLst>
              <a:ext uri="{FF2B5EF4-FFF2-40B4-BE49-F238E27FC236}">
                <a16:creationId xmlns:a16="http://schemas.microsoft.com/office/drawing/2014/main" id="{7553F2E5-D8CD-4B02-8B5F-BE763EC2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87" y="3702645"/>
            <a:ext cx="12001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зрозуміти, як відбувається пошук найбільшого елемента деякої табличної величини, уявімо себе на місці виконавця алгоритму.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D90AD-E511-4559-BCAF-E549B32E3EA4}"/>
              </a:ext>
            </a:extLst>
          </p:cNvPr>
          <p:cNvSpPr txBox="1"/>
          <p:nvPr/>
        </p:nvSpPr>
        <p:spPr>
          <a:xfrm>
            <a:off x="72007" y="2687632"/>
            <a:ext cx="675617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табличної величини записані в пам'яті, доступ до комірок якої здійснюється за номерами елементів. Виконавець може одночасно відкривати доступ до однієї комірки. </a:t>
            </a:r>
          </a:p>
        </p:txBody>
      </p:sp>
      <p:pic>
        <p:nvPicPr>
          <p:cNvPr id="2050" name="Picture 2" descr="cell, table icon">
            <a:extLst>
              <a:ext uri="{FF2B5EF4-FFF2-40B4-BE49-F238E27FC236}">
                <a16:creationId xmlns:a16="http://schemas.microsoft.com/office/drawing/2014/main" id="{8EC71216-B8B8-4A13-9AB0-B48F7990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687632"/>
            <a:ext cx="5162925" cy="3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Нехай задано лінійну таблицю з </a:t>
            </a:r>
            <a:r>
              <a:rPr lang="uk-UA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цілих чисел.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D53AEEA2-B4BB-4F20-926C-3A26514E0C95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66277"/>
          <a:ext cx="12050145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a[1]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a[2]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a[3]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1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a[n]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max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6&gt;5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4&lt;6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…</a:t>
                      </a:r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9&gt;6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…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Виконаємо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56886-C4E4-4D0D-9189-63B3F3ABF998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з пам'яті перший елемент таблиці. Його значення дорівнює 5. Запам'ятаємо його як максимальне —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надамо</a:t>
            </a:r>
            <a:r>
              <a:rPr lang="uk-UA" sz="2800" b="1" i="1" kern="0" dirty="0">
                <a:solidFill>
                  <a:schemeClr val="bg1"/>
                </a:solidFill>
              </a:rPr>
              <a:t> його значення величині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7DBA3-FBCB-4794-9005-FF26F4DC9D99}"/>
              </a:ext>
            </a:extLst>
          </p:cNvPr>
          <p:cNvSpPr txBox="1"/>
          <p:nvPr/>
        </p:nvSpPr>
        <p:spPr>
          <a:xfrm>
            <a:off x="72008" y="3278374"/>
            <a:ext cx="1205014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прочитаємо другий елемент таблиці. Його значення більше за </a:t>
            </a:r>
            <a:r>
              <a:rPr lang="en-US" sz="2800" b="1" i="1" kern="0" dirty="0">
                <a:solidFill>
                  <a:srgbClr val="FF0000"/>
                </a:solidFill>
              </a:rPr>
              <a:t>max</a:t>
            </a:r>
            <a:r>
              <a:rPr lang="en-US" sz="2800" b="1" i="1" kern="0" dirty="0">
                <a:solidFill>
                  <a:srgbClr val="002060"/>
                </a:solidFill>
              </a:rPr>
              <a:t>, </a:t>
            </a:r>
            <a:r>
              <a:rPr lang="uk-UA" sz="2800" b="1" i="1" kern="0" dirty="0">
                <a:solidFill>
                  <a:srgbClr val="002060"/>
                </a:solidFill>
              </a:rPr>
              <a:t>тому «</a:t>
            </a:r>
            <a:r>
              <a:rPr lang="uk-UA" sz="2800" b="1" i="1" kern="0" dirty="0" err="1">
                <a:solidFill>
                  <a:srgbClr val="002060"/>
                </a:solidFill>
              </a:rPr>
              <a:t>забудемо</a:t>
            </a:r>
            <a:r>
              <a:rPr lang="uk-UA" sz="2800" b="1" i="1" kern="0" dirty="0">
                <a:solidFill>
                  <a:srgbClr val="002060"/>
                </a:solidFill>
              </a:rPr>
              <a:t>» про попереднє значення й запам'ятаємо значення </a:t>
            </a:r>
            <a:r>
              <a:rPr lang="en-US" sz="2800" b="1" i="1" kern="0" dirty="0">
                <a:solidFill>
                  <a:srgbClr val="FF0000"/>
                </a:solidFill>
              </a:rPr>
              <a:t>max=6</a:t>
            </a:r>
            <a:r>
              <a:rPr lang="en-US" sz="2800" b="1" i="1" kern="0" dirty="0">
                <a:solidFill>
                  <a:srgbClr val="002060"/>
                </a:solidFill>
              </a:rPr>
              <a:t>;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C412D-7F21-4CEC-B24C-CEC32F670269}"/>
              </a:ext>
            </a:extLst>
          </p:cNvPr>
          <p:cNvSpPr txBox="1"/>
          <p:nvPr/>
        </p:nvSpPr>
        <p:spPr>
          <a:xfrm>
            <a:off x="72008" y="4750067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третій елемент таблиці. Його значення менше за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, тому можна приступати до наступного кроку без зміни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696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Продовжимо таким чином кроки алгоритму поки не будуть переглянуті всі елементи лінійної таблиці до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включно.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52371-D83D-4C39-9600-8B0C1C389F9C}"/>
              </a:ext>
            </a:extLst>
          </p:cNvPr>
          <p:cNvSpPr txBox="1"/>
          <p:nvPr/>
        </p:nvSpPr>
        <p:spPr>
          <a:xfrm>
            <a:off x="72009" y="2687633"/>
            <a:ext cx="783954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кожній ітерації циклу в змінній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міститиметься найбільше значення з пройденої частини лінійної таблиці, а по завершенні циклу змінна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зберігатиме максимальне значення в усьому масиві.</a:t>
            </a:r>
          </a:p>
        </p:txBody>
      </p:sp>
      <p:pic>
        <p:nvPicPr>
          <p:cNvPr id="3074" name="Picture 2" descr="chart, data, gistogram, maximum icon">
            <a:extLst>
              <a:ext uri="{FF2B5EF4-FFF2-40B4-BE49-F238E27FC236}">
                <a16:creationId xmlns:a16="http://schemas.microsoft.com/office/drawing/2014/main" id="{508C6C4F-0F2D-4FED-B33D-84720F41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90" y="2581758"/>
            <a:ext cx="3978130" cy="39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найменшого елемента масиву здійснюють за аналогічним алгоритмом, знаходячи відповідно елемент (</a:t>
            </a:r>
            <a:r>
              <a:rPr lang="en-US" sz="2800" b="1" i="1" kern="0" dirty="0">
                <a:solidFill>
                  <a:srgbClr val="FFFF00"/>
                </a:solidFill>
              </a:rPr>
              <a:t>min</a:t>
            </a:r>
            <a:r>
              <a:rPr lang="en-US" sz="2800" b="1" i="1" kern="0" dirty="0">
                <a:solidFill>
                  <a:schemeClr val="bg1"/>
                </a:solidFill>
              </a:rPr>
              <a:t>), </a:t>
            </a:r>
            <a:r>
              <a:rPr lang="uk-UA" sz="2800" b="1" i="1" kern="0" dirty="0">
                <a:solidFill>
                  <a:schemeClr val="bg1"/>
                </a:solidFill>
              </a:rPr>
              <a:t>який менший від усіх переглянутих елементів.               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068547E2-6AC7-4A56-A6E6-2481DD4E16B4}"/>
              </a:ext>
            </a:extLst>
          </p:cNvPr>
          <p:cNvGraphicFramePr>
            <a:graphicFrameLocks noGrp="1"/>
          </p:cNvGraphicFramePr>
          <p:nvPr/>
        </p:nvGraphicFramePr>
        <p:xfrm>
          <a:off x="72005" y="2693505"/>
          <a:ext cx="12050145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a[1]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a[2]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a[3]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a[n]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min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4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6&gt;5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2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6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4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4&lt;5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3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…</a:t>
                      </a:r>
                      <a:endParaRPr lang="uk-UA" sz="24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9&gt;4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…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n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9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джерела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962709"/>
            <a:ext cx="6491171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Візуальний підручник з </a:t>
            </a:r>
            <a:r>
              <a:rPr lang="en-US" sz="3200" b="1" i="1" kern="0" dirty="0">
                <a:solidFill>
                  <a:srgbClr val="FFFF00"/>
                </a:solidFill>
              </a:rPr>
              <a:t>Python</a:t>
            </a:r>
            <a:r>
              <a:rPr lang="uk-UA" sz="3200" b="1" i="1" kern="0" dirty="0">
                <a:solidFill>
                  <a:srgbClr val="FFFF00"/>
                </a:solidFill>
              </a:rPr>
              <a:t>: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>
                <a:solidFill>
                  <a:srgbClr val="FFFFFF"/>
                </a:solidFill>
              </a:rPr>
              <a:t>https://hourofpython.trinket.io/a-visual-introduction-to-python#/repeating-with-loops-and-lists/loops-of-lists</a:t>
            </a:r>
            <a:endParaRPr lang="ru-RU" sz="32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71" y="1332702"/>
            <a:ext cx="5395371" cy="5382852"/>
          </a:xfrm>
          <a:prstGeom prst="rect">
            <a:avLst/>
          </a:prstGeom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18, ст. 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32</a:t>
            </a:r>
            <a:r>
              <a:rPr lang="uk-UA" dirty="0"/>
              <a:t>-1</a:t>
            </a:r>
            <a:r>
              <a:rPr lang="en-US" dirty="0"/>
              <a:t>34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68802</TotalTime>
  <Words>401</Words>
  <Application>Microsoft Office PowerPoint</Application>
  <PresentationFormat>Широкоэкранный</PresentationFormat>
  <Paragraphs>89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уроку: Алгоритми опрацювання табличних величин: пошук елемента з найбільшим найменшим значенням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Цікаві джерела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518</cp:revision>
  <dcterms:created xsi:type="dcterms:W3CDTF">2016-06-06T19:48:43Z</dcterms:created>
  <dcterms:modified xsi:type="dcterms:W3CDTF">2022-03-29T12:39:04Z</dcterms:modified>
</cp:coreProperties>
</file>