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31" r:id="rId3"/>
    <p:sldId id="739" r:id="rId4"/>
    <p:sldId id="740" r:id="rId5"/>
    <p:sldId id="741" r:id="rId6"/>
    <p:sldId id="742" r:id="rId7"/>
    <p:sldId id="743" r:id="rId8"/>
    <p:sldId id="744" r:id="rId9"/>
    <p:sldId id="745" r:id="rId10"/>
    <p:sldId id="748" r:id="rId11"/>
    <p:sldId id="749" r:id="rId12"/>
    <p:sldId id="750" r:id="rId13"/>
    <p:sldId id="751" r:id="rId14"/>
    <p:sldId id="752" r:id="rId15"/>
    <p:sldId id="753" r:id="rId16"/>
    <p:sldId id="755" r:id="rId17"/>
    <p:sldId id="756" r:id="rId18"/>
    <p:sldId id="259" r:id="rId19"/>
    <p:sldId id="261" r:id="rId20"/>
    <p:sldId id="304" r:id="rId21"/>
  </p:sldIdLst>
  <p:sldSz cx="12192000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4" autoAdjust="0"/>
    <p:restoredTop sz="94660"/>
  </p:normalViewPr>
  <p:slideViewPr>
    <p:cSldViewPr snapToGrid="0">
      <p:cViewPr>
        <p:scale>
          <a:sx n="70" d="100"/>
          <a:sy n="70" d="100"/>
        </p:scale>
        <p:origin x="-58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jpeg" /><Relationship Id="rId5" Type="http://schemas.openxmlformats.org/officeDocument/2006/relationships/image" Target="../media/image4.png" /><Relationship Id="rId4" Type="http://schemas.openxmlformats.org/officeDocument/2006/relationships/image" Target="../media/image3.jpe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2.pn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E931A66E-CCA2-0474-6A54-697B760B0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5675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>
            <a:extLst>
              <a:ext uri="{FF2B5EF4-FFF2-40B4-BE49-F238E27FC236}">
                <a16:creationId xmlns:a16="http://schemas.microsoft.com/office/drawing/2014/main" id="{EDE0533D-9CAE-A8FD-FE5E-1C7BDA4CD5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25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509C6EF8-2681-A447-98B6-EFD29F69B7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6021388"/>
            <a:ext cx="5699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0E65FCA1-1890-80A9-1DEF-6AC41D3FD52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8" name="Oval 25">
            <a:extLst>
              <a:ext uri="{FF2B5EF4-FFF2-40B4-BE49-F238E27FC236}">
                <a16:creationId xmlns:a16="http://schemas.microsoft.com/office/drawing/2014/main" id="{05A1F3A6-1379-6844-6B52-CF1C2A481CA9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1A40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F9F7DA39-3803-D09B-8EE2-7BE1F47E05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86525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19426B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131AEF1-8C64-A67C-2BE5-ACB2B7CC647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25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8">
            <a:extLst>
              <a:ext uri="{FF2B5EF4-FFF2-40B4-BE49-F238E27FC236}">
                <a16:creationId xmlns:a16="http://schemas.microsoft.com/office/drawing/2014/main" id="{73BE6D60-8168-E0B8-2FA3-202DFD41076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21" descr="2">
            <a:extLst>
              <a:ext uri="{FF2B5EF4-FFF2-40B4-BE49-F238E27FC236}">
                <a16:creationId xmlns:a16="http://schemas.microsoft.com/office/drawing/2014/main" id="{055F27AE-18C8-B578-58F1-22481A55DC20}"/>
              </a:ext>
            </a:extLst>
          </p:cNvPr>
          <p:cNvSpPr>
            <a:spLocks/>
          </p:cNvSpPr>
          <p:nvPr userDrawn="1"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2103437 w 1325"/>
              <a:gd name="T1" fmla="*/ 1524000 h 1910"/>
              <a:gd name="T2" fmla="*/ 657225 w 1325"/>
              <a:gd name="T3" fmla="*/ 0 h 1910"/>
              <a:gd name="T4" fmla="*/ 42862 w 1325"/>
              <a:gd name="T5" fmla="*/ 1609725 h 1910"/>
              <a:gd name="T6" fmla="*/ 638175 w 1325"/>
              <a:gd name="T7" fmla="*/ 3032125 h 1910"/>
              <a:gd name="T8" fmla="*/ 2103437 w 1325"/>
              <a:gd name="T9" fmla="*/ 1524000 h 1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9" descr="4">
            <a:extLst>
              <a:ext uri="{FF2B5EF4-FFF2-40B4-BE49-F238E27FC236}">
                <a16:creationId xmlns:a16="http://schemas.microsoft.com/office/drawing/2014/main" id="{F7450C3E-3434-0381-A90C-A36E2FC2E6CF}"/>
              </a:ext>
            </a:extLst>
          </p:cNvPr>
          <p:cNvSpPr>
            <a:spLocks/>
          </p:cNvSpPr>
          <p:nvPr userDrawn="1"/>
        </p:nvSpPr>
        <p:spPr bwMode="gray">
          <a:xfrm>
            <a:off x="2625725" y="2119313"/>
            <a:ext cx="2139950" cy="3116262"/>
          </a:xfrm>
          <a:custGeom>
            <a:avLst/>
            <a:gdLst>
              <a:gd name="T0" fmla="*/ 1509713 w 1348"/>
              <a:gd name="T1" fmla="*/ 3116263 h 1963"/>
              <a:gd name="T2" fmla="*/ 2124075 w 1348"/>
              <a:gd name="T3" fmla="*/ 1550988 h 1963"/>
              <a:gd name="T4" fmla="*/ 1436688 w 1348"/>
              <a:gd name="T5" fmla="*/ 0 h 1963"/>
              <a:gd name="T6" fmla="*/ 0 w 1348"/>
              <a:gd name="T7" fmla="*/ 1566863 h 1963"/>
              <a:gd name="T8" fmla="*/ 1509713 w 1348"/>
              <a:gd name="T9" fmla="*/ 3116263 h 1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20" descr="1">
            <a:extLst>
              <a:ext uri="{FF2B5EF4-FFF2-40B4-BE49-F238E27FC236}">
                <a16:creationId xmlns:a16="http://schemas.microsoft.com/office/drawing/2014/main" id="{68D8DA4A-4393-DA57-6892-DF5A5F69B0D5}"/>
              </a:ext>
            </a:extLst>
          </p:cNvPr>
          <p:cNvSpPr>
            <a:spLocks/>
          </p:cNvSpPr>
          <p:nvPr userDrawn="1"/>
        </p:nvSpPr>
        <p:spPr bwMode="gray">
          <a:xfrm>
            <a:off x="1130300" y="1416050"/>
            <a:ext cx="2873375" cy="2182813"/>
          </a:xfrm>
          <a:custGeom>
            <a:avLst/>
            <a:gdLst>
              <a:gd name="T0" fmla="*/ 1436688 w 1810"/>
              <a:gd name="T1" fmla="*/ 2182813 h 1375"/>
              <a:gd name="T2" fmla="*/ 2873375 w 1810"/>
              <a:gd name="T3" fmla="*/ 627063 h 1375"/>
              <a:gd name="T4" fmla="*/ 1390650 w 1810"/>
              <a:gd name="T5" fmla="*/ 38100 h 1375"/>
              <a:gd name="T6" fmla="*/ 0 w 1810"/>
              <a:gd name="T7" fmla="*/ 628650 h 1375"/>
              <a:gd name="T8" fmla="*/ 1436688 w 1810"/>
              <a:gd name="T9" fmla="*/ 2182813 h 13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22" descr="55282">
            <a:extLst>
              <a:ext uri="{FF2B5EF4-FFF2-40B4-BE49-F238E27FC236}">
                <a16:creationId xmlns:a16="http://schemas.microsoft.com/office/drawing/2014/main" id="{4CB8B407-9810-24E9-FFAF-CCE0308D9120}"/>
              </a:ext>
            </a:extLst>
          </p:cNvPr>
          <p:cNvSpPr>
            <a:spLocks/>
          </p:cNvSpPr>
          <p:nvPr userDrawn="1"/>
        </p:nvSpPr>
        <p:spPr bwMode="gray">
          <a:xfrm>
            <a:off x="1085850" y="3730625"/>
            <a:ext cx="2962275" cy="2219325"/>
          </a:xfrm>
          <a:custGeom>
            <a:avLst/>
            <a:gdLst>
              <a:gd name="T0" fmla="*/ 1471613 w 1866"/>
              <a:gd name="T1" fmla="*/ 0 h 1398"/>
              <a:gd name="T2" fmla="*/ 0 w 1866"/>
              <a:gd name="T3" fmla="*/ 1547813 h 1398"/>
              <a:gd name="T4" fmla="*/ 1581150 w 1866"/>
              <a:gd name="T5" fmla="*/ 2201863 h 1398"/>
              <a:gd name="T6" fmla="*/ 2962275 w 1866"/>
              <a:gd name="T7" fmla="*/ 1581150 h 1398"/>
              <a:gd name="T8" fmla="*/ 1471613 w 1866"/>
              <a:gd name="T9" fmla="*/ 0 h 1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Oval 23">
            <a:extLst>
              <a:ext uri="{FF2B5EF4-FFF2-40B4-BE49-F238E27FC236}">
                <a16:creationId xmlns:a16="http://schemas.microsoft.com/office/drawing/2014/main" id="{D4C94EA7-1280-B9C9-E69E-C7C5410BC4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5E158E5B-3512-6519-8963-DFF5CE0D55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20875" y="2606675"/>
            <a:ext cx="14097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en-US" sz="15000" b="1" i="1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altLang="en-US" sz="15000" b="1" i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/>
            <a:r>
              <a:rPr lang="ru-RU"/>
              <a:t>Образец подзаголовка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099716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43B292-1067-E129-BF88-E226692B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8D2C9-2DC9-4AA5-AB0F-A47945A2DF23}" type="datetimeFigureOut">
              <a:rPr lang="uk-UA"/>
              <a:pPr>
                <a:defRPr/>
              </a:pPr>
              <a:t>28.04.2022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6E3842-7F6D-FF3F-004E-B0519814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ACCB60-FA33-CB93-65EF-910EBA2E4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BDC9A-7863-498A-B77B-2F007E34FDA7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02424820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3A398D3-C5D9-D77B-163D-8C93E33F4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434ED-C9D7-4511-8AB6-21EB854F0AB3}" type="datetimeFigureOut">
              <a:rPr lang="uk-UA"/>
              <a:pPr>
                <a:defRPr/>
              </a:pPr>
              <a:t>28.04.2022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38D51F-4545-A376-8A97-30B9CDE1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EE6A8D-0A21-8148-F242-399C4147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F313A-FF0F-4BE4-AE22-7597E0419EF9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3348764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>
            <a:extLst>
              <a:ext uri="{FF2B5EF4-FFF2-40B4-BE49-F238E27FC236}">
                <a16:creationId xmlns:a16="http://schemas.microsoft.com/office/drawing/2014/main" id="{BAAFE539-EE31-1364-92B4-01184FD7B8C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8513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4AF286A0-F1FF-F11B-0C5F-569474E412E8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0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C762F9B9-3604-A9DB-665F-502CB42F99B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287000" y="188913"/>
            <a:ext cx="1665288" cy="1512887"/>
            <a:chOff x="4604" y="119"/>
            <a:chExt cx="1049" cy="953"/>
          </a:xfrm>
        </p:grpSpPr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F542868A-ADFE-3060-F740-DD3848E4730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FFFFFF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>
                <a:solidFill>
                  <a:srgbClr val="19426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79B1C575-4E4E-2D07-D46D-1D464A818BA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>
                <a:solidFill>
                  <a:srgbClr val="19426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20" descr="4">
              <a:extLst>
                <a:ext uri="{FF2B5EF4-FFF2-40B4-BE49-F238E27FC236}">
                  <a16:creationId xmlns:a16="http://schemas.microsoft.com/office/drawing/2014/main" id="{04E41EB7-2CCC-9CE3-6331-33E788FAA05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301 w 1348"/>
                <a:gd name="T1" fmla="*/ 588 h 1963"/>
                <a:gd name="T2" fmla="*/ 423 w 1348"/>
                <a:gd name="T3" fmla="*/ 293 h 1963"/>
                <a:gd name="T4" fmla="*/ 286 w 1348"/>
                <a:gd name="T5" fmla="*/ 0 h 1963"/>
                <a:gd name="T6" fmla="*/ 0 w 1348"/>
                <a:gd name="T7" fmla="*/ 296 h 1963"/>
                <a:gd name="T8" fmla="*/ 301 w 1348"/>
                <a:gd name="T9" fmla="*/ 588 h 19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1" descr="1">
              <a:extLst>
                <a:ext uri="{FF2B5EF4-FFF2-40B4-BE49-F238E27FC236}">
                  <a16:creationId xmlns:a16="http://schemas.microsoft.com/office/drawing/2014/main" id="{04D8DA4E-E396-D094-EE45-C5904C32B9F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286 w 1810"/>
                <a:gd name="T1" fmla="*/ 416 h 1388"/>
                <a:gd name="T2" fmla="*/ 572 w 1810"/>
                <a:gd name="T3" fmla="*/ 122 h 1388"/>
                <a:gd name="T4" fmla="*/ 276 w 1810"/>
                <a:gd name="T5" fmla="*/ 12 h 1388"/>
                <a:gd name="T6" fmla="*/ 0 w 1810"/>
                <a:gd name="T7" fmla="*/ 123 h 1388"/>
                <a:gd name="T8" fmla="*/ 286 w 1810"/>
                <a:gd name="T9" fmla="*/ 416 h 13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2" descr="2">
              <a:extLst>
                <a:ext uri="{FF2B5EF4-FFF2-40B4-BE49-F238E27FC236}">
                  <a16:creationId xmlns:a16="http://schemas.microsoft.com/office/drawing/2014/main" id="{6AA634D0-C837-12C5-58DB-80D4EFA3018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419 w 1325"/>
                <a:gd name="T1" fmla="*/ 287 h 1910"/>
                <a:gd name="T2" fmla="*/ 131 w 1325"/>
                <a:gd name="T3" fmla="*/ 0 h 1910"/>
                <a:gd name="T4" fmla="*/ 9 w 1325"/>
                <a:gd name="T5" fmla="*/ 304 h 1910"/>
                <a:gd name="T6" fmla="*/ 127 w 1325"/>
                <a:gd name="T7" fmla="*/ 572 h 1910"/>
                <a:gd name="T8" fmla="*/ 419 w 1325"/>
                <a:gd name="T9" fmla="*/ 287 h 19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3" descr="55282">
              <a:extLst>
                <a:ext uri="{FF2B5EF4-FFF2-40B4-BE49-F238E27FC236}">
                  <a16:creationId xmlns:a16="http://schemas.microsoft.com/office/drawing/2014/main" id="{53DA61A8-4D5F-CFA8-F3DA-00DD321E3F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293 w 1866"/>
                <a:gd name="T1" fmla="*/ 0 h 1398"/>
                <a:gd name="T2" fmla="*/ 0 w 1866"/>
                <a:gd name="T3" fmla="*/ 292 h 1398"/>
                <a:gd name="T4" fmla="*/ 315 w 1866"/>
                <a:gd name="T5" fmla="*/ 415 h 1398"/>
                <a:gd name="T6" fmla="*/ 590 w 1866"/>
                <a:gd name="T7" fmla="*/ 298 h 1398"/>
                <a:gd name="T8" fmla="*/ 293 w 1866"/>
                <a:gd name="T9" fmla="*/ 0 h 1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24">
              <a:extLst>
                <a:ext uri="{FF2B5EF4-FFF2-40B4-BE49-F238E27FC236}">
                  <a16:creationId xmlns:a16="http://schemas.microsoft.com/office/drawing/2014/main" id="{2A7DDBF5-E67D-9021-3F77-66A46985AA4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>
                <a:solidFill>
                  <a:srgbClr val="19426B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TextBox 16">
            <a:extLst>
              <a:ext uri="{FF2B5EF4-FFF2-40B4-BE49-F238E27FC236}">
                <a16:creationId xmlns:a16="http://schemas.microsoft.com/office/drawing/2014/main" id="{9B25DC8F-4DB5-A36A-C843-82AEBF29CE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77538" y="566738"/>
            <a:ext cx="755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uk-UA" altLang="en-US" sz="4400" b="1" i="1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4" name="Групувати 18">
            <a:extLst>
              <a:ext uri="{FF2B5EF4-FFF2-40B4-BE49-F238E27FC236}">
                <a16:creationId xmlns:a16="http://schemas.microsoft.com/office/drawing/2014/main" id="{43839998-247F-4E68-3E9A-8BF6E983A9A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5875" y="6529388"/>
            <a:ext cx="4681538" cy="328612"/>
            <a:chOff x="467544" y="6485698"/>
            <a:chExt cx="4680520" cy="328281"/>
          </a:xfrm>
        </p:grpSpPr>
        <p:pic>
          <p:nvPicPr>
            <p:cNvPr id="15" name="Picture 3" descr="E:\Робота\Вчитель Інформатики\~~~Сайт~~~\teach-inf.at.ua\FTP\krfb_6465.png">
              <a:extLst>
                <a:ext uri="{FF2B5EF4-FFF2-40B4-BE49-F238E27FC236}">
                  <a16:creationId xmlns:a16="http://schemas.microsoft.com/office/drawing/2014/main" id="{BA96204B-53D8-BB7A-50FB-3622B5EB63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606147C5-525E-A7D0-579E-C63B54426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6506203"/>
              <a:ext cx="4680520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/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5114182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5EF78E-35F2-8FF0-EBB4-C9C5C10FB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E2FB4-89B3-4ABC-A528-9C4C722B656D}" type="datetimeFigureOut">
              <a:rPr lang="uk-UA"/>
              <a:pPr>
                <a:defRPr/>
              </a:pPr>
              <a:t>28.04.2022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305A80-4157-64D0-352E-AD3BCD49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F477C-60AE-5568-C80E-644DB2DD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E0733-183F-4A3D-B6F1-BDF34FA5C44A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37456031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3">
            <a:extLst>
              <a:ext uri="{FF2B5EF4-FFF2-40B4-BE49-F238E27FC236}">
                <a16:creationId xmlns:a16="http://schemas.microsoft.com/office/drawing/2014/main" id="{37DF4A47-ACFA-C717-815B-FEDAF3E0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49696-D687-48F8-8EC1-A758AFB750ED}" type="datetimeFigureOut">
              <a:rPr lang="uk-UA"/>
              <a:pPr>
                <a:defRPr/>
              </a:pPr>
              <a:t>28.04.2022</a:t>
            </a:fld>
            <a:endParaRPr lang="uk-UA"/>
          </a:p>
        </p:txBody>
      </p:sp>
      <p:sp>
        <p:nvSpPr>
          <p:cNvPr id="6" name="Місце для нижнього колонтитула 4">
            <a:extLst>
              <a:ext uri="{FF2B5EF4-FFF2-40B4-BE49-F238E27FC236}">
                <a16:creationId xmlns:a16="http://schemas.microsoft.com/office/drawing/2014/main" id="{954F3E9F-61C8-D6E6-4B16-5A5AFF0C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>
            <a:extLst>
              <a:ext uri="{FF2B5EF4-FFF2-40B4-BE49-F238E27FC236}">
                <a16:creationId xmlns:a16="http://schemas.microsoft.com/office/drawing/2014/main" id="{3C65DC70-B2A7-04E4-591D-49BDE9EA5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C3E95-6EEF-44D0-84BD-73C275255B06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10132191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3">
            <a:extLst>
              <a:ext uri="{FF2B5EF4-FFF2-40B4-BE49-F238E27FC236}">
                <a16:creationId xmlns:a16="http://schemas.microsoft.com/office/drawing/2014/main" id="{B12D422E-9986-D17A-54E7-5A2E988D9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7796-7333-4857-9117-0275BB9504A8}" type="datetimeFigureOut">
              <a:rPr lang="uk-UA"/>
              <a:pPr>
                <a:defRPr/>
              </a:pPr>
              <a:t>28.04.2022</a:t>
            </a:fld>
            <a:endParaRPr lang="uk-UA"/>
          </a:p>
        </p:txBody>
      </p:sp>
      <p:sp>
        <p:nvSpPr>
          <p:cNvPr id="8" name="Місце для нижнього колонтитула 4">
            <a:extLst>
              <a:ext uri="{FF2B5EF4-FFF2-40B4-BE49-F238E27FC236}">
                <a16:creationId xmlns:a16="http://schemas.microsoft.com/office/drawing/2014/main" id="{96486EB7-380B-75D1-CA76-7FE12312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>
            <a:extLst>
              <a:ext uri="{FF2B5EF4-FFF2-40B4-BE49-F238E27FC236}">
                <a16:creationId xmlns:a16="http://schemas.microsoft.com/office/drawing/2014/main" id="{A718CC15-2F49-5067-05BB-51396D4E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6CD0C-E81B-4B9F-B178-9AE6FDE20415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23807843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3">
            <a:extLst>
              <a:ext uri="{FF2B5EF4-FFF2-40B4-BE49-F238E27FC236}">
                <a16:creationId xmlns:a16="http://schemas.microsoft.com/office/drawing/2014/main" id="{3813E36A-CDBB-4071-F2C0-A486CDBC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ECAC-F267-40B4-9AE7-9A108148E449}" type="datetimeFigureOut">
              <a:rPr lang="uk-UA"/>
              <a:pPr>
                <a:defRPr/>
              </a:pPr>
              <a:t>28.04.2022</a:t>
            </a:fld>
            <a:endParaRPr lang="uk-UA"/>
          </a:p>
        </p:txBody>
      </p:sp>
      <p:sp>
        <p:nvSpPr>
          <p:cNvPr id="4" name="Місце для нижнього колонтитула 4">
            <a:extLst>
              <a:ext uri="{FF2B5EF4-FFF2-40B4-BE49-F238E27FC236}">
                <a16:creationId xmlns:a16="http://schemas.microsoft.com/office/drawing/2014/main" id="{52381623-F59F-5995-FBCE-EA601052A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>
            <a:extLst>
              <a:ext uri="{FF2B5EF4-FFF2-40B4-BE49-F238E27FC236}">
                <a16:creationId xmlns:a16="http://schemas.microsoft.com/office/drawing/2014/main" id="{741FF125-636E-BFE4-0D7A-7469D944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042F9-9B94-4AD0-B526-6C6FF4770D5C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49484796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>
            <a:extLst>
              <a:ext uri="{FF2B5EF4-FFF2-40B4-BE49-F238E27FC236}">
                <a16:creationId xmlns:a16="http://schemas.microsoft.com/office/drawing/2014/main" id="{0F1FAB5D-C9D4-9696-E239-F5B35974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A3470-467D-4FEA-822A-1E2845E05306}" type="datetimeFigureOut">
              <a:rPr lang="uk-UA"/>
              <a:pPr>
                <a:defRPr/>
              </a:pPr>
              <a:t>28.04.2022</a:t>
            </a:fld>
            <a:endParaRPr lang="uk-UA"/>
          </a:p>
        </p:txBody>
      </p:sp>
      <p:sp>
        <p:nvSpPr>
          <p:cNvPr id="3" name="Місце для нижнього колонтитула 4">
            <a:extLst>
              <a:ext uri="{FF2B5EF4-FFF2-40B4-BE49-F238E27FC236}">
                <a16:creationId xmlns:a16="http://schemas.microsoft.com/office/drawing/2014/main" id="{4B9B9DB3-2499-40C0-2974-CA290EA4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>
            <a:extLst>
              <a:ext uri="{FF2B5EF4-FFF2-40B4-BE49-F238E27FC236}">
                <a16:creationId xmlns:a16="http://schemas.microsoft.com/office/drawing/2014/main" id="{C1B189EC-D3AF-E9C8-F85C-0345ECD1B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90A22-FD98-460A-AA99-A4F973BE5A7E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5657898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3">
            <a:extLst>
              <a:ext uri="{FF2B5EF4-FFF2-40B4-BE49-F238E27FC236}">
                <a16:creationId xmlns:a16="http://schemas.microsoft.com/office/drawing/2014/main" id="{4CB10611-D3CE-C74E-B214-14262336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51E2E-DD28-4526-B823-F02966C47439}" type="datetimeFigureOut">
              <a:rPr lang="uk-UA"/>
              <a:pPr>
                <a:defRPr/>
              </a:pPr>
              <a:t>28.04.2022</a:t>
            </a:fld>
            <a:endParaRPr lang="uk-UA"/>
          </a:p>
        </p:txBody>
      </p:sp>
      <p:sp>
        <p:nvSpPr>
          <p:cNvPr id="6" name="Місце для нижнього колонтитула 4">
            <a:extLst>
              <a:ext uri="{FF2B5EF4-FFF2-40B4-BE49-F238E27FC236}">
                <a16:creationId xmlns:a16="http://schemas.microsoft.com/office/drawing/2014/main" id="{CEC706C6-E9FB-766D-8296-269697119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>
            <a:extLst>
              <a:ext uri="{FF2B5EF4-FFF2-40B4-BE49-F238E27FC236}">
                <a16:creationId xmlns:a16="http://schemas.microsoft.com/office/drawing/2014/main" id="{E2B6FBEB-4058-8AFF-4521-C626C929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7C6C7-320F-4923-80C1-056C52972F42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54680435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3">
            <a:extLst>
              <a:ext uri="{FF2B5EF4-FFF2-40B4-BE49-F238E27FC236}">
                <a16:creationId xmlns:a16="http://schemas.microsoft.com/office/drawing/2014/main" id="{74CFB26D-C2D9-BC7D-72D0-5B5D21FEE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FFBF-F47E-485C-A3C4-9EF5F274C7AB}" type="datetimeFigureOut">
              <a:rPr lang="uk-UA"/>
              <a:pPr>
                <a:defRPr/>
              </a:pPr>
              <a:t>28.04.2022</a:t>
            </a:fld>
            <a:endParaRPr lang="uk-UA"/>
          </a:p>
        </p:txBody>
      </p:sp>
      <p:sp>
        <p:nvSpPr>
          <p:cNvPr id="6" name="Місце для нижнього колонтитула 4">
            <a:extLst>
              <a:ext uri="{FF2B5EF4-FFF2-40B4-BE49-F238E27FC236}">
                <a16:creationId xmlns:a16="http://schemas.microsoft.com/office/drawing/2014/main" id="{21749D50-BD8F-4387-C865-AF4688E9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>
            <a:extLst>
              <a:ext uri="{FF2B5EF4-FFF2-40B4-BE49-F238E27FC236}">
                <a16:creationId xmlns:a16="http://schemas.microsoft.com/office/drawing/2014/main" id="{8BEEB0C7-1FAC-745D-F395-11B9AD63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D7A44-2652-4F6C-9CB7-3D09D7191BD0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83623045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>
            <a:extLst>
              <a:ext uri="{FF2B5EF4-FFF2-40B4-BE49-F238E27FC236}">
                <a16:creationId xmlns:a16="http://schemas.microsoft.com/office/drawing/2014/main" id="{FC236A02-35AB-33EA-735F-B4FE6E4B2B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/>
              <a:t>Зразок заголовка</a:t>
            </a:r>
          </a:p>
        </p:txBody>
      </p:sp>
      <p:sp>
        <p:nvSpPr>
          <p:cNvPr id="1027" name="Місце для тексту 2">
            <a:extLst>
              <a:ext uri="{FF2B5EF4-FFF2-40B4-BE49-F238E27FC236}">
                <a16:creationId xmlns:a16="http://schemas.microsoft.com/office/drawing/2014/main" id="{4482CDD5-E1FD-F61D-5814-38C9312DE9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/>
              <a:t>Редагувати стиль зразка тексту</a:t>
            </a:r>
          </a:p>
          <a:p>
            <a:pPr lvl="1"/>
            <a:r>
              <a:rPr lang="uk-UA" altLang="en-US"/>
              <a:t>Другий рівень</a:t>
            </a:r>
          </a:p>
          <a:p>
            <a:pPr lvl="2"/>
            <a:r>
              <a:rPr lang="uk-UA" altLang="en-US"/>
              <a:t>Третій рівень</a:t>
            </a:r>
          </a:p>
          <a:p>
            <a:pPr lvl="3"/>
            <a:r>
              <a:rPr lang="uk-UA" altLang="en-US"/>
              <a:t>Четвертий рівень</a:t>
            </a:r>
          </a:p>
          <a:p>
            <a:pPr lvl="4"/>
            <a:r>
              <a:rPr lang="uk-UA" altLang="en-US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34085CE-9FD7-F552-DE59-4D9F13B3A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3D7B3D-1E3F-4602-B14B-D2FF2AA8D738}" type="datetimeFigureOut">
              <a:rPr lang="uk-UA"/>
              <a:pPr>
                <a:defRPr/>
              </a:pPr>
              <a:t>28.04.2022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1EA534-FF8E-6908-20FB-B8B12B7F8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94CC96-2FC4-0940-DFC2-5C688741F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5B054A0-DD97-4D0C-B76A-364B87E02501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slow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ідзаголовок 2">
            <a:extLst>
              <a:ext uri="{FF2B5EF4-FFF2-40B4-BE49-F238E27FC236}">
                <a16:creationId xmlns:a16="http://schemas.microsoft.com/office/drawing/2014/main" id="{FAFFDD82-3655-032B-EC27-188E3013550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032375" y="3184525"/>
            <a:ext cx="7138988" cy="403225"/>
          </a:xfrm>
        </p:spPr>
        <p:txBody>
          <a:bodyPr anchor="ctr"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uk-UA" altLang="en-US" sz="1600" b="1">
                <a:solidFill>
                  <a:srgbClr val="FFFFFF"/>
                </a:solidFill>
              </a:rPr>
              <a:t>28.04.2022</a:t>
            </a:r>
          </a:p>
        </p:txBody>
      </p:sp>
      <p:sp>
        <p:nvSpPr>
          <p:cNvPr id="6" name="Округлена прямокутна виноска 5">
            <a:extLst>
              <a:ext uri="{FF2B5EF4-FFF2-40B4-BE49-F238E27FC236}">
                <a16:creationId xmlns:a16="http://schemas.microsoft.com/office/drawing/2014/main" id="{8F54A050-16FF-4258-F0F9-6FAAA17E22A9}"/>
              </a:ext>
            </a:extLst>
          </p:cNvPr>
          <p:cNvSpPr/>
          <p:nvPr/>
        </p:nvSpPr>
        <p:spPr>
          <a:xfrm>
            <a:off x="127000" y="6175375"/>
            <a:ext cx="2447925" cy="619125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sz="3600" b="1" i="1" kern="0" dirty="0">
                <a:solidFill>
                  <a:srgbClr val="002060"/>
                </a:solidFill>
                <a:latin typeface="Verdana"/>
                <a:cs typeface="+mn-cs"/>
              </a:rPr>
              <a:t>Урок 47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B04ED4E-B4ED-A5D3-9644-11B92C340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225" y="665163"/>
            <a:ext cx="7137400" cy="18018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100"/>
              <a:t>Тема уроку: </a:t>
            </a:r>
            <a:r>
              <a:rPr sz="3100"/>
              <a:t>Відображення базових графічних примітивів – лінія, прямокутник, сектор, ламана, еліпс, налаштування стилю та кольору примітивів засобами мови програмування </a:t>
            </a:r>
          </a:p>
        </p:txBody>
      </p:sp>
      <p:pic>
        <p:nvPicPr>
          <p:cNvPr id="4101" name="Picture 2" descr="design, programming, seo, site, web icon">
            <a:extLst>
              <a:ext uri="{FF2B5EF4-FFF2-40B4-BE49-F238E27FC236}">
                <a16:creationId xmlns:a16="http://schemas.microsoft.com/office/drawing/2014/main" id="{6B77F7A1-09B0-7B4E-AD97-F408F08C9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36195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design, display, monitor, screen, vector graphics icon">
            <a:extLst>
              <a:ext uri="{FF2B5EF4-FFF2-40B4-BE49-F238E27FC236}">
                <a16:creationId xmlns:a16="http://schemas.microsoft.com/office/drawing/2014/main" id="{3D779148-34AE-DA33-DAE1-BF2FED978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t="17780" r="11481" b="16162"/>
          <a:stretch>
            <a:fillRect/>
          </a:stretch>
        </p:blipFill>
        <p:spPr bwMode="auto">
          <a:xfrm>
            <a:off x="9204325" y="3733800"/>
            <a:ext cx="25844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33AFA4AF-4CAF-61A3-0694-2CD80048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altLang="en-US">
                <a:latin typeface="Verdana" panose="020B0604030504040204" pitchFamily="34" charset="0"/>
              </a:rPr>
              <a:t>Як у середовищі Lazarus малюють лінію, сектор та ламану?</a:t>
            </a:r>
          </a:p>
        </p:txBody>
      </p:sp>
      <p:pic>
        <p:nvPicPr>
          <p:cNvPr id="13315" name="Picture 60" descr="3D_27">
            <a:extLst>
              <a:ext uri="{FF2B5EF4-FFF2-40B4-BE49-F238E27FC236}">
                <a16:creationId xmlns:a16="http://schemas.microsoft.com/office/drawing/2014/main" id="{F63CD4B6-0E1F-C3A4-56A6-ACCDABD59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3985CC-E6FA-D61D-4387-EFDF0B814358}"/>
              </a:ext>
            </a:extLst>
          </p:cNvPr>
          <p:cNvSpPr txBox="1"/>
          <p:nvPr/>
        </p:nvSpPr>
        <p:spPr>
          <a:xfrm>
            <a:off x="71438" y="1196975"/>
            <a:ext cx="12050712" cy="267811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Для малювання ліній і фігур у процесі виконання програми на формі в середовищі програмування </a:t>
            </a:r>
            <a:r>
              <a:rPr lang="en-US" sz="2800" b="1" i="1" kern="0" dirty="0">
                <a:solidFill>
                  <a:srgbClr val="FFFFFF"/>
                </a:solidFill>
                <a:latin typeface="+mn-lt"/>
                <a:cs typeface="+mn-cs"/>
              </a:rPr>
              <a:t>Lazarus 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потрібно розміщувати полотно. Для цього звертаються до властивості </a:t>
            </a:r>
            <a:r>
              <a:rPr lang="en-US" sz="2800" b="1" i="1" kern="0" dirty="0">
                <a:solidFill>
                  <a:srgbClr val="FFFF00"/>
                </a:solidFill>
                <a:latin typeface="+mn-lt"/>
                <a:cs typeface="+mn-cs"/>
              </a:rPr>
              <a:t>Canvas</a:t>
            </a:r>
            <a:r>
              <a:rPr lang="en-US" sz="2800" b="1" i="1" kern="0" dirty="0">
                <a:solidFill>
                  <a:srgbClr val="FFFFFF"/>
                </a:solidFill>
                <a:latin typeface="+mn-lt"/>
                <a:cs typeface="+mn-cs"/>
              </a:rPr>
              <a:t> — 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властивості об'єкта </a:t>
            </a:r>
            <a:r>
              <a:rPr lang="en-US" sz="2800" b="1" i="1" kern="0" dirty="0">
                <a:solidFill>
                  <a:srgbClr val="FFFF00"/>
                </a:solidFill>
                <a:latin typeface="+mn-lt"/>
                <a:cs typeface="+mn-cs"/>
              </a:rPr>
              <a:t>Form</a:t>
            </a:r>
            <a:r>
              <a:rPr lang="en-US" sz="2800" b="1" i="1" kern="0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який у свою чергу є об'єктом, що має свої методи та властивості. </a:t>
            </a:r>
          </a:p>
        </p:txBody>
      </p:sp>
      <p:sp>
        <p:nvSpPr>
          <p:cNvPr id="11" name="AutoShape 61">
            <a:extLst>
              <a:ext uri="{FF2B5EF4-FFF2-40B4-BE49-F238E27FC236}">
                <a16:creationId xmlns:a16="http://schemas.microsoft.com/office/drawing/2014/main" id="{70614510-3E4B-8F83-5D37-AEB81484487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cs typeface="+mn-cs"/>
              </a:rPr>
              <a:t>7</a:t>
            </a:r>
            <a:endParaRPr lang="en-US" sz="12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7543E-C485-B838-49DD-2CB0A7F6147C}"/>
              </a:ext>
            </a:extLst>
          </p:cNvPr>
          <p:cNvSpPr txBox="1"/>
          <p:nvPr/>
        </p:nvSpPr>
        <p:spPr>
          <a:xfrm>
            <a:off x="71438" y="3983038"/>
            <a:ext cx="5972175" cy="64611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i="1" kern="0" dirty="0">
                <a:solidFill>
                  <a:srgbClr val="FFFFFF"/>
                </a:solidFill>
                <a:latin typeface="+mn-lt"/>
                <a:cs typeface="+mn-cs"/>
              </a:rPr>
              <a:t>Методи</a:t>
            </a:r>
            <a:endParaRPr lang="uk-UA" sz="3600" b="1" i="1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25370-E443-9D63-2E15-7A72DEF31A49}"/>
              </a:ext>
            </a:extLst>
          </p:cNvPr>
          <p:cNvSpPr txBox="1"/>
          <p:nvPr/>
        </p:nvSpPr>
        <p:spPr>
          <a:xfrm>
            <a:off x="6149975" y="3983038"/>
            <a:ext cx="5972175" cy="64611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i="1" kern="0" dirty="0">
                <a:solidFill>
                  <a:srgbClr val="FFFFFF"/>
                </a:solidFill>
                <a:latin typeface="+mn-lt"/>
                <a:cs typeface="+mn-cs"/>
              </a:rPr>
              <a:t>Властивості</a:t>
            </a:r>
            <a:endParaRPr lang="uk-UA" sz="3600" b="1" i="1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79FEEB-0689-9513-1E00-61156373C147}"/>
              </a:ext>
            </a:extLst>
          </p:cNvPr>
          <p:cNvSpPr txBox="1"/>
          <p:nvPr/>
        </p:nvSpPr>
        <p:spPr>
          <a:xfrm>
            <a:off x="71438" y="4883150"/>
            <a:ext cx="5972175" cy="13843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використовують </a:t>
            </a:r>
            <a:r>
              <a:rPr lang="en-US" sz="2800" b="1" i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для побудови на полотні різних фігур</a:t>
            </a:r>
            <a:endParaRPr lang="uk-UA" sz="2800" b="1" i="1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C75C59-3E96-D7A7-E45D-ECB13102E5A0}"/>
              </a:ext>
            </a:extLst>
          </p:cNvPr>
          <p:cNvSpPr txBox="1"/>
          <p:nvPr/>
        </p:nvSpPr>
        <p:spPr>
          <a:xfrm>
            <a:off x="6149975" y="4883150"/>
            <a:ext cx="5972175" cy="13843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використовують щоб задавати колір лінії, її товщину тощо.</a:t>
            </a:r>
            <a:endParaRPr lang="uk-UA" sz="2800" b="1" i="1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3675EFB7-CA67-D0CA-5DCD-79B686DBC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altLang="en-US">
                <a:latin typeface="Verdana" panose="020B0604030504040204" pitchFamily="34" charset="0"/>
              </a:rPr>
              <a:t>Як у середовищі Lazarus малюють лінію, сектор та ламану?</a:t>
            </a:r>
          </a:p>
        </p:txBody>
      </p:sp>
      <p:pic>
        <p:nvPicPr>
          <p:cNvPr id="14339" name="Picture 60" descr="3D_27">
            <a:extLst>
              <a:ext uri="{FF2B5EF4-FFF2-40B4-BE49-F238E27FC236}">
                <a16:creationId xmlns:a16="http://schemas.microsoft.com/office/drawing/2014/main" id="{BD105815-B1A1-A570-15FE-AD22ABFAD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AB269D-7369-EFAC-50F1-D49EB3065C5E}"/>
              </a:ext>
            </a:extLst>
          </p:cNvPr>
          <p:cNvSpPr txBox="1"/>
          <p:nvPr/>
        </p:nvSpPr>
        <p:spPr>
          <a:xfrm>
            <a:off x="71438" y="1196975"/>
            <a:ext cx="12050712" cy="95408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Розмір полотна визначається значеннями властивостей:</a:t>
            </a:r>
          </a:p>
        </p:txBody>
      </p:sp>
      <p:sp>
        <p:nvSpPr>
          <p:cNvPr id="11" name="AutoShape 61">
            <a:extLst>
              <a:ext uri="{FF2B5EF4-FFF2-40B4-BE49-F238E27FC236}">
                <a16:creationId xmlns:a16="http://schemas.microsoft.com/office/drawing/2014/main" id="{AEFB0A12-C275-305C-2833-00FC58C69EB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cs typeface="+mn-cs"/>
              </a:rPr>
              <a:t>7</a:t>
            </a:r>
            <a:endParaRPr lang="en-US" sz="12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CF395-0D31-94B9-B7EF-3EDB06BAFDBB}"/>
              </a:ext>
            </a:extLst>
          </p:cNvPr>
          <p:cNvSpPr txBox="1"/>
          <p:nvPr/>
        </p:nvSpPr>
        <p:spPr>
          <a:xfrm>
            <a:off x="71438" y="2276475"/>
            <a:ext cx="5972175" cy="64611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i="1" kern="0" dirty="0" err="1">
                <a:solidFill>
                  <a:srgbClr val="FFFF00"/>
                </a:solidFill>
                <a:latin typeface="+mn-lt"/>
                <a:cs typeface="+mn-cs"/>
              </a:rPr>
              <a:t>Height</a:t>
            </a:r>
            <a:endParaRPr lang="uk-UA" sz="3600" b="1" i="1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B0449-D0D6-A6E7-44F5-40A6B6F10D43}"/>
              </a:ext>
            </a:extLst>
          </p:cNvPr>
          <p:cNvSpPr txBox="1"/>
          <p:nvPr/>
        </p:nvSpPr>
        <p:spPr>
          <a:xfrm>
            <a:off x="6149975" y="2276475"/>
            <a:ext cx="5972175" cy="64611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i="1" kern="0" dirty="0" err="1">
                <a:solidFill>
                  <a:srgbClr val="FFFF00"/>
                </a:solidFill>
                <a:latin typeface="+mn-lt"/>
                <a:cs typeface="+mn-cs"/>
              </a:rPr>
              <a:t>Width</a:t>
            </a:r>
            <a:endParaRPr lang="uk-UA" sz="3600" b="1" i="1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F7604-DFB9-215B-AA16-880D01032C0B}"/>
              </a:ext>
            </a:extLst>
          </p:cNvPr>
          <p:cNvSpPr txBox="1"/>
          <p:nvPr/>
        </p:nvSpPr>
        <p:spPr>
          <a:xfrm>
            <a:off x="71438" y="3038475"/>
            <a:ext cx="5972175" cy="95408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Кількість точок</a:t>
            </a:r>
          </a:p>
          <a:p>
            <a:pPr algn="ctr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по вертикалі</a:t>
            </a:r>
            <a:endParaRPr lang="uk-UA" sz="2800" b="1" i="1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78313-A83A-4705-B241-8D91F9EDF8DD}"/>
              </a:ext>
            </a:extLst>
          </p:cNvPr>
          <p:cNvSpPr txBox="1"/>
          <p:nvPr/>
        </p:nvSpPr>
        <p:spPr>
          <a:xfrm>
            <a:off x="6149975" y="3038475"/>
            <a:ext cx="5972175" cy="95408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Кількість точок </a:t>
            </a:r>
            <a:endParaRPr lang="en-US" sz="2800" b="1" i="1" kern="0" dirty="0">
              <a:solidFill>
                <a:srgbClr val="FFFFFF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по горизонталі</a:t>
            </a:r>
            <a:endParaRPr lang="uk-UA" sz="2800" b="1" i="1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CCF9FF-2CF1-C116-931D-DD43DAAADEB4}"/>
              </a:ext>
            </a:extLst>
          </p:cNvPr>
          <p:cNvSpPr txBox="1"/>
          <p:nvPr/>
        </p:nvSpPr>
        <p:spPr>
          <a:xfrm>
            <a:off x="71438" y="4232275"/>
            <a:ext cx="8615362" cy="13843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Полотно складається з окремих точок — пікселів, координати яких задаються значеннями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  <a:cs typeface="+mn-cs"/>
              </a:rPr>
              <a:t>х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 та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  <a:cs typeface="+mn-cs"/>
              </a:rPr>
              <a:t>у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57376E-A073-1280-2F57-BFBEFAC9B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4110038"/>
            <a:ext cx="31686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24D3F231-38AF-38B2-99D3-CB705F67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altLang="en-US">
                <a:latin typeface="Verdana" panose="020B0604030504040204" pitchFamily="34" charset="0"/>
              </a:rPr>
              <a:t>Як у середовищі Lazarus малюють лінію, сектор та ламану?</a:t>
            </a:r>
          </a:p>
        </p:txBody>
      </p:sp>
      <p:pic>
        <p:nvPicPr>
          <p:cNvPr id="15363" name="Picture 60" descr="3D_27">
            <a:extLst>
              <a:ext uri="{FF2B5EF4-FFF2-40B4-BE49-F238E27FC236}">
                <a16:creationId xmlns:a16="http://schemas.microsoft.com/office/drawing/2014/main" id="{58B1E2B5-77E1-DBD0-8238-66A0D40EE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9816314-2C6B-FB69-1E85-957A89527441}"/>
              </a:ext>
            </a:extLst>
          </p:cNvPr>
          <p:cNvSpPr txBox="1"/>
          <p:nvPr/>
        </p:nvSpPr>
        <p:spPr>
          <a:xfrm>
            <a:off x="71438" y="1196975"/>
            <a:ext cx="12050712" cy="18161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Як і в графічному редакторі, у середовищі програмування </a:t>
            </a:r>
            <a:r>
              <a:rPr lang="en-US" sz="2800" b="1" i="1" kern="0" dirty="0">
                <a:solidFill>
                  <a:srgbClr val="FFFFFF"/>
                </a:solidFill>
                <a:latin typeface="+mn-lt"/>
                <a:cs typeface="+mn-cs"/>
              </a:rPr>
              <a:t>Lazarus 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можна малювати олівцем та пензликом. Для цього використовують властивості полотна </a:t>
            </a:r>
            <a:r>
              <a:rPr lang="en-US" sz="2800" b="1" i="1" kern="0" dirty="0">
                <a:solidFill>
                  <a:srgbClr val="FFFF00"/>
                </a:solidFill>
                <a:latin typeface="+mn-lt"/>
                <a:cs typeface="+mn-cs"/>
              </a:rPr>
              <a:t>Pen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 та </a:t>
            </a:r>
            <a:r>
              <a:rPr lang="en-US" sz="2800" b="1" i="1" kern="0" dirty="0">
                <a:solidFill>
                  <a:srgbClr val="FFFF00"/>
                </a:solidFill>
                <a:latin typeface="+mn-lt"/>
                <a:cs typeface="+mn-cs"/>
              </a:rPr>
              <a:t>Brush</a:t>
            </a:r>
            <a:r>
              <a:rPr lang="en-US" sz="2800" b="1" i="1" kern="0" dirty="0">
                <a:solidFill>
                  <a:srgbClr val="FFFFFF"/>
                </a:solidFill>
                <a:latin typeface="+mn-lt"/>
                <a:cs typeface="+mn-cs"/>
              </a:rPr>
              <a:t>:</a:t>
            </a:r>
          </a:p>
        </p:txBody>
      </p:sp>
      <p:sp>
        <p:nvSpPr>
          <p:cNvPr id="11" name="AutoShape 61">
            <a:extLst>
              <a:ext uri="{FF2B5EF4-FFF2-40B4-BE49-F238E27FC236}">
                <a16:creationId xmlns:a16="http://schemas.microsoft.com/office/drawing/2014/main" id="{E882581F-6631-B393-DEAA-0FA9797C92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cs typeface="+mn-cs"/>
              </a:rPr>
              <a:t>7</a:t>
            </a:r>
            <a:endParaRPr lang="en-US" sz="12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D9168-C2B9-96AF-B8E3-1736EA65728E}"/>
              </a:ext>
            </a:extLst>
          </p:cNvPr>
          <p:cNvSpPr txBox="1"/>
          <p:nvPr/>
        </p:nvSpPr>
        <p:spPr>
          <a:xfrm>
            <a:off x="71438" y="3144838"/>
            <a:ext cx="5972175" cy="64611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kern="0" dirty="0">
                <a:solidFill>
                  <a:schemeClr val="bg1"/>
                </a:solidFill>
                <a:latin typeface="+mn-lt"/>
                <a:cs typeface="+mn-cs"/>
              </a:rPr>
              <a:t>Form1.Canvas.Pen</a:t>
            </a:r>
            <a:endParaRPr lang="uk-UA" sz="3600" b="1" i="1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562E92-3672-E457-1991-150E87452D08}"/>
              </a:ext>
            </a:extLst>
          </p:cNvPr>
          <p:cNvSpPr txBox="1"/>
          <p:nvPr/>
        </p:nvSpPr>
        <p:spPr>
          <a:xfrm>
            <a:off x="6149975" y="3144838"/>
            <a:ext cx="5972175" cy="64611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kern="0" dirty="0">
                <a:solidFill>
                  <a:schemeClr val="bg1"/>
                </a:solidFill>
                <a:latin typeface="+mn-lt"/>
                <a:cs typeface="+mn-cs"/>
              </a:rPr>
              <a:t>Form1.Canvas.Brush</a:t>
            </a:r>
            <a:endParaRPr lang="uk-UA" sz="3600" b="1" i="1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DFBE4-97B7-8ED6-3A71-DA019ECCBEFF}"/>
              </a:ext>
            </a:extLst>
          </p:cNvPr>
          <p:cNvSpPr txBox="1"/>
          <p:nvPr/>
        </p:nvSpPr>
        <p:spPr>
          <a:xfrm>
            <a:off x="71438" y="3956050"/>
            <a:ext cx="12050712" cy="95408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Можна задавати значення властивостей інструментів малювання: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B5D461-5B3C-E73D-4EA9-0D170FE51754}"/>
              </a:ext>
            </a:extLst>
          </p:cNvPr>
          <p:cNvSpPr txBox="1"/>
          <p:nvPr/>
        </p:nvSpPr>
        <p:spPr>
          <a:xfrm>
            <a:off x="6613525" y="5037138"/>
            <a:ext cx="5505450" cy="5238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колір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F099A674-C9EC-9D32-190D-30A7EC9253A2}"/>
              </a:ext>
            </a:extLst>
          </p:cNvPr>
          <p:cNvSpPr/>
          <p:nvPr/>
        </p:nvSpPr>
        <p:spPr>
          <a:xfrm>
            <a:off x="71438" y="5037138"/>
            <a:ext cx="6435725" cy="5238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Form1.Canvas.Pen.Color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65704B-6120-326B-D7C2-2E73EDCDEF62}"/>
              </a:ext>
            </a:extLst>
          </p:cNvPr>
          <p:cNvSpPr txBox="1"/>
          <p:nvPr/>
        </p:nvSpPr>
        <p:spPr>
          <a:xfrm>
            <a:off x="6613525" y="5640388"/>
            <a:ext cx="5505450" cy="5238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ширина (ціле число);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F0E4F54-FE6E-7F33-8DDD-03DCCF4CDC69}"/>
              </a:ext>
            </a:extLst>
          </p:cNvPr>
          <p:cNvSpPr/>
          <p:nvPr/>
        </p:nvSpPr>
        <p:spPr>
          <a:xfrm>
            <a:off x="71438" y="5640388"/>
            <a:ext cx="6435725" cy="5238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Form1.Canvas.Pen.Width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7E5BF7-5B9B-9968-E5D7-C545B11BCE6B}"/>
              </a:ext>
            </a:extLst>
          </p:cNvPr>
          <p:cNvSpPr txBox="1"/>
          <p:nvPr/>
        </p:nvSpPr>
        <p:spPr>
          <a:xfrm>
            <a:off x="6613525" y="6243638"/>
            <a:ext cx="5505450" cy="52228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стиль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894A8F37-147F-77E3-DF75-265166334B93}"/>
              </a:ext>
            </a:extLst>
          </p:cNvPr>
          <p:cNvSpPr/>
          <p:nvPr/>
        </p:nvSpPr>
        <p:spPr>
          <a:xfrm>
            <a:off x="71438" y="6243638"/>
            <a:ext cx="6435725" cy="52228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Form1.Canvas.Pen.Style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87A2094B-5337-32DB-C409-C9FBB98D1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altLang="en-US">
                <a:latin typeface="Verdana" panose="020B0604030504040204" pitchFamily="34" charset="0"/>
              </a:rPr>
              <a:t>Як у середовищі Lazarus малюють лінію, сектор та ламану?</a:t>
            </a:r>
          </a:p>
        </p:txBody>
      </p:sp>
      <p:pic>
        <p:nvPicPr>
          <p:cNvPr id="16387" name="Picture 60" descr="3D_27">
            <a:extLst>
              <a:ext uri="{FF2B5EF4-FFF2-40B4-BE49-F238E27FC236}">
                <a16:creationId xmlns:a16="http://schemas.microsoft.com/office/drawing/2014/main" id="{88318EA4-B439-0908-A888-D35B3606C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441C71-90EB-5A6F-012D-47D304B08FF7}"/>
              </a:ext>
            </a:extLst>
          </p:cNvPr>
          <p:cNvSpPr txBox="1"/>
          <p:nvPr/>
        </p:nvSpPr>
        <p:spPr>
          <a:xfrm>
            <a:off x="71438" y="1196975"/>
            <a:ext cx="12050712" cy="52228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Властивість </a:t>
            </a:r>
            <a:r>
              <a:rPr lang="uk-UA" sz="2800" b="1" i="1" kern="0" dirty="0" err="1">
                <a:solidFill>
                  <a:srgbClr val="FFFF00"/>
                </a:solidFill>
                <a:latin typeface="+mn-lt"/>
                <a:cs typeface="+mn-cs"/>
              </a:rPr>
              <a:t>Style</a:t>
            </a:r>
            <a:endParaRPr lang="uk-UA" sz="2800" b="1" i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61">
            <a:extLst>
              <a:ext uri="{FF2B5EF4-FFF2-40B4-BE49-F238E27FC236}">
                <a16:creationId xmlns:a16="http://schemas.microsoft.com/office/drawing/2014/main" id="{3CD1B323-0421-F73C-185E-BDA4306259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cs typeface="+mn-cs"/>
              </a:rPr>
              <a:t>7</a:t>
            </a:r>
            <a:endParaRPr lang="en-US" sz="1200" kern="0" dirty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id="{DFFB053F-A310-63AA-902A-6A823DF63D56}"/>
              </a:ext>
            </a:extLst>
          </p:cNvPr>
          <p:cNvGraphicFramePr>
            <a:graphicFrameLocks noGrp="1"/>
          </p:cNvGraphicFramePr>
          <p:nvPr/>
        </p:nvGraphicFramePr>
        <p:xfrm>
          <a:off x="71438" y="1963738"/>
          <a:ext cx="12050712" cy="4376737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170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5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8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4918">
                <a:tc>
                  <a:txBody>
                    <a:bodyPr/>
                    <a:lstStyle/>
                    <a:p>
                      <a:pPr algn="ctr"/>
                      <a:r>
                        <a:rPr lang="ru-RU" sz="2800" i="1" noProof="0" dirty="0"/>
                        <a:t>Константа</a:t>
                      </a:r>
                      <a:endParaRPr lang="uk-UA" sz="2800" i="1" noProof="0" dirty="0"/>
                    </a:p>
                  </a:txBody>
                  <a:tcPr marL="91444" marR="91444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noProof="0" dirty="0"/>
                        <a:t>Вигляд</a:t>
                      </a:r>
                    </a:p>
                  </a:txBody>
                  <a:tcPr marL="91444" marR="91444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noProof="0" dirty="0"/>
                        <a:t>Константа</a:t>
                      </a:r>
                    </a:p>
                  </a:txBody>
                  <a:tcPr marL="91444" marR="91444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noProof="0" dirty="0"/>
                        <a:t>Вигляд</a:t>
                      </a:r>
                    </a:p>
                  </a:txBody>
                  <a:tcPr marL="91444" marR="91444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92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 err="1"/>
                        <a:t>psSolit</a:t>
                      </a:r>
                      <a:endParaRPr lang="uk-UA" sz="2800" b="0" i="1" noProof="0" dirty="0"/>
                    </a:p>
                  </a:txBody>
                  <a:tcPr marL="91444" marR="91444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marL="91444" marR="91444" marT="45733" marB="45733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 err="1"/>
                        <a:t>psDot</a:t>
                      </a:r>
                      <a:endParaRPr lang="uk-UA" sz="2800" b="0" i="1" noProof="0" dirty="0"/>
                    </a:p>
                  </a:txBody>
                  <a:tcPr marL="91444" marR="91444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marL="91444" marR="91444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92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 err="1"/>
                        <a:t>psDash</a:t>
                      </a:r>
                      <a:endParaRPr lang="uk-UA" sz="2800" b="0" i="1" noProof="0" dirty="0"/>
                    </a:p>
                  </a:txBody>
                  <a:tcPr marL="91444" marR="91444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800" b="0" i="1" noProof="0" dirty="0"/>
                    </a:p>
                  </a:txBody>
                  <a:tcPr marL="91444" marR="91444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 err="1"/>
                        <a:t>psDashDot</a:t>
                      </a:r>
                      <a:endParaRPr lang="uk-UA" sz="2800" b="0" i="1" noProof="0" dirty="0"/>
                    </a:p>
                  </a:txBody>
                  <a:tcPr marL="91444" marR="91444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u="dotDash" baseline="0" noProof="0" dirty="0"/>
                    </a:p>
                  </a:txBody>
                  <a:tcPr marL="91444" marR="91444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1978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 err="1"/>
                        <a:t>psDashDotDot</a:t>
                      </a:r>
                      <a:endParaRPr lang="uk-UA" sz="2800" b="0" i="1" noProof="0" dirty="0"/>
                    </a:p>
                  </a:txBody>
                  <a:tcPr marL="91444" marR="91444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800" b="0" i="1" noProof="0" dirty="0"/>
                    </a:p>
                  </a:txBody>
                  <a:tcPr marL="91444" marR="91444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 err="1"/>
                        <a:t>psClear</a:t>
                      </a:r>
                      <a:endParaRPr lang="uk-UA" sz="2800" b="0" i="1" noProof="0" dirty="0"/>
                    </a:p>
                  </a:txBody>
                  <a:tcPr marL="91444" marR="91444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0" i="1" noProof="0" dirty="0"/>
                        <a:t>Не</a:t>
                      </a:r>
                      <a:r>
                        <a:rPr lang="uk-UA" sz="2800" b="0" i="1" baseline="0" noProof="0" dirty="0"/>
                        <a:t> відображається</a:t>
                      </a:r>
                      <a:endParaRPr lang="uk-UA" sz="2800" b="0" i="1" noProof="0" dirty="0"/>
                    </a:p>
                  </a:txBody>
                  <a:tcPr marL="91444" marR="91444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C1FF9FFF-DE7A-FE86-694E-2AD524643775}"/>
              </a:ext>
            </a:extLst>
          </p:cNvPr>
          <p:cNvCxnSpPr/>
          <p:nvPr/>
        </p:nvCxnSpPr>
        <p:spPr>
          <a:xfrm>
            <a:off x="3489325" y="3435350"/>
            <a:ext cx="204311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692DB8C2-CD0D-61D0-084A-51A4478F1F84}"/>
              </a:ext>
            </a:extLst>
          </p:cNvPr>
          <p:cNvCxnSpPr/>
          <p:nvPr/>
        </p:nvCxnSpPr>
        <p:spPr>
          <a:xfrm>
            <a:off x="3489325" y="4456113"/>
            <a:ext cx="2043113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266F70F6-A4FC-907D-4095-E43DFBCF1428}"/>
              </a:ext>
            </a:extLst>
          </p:cNvPr>
          <p:cNvCxnSpPr/>
          <p:nvPr/>
        </p:nvCxnSpPr>
        <p:spPr>
          <a:xfrm>
            <a:off x="3489325" y="5645150"/>
            <a:ext cx="2043113" cy="0"/>
          </a:xfrm>
          <a:prstGeom prst="line">
            <a:avLst/>
          </a:prstGeom>
          <a:ln w="76200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ED8100F4-1828-6E96-5ADB-DF1758C64137}"/>
              </a:ext>
            </a:extLst>
          </p:cNvPr>
          <p:cNvCxnSpPr/>
          <p:nvPr/>
        </p:nvCxnSpPr>
        <p:spPr>
          <a:xfrm>
            <a:off x="9432925" y="3435350"/>
            <a:ext cx="2041525" cy="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D13D0602-4B86-50FF-E09A-5302BB838A30}"/>
              </a:ext>
            </a:extLst>
          </p:cNvPr>
          <p:cNvCxnSpPr/>
          <p:nvPr/>
        </p:nvCxnSpPr>
        <p:spPr>
          <a:xfrm>
            <a:off x="9432925" y="4456113"/>
            <a:ext cx="2041525" cy="0"/>
          </a:xfrm>
          <a:prstGeom prst="line">
            <a:avLst/>
          </a:prstGeom>
          <a:ln w="76200">
            <a:solidFill>
              <a:schemeClr val="bg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D549B0C3-93A9-6B4B-4581-B96976E3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altLang="en-US">
                <a:latin typeface="Verdana" panose="020B0604030504040204" pitchFamily="34" charset="0"/>
              </a:rPr>
              <a:t>Як у середовищі Lazarus малюють лінію, сектор та ламану?</a:t>
            </a:r>
          </a:p>
        </p:txBody>
      </p:sp>
      <p:pic>
        <p:nvPicPr>
          <p:cNvPr id="17411" name="Picture 60" descr="3D_27">
            <a:extLst>
              <a:ext uri="{FF2B5EF4-FFF2-40B4-BE49-F238E27FC236}">
                <a16:creationId xmlns:a16="http://schemas.microsoft.com/office/drawing/2014/main" id="{6A44D3D4-2D69-9F4D-86A6-352357AD1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B29AD3-AB69-23D5-6125-48D740829661}"/>
              </a:ext>
            </a:extLst>
          </p:cNvPr>
          <p:cNvSpPr txBox="1"/>
          <p:nvPr/>
        </p:nvSpPr>
        <p:spPr>
          <a:xfrm>
            <a:off x="71438" y="1196975"/>
            <a:ext cx="12050712" cy="13843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Малювати можна різні об'єкти: лінію, ламану, еліпс, сектор. Для цього використовують відповідні методи полотна. </a:t>
            </a:r>
            <a:endParaRPr lang="en-US" sz="2800" b="1" i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61">
            <a:extLst>
              <a:ext uri="{FF2B5EF4-FFF2-40B4-BE49-F238E27FC236}">
                <a16:creationId xmlns:a16="http://schemas.microsoft.com/office/drawing/2014/main" id="{8F592561-3734-676A-395C-65DD8061B60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cs typeface="+mn-cs"/>
              </a:rPr>
              <a:t>7</a:t>
            </a:r>
            <a:endParaRPr lang="en-US" sz="12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5290E-B5F0-3088-60D8-0BF008F0F207}"/>
              </a:ext>
            </a:extLst>
          </p:cNvPr>
          <p:cNvSpPr txBox="1"/>
          <p:nvPr/>
        </p:nvSpPr>
        <p:spPr>
          <a:xfrm>
            <a:off x="71438" y="2763838"/>
            <a:ext cx="5972175" cy="120015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i="1" kern="0" dirty="0">
                <a:solidFill>
                  <a:srgbClr val="FFFFFF"/>
                </a:solidFill>
                <a:latin typeface="+mn-lt"/>
                <a:cs typeface="+mn-cs"/>
              </a:rPr>
              <a:t>Значення властивості </a:t>
            </a:r>
            <a:r>
              <a:rPr lang="en-US" sz="3600" b="1" i="1" kern="0" dirty="0">
                <a:solidFill>
                  <a:srgbClr val="FFFF00"/>
                </a:solidFill>
                <a:latin typeface="+mn-lt"/>
                <a:cs typeface="+mn-cs"/>
              </a:rPr>
              <a:t>Pen</a:t>
            </a:r>
            <a:endParaRPr lang="uk-UA" sz="3600" b="1" i="1" kern="0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BB1C5A-3743-E968-3B26-3B1C39FF8954}"/>
              </a:ext>
            </a:extLst>
          </p:cNvPr>
          <p:cNvSpPr txBox="1"/>
          <p:nvPr/>
        </p:nvSpPr>
        <p:spPr>
          <a:xfrm>
            <a:off x="6149975" y="2763838"/>
            <a:ext cx="5972175" cy="120015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i="1" kern="0" dirty="0">
                <a:solidFill>
                  <a:srgbClr val="FFFFFF"/>
                </a:solidFill>
                <a:latin typeface="+mn-lt"/>
                <a:cs typeface="+mn-cs"/>
              </a:rPr>
              <a:t>Значення властивості </a:t>
            </a:r>
            <a:r>
              <a:rPr lang="en-US" sz="3600" b="1" i="1" kern="0" dirty="0">
                <a:solidFill>
                  <a:srgbClr val="FFFF00"/>
                </a:solidFill>
                <a:latin typeface="+mn-lt"/>
                <a:cs typeface="+mn-cs"/>
              </a:rPr>
              <a:t>Brush</a:t>
            </a:r>
            <a:endParaRPr lang="uk-UA" sz="3600" b="1" i="1" kern="0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0D239B-3A26-E60F-0196-05E2B194D8D7}"/>
              </a:ext>
            </a:extLst>
          </p:cNvPr>
          <p:cNvSpPr txBox="1"/>
          <p:nvPr/>
        </p:nvSpPr>
        <p:spPr>
          <a:xfrm>
            <a:off x="71438" y="5106988"/>
            <a:ext cx="5972175" cy="13843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Визначають колір, товщину та стиль об’єктів (лінія, ламана, еліпс, сектор). </a:t>
            </a:r>
            <a:endParaRPr lang="uk-UA" sz="2800" b="1" i="1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D59FC-E542-0D04-3EE9-42EB52443ACC}"/>
              </a:ext>
            </a:extLst>
          </p:cNvPr>
          <p:cNvSpPr txBox="1"/>
          <p:nvPr/>
        </p:nvSpPr>
        <p:spPr>
          <a:xfrm>
            <a:off x="6149975" y="5106988"/>
            <a:ext cx="5972175" cy="13843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Визначають колір і стиль заливки замкнених фігур.</a:t>
            </a:r>
          </a:p>
          <a:p>
            <a:pPr algn="ctr">
              <a:defRPr/>
            </a:pPr>
            <a:endParaRPr lang="uk-UA" sz="2800" b="1" i="1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Стрілка вліво 9">
            <a:extLst>
              <a:ext uri="{FF2B5EF4-FFF2-40B4-BE49-F238E27FC236}">
                <a16:creationId xmlns:a16="http://schemas.microsoft.com/office/drawing/2014/main" id="{2228D1EA-A340-3168-5188-2C3E1270A184}"/>
              </a:ext>
            </a:extLst>
          </p:cNvPr>
          <p:cNvSpPr/>
          <p:nvPr/>
        </p:nvSpPr>
        <p:spPr>
          <a:xfrm rot="16200000">
            <a:off x="2515394" y="3767931"/>
            <a:ext cx="1085850" cy="1570038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uk-UA" kern="0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12" name="Стрілка вліво 11">
            <a:extLst>
              <a:ext uri="{FF2B5EF4-FFF2-40B4-BE49-F238E27FC236}">
                <a16:creationId xmlns:a16="http://schemas.microsoft.com/office/drawing/2014/main" id="{BB161854-A386-210E-FEB4-9EAE285A548D}"/>
              </a:ext>
            </a:extLst>
          </p:cNvPr>
          <p:cNvSpPr/>
          <p:nvPr/>
        </p:nvSpPr>
        <p:spPr>
          <a:xfrm rot="16200000">
            <a:off x="8593138" y="3779838"/>
            <a:ext cx="1085850" cy="156845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uk-UA" kern="0">
              <a:solidFill>
                <a:srgbClr val="FFFFFF"/>
              </a:solidFill>
              <a:latin typeface="Verdan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3DB55D82-00A5-C1F2-2AF9-6941D80C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altLang="en-US">
                <a:latin typeface="Verdana" panose="020B0604030504040204" pitchFamily="34" charset="0"/>
              </a:rPr>
              <a:t>Як у середовищі Lazarus малюють лінію, сектор та ламану?</a:t>
            </a:r>
          </a:p>
        </p:txBody>
      </p:sp>
      <p:pic>
        <p:nvPicPr>
          <p:cNvPr id="18435" name="Picture 60" descr="3D_27">
            <a:extLst>
              <a:ext uri="{FF2B5EF4-FFF2-40B4-BE49-F238E27FC236}">
                <a16:creationId xmlns:a16="http://schemas.microsoft.com/office/drawing/2014/main" id="{063C4824-3CB5-8C24-3C02-7F0E4FD77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DA25C3-1F3E-C491-80D4-57C50F9040EB}"/>
              </a:ext>
            </a:extLst>
          </p:cNvPr>
          <p:cNvSpPr txBox="1"/>
          <p:nvPr/>
        </p:nvSpPr>
        <p:spPr>
          <a:xfrm>
            <a:off x="71438" y="1196975"/>
            <a:ext cx="12050712" cy="52228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Методи полотна для малювання об’єктів:</a:t>
            </a:r>
          </a:p>
        </p:txBody>
      </p:sp>
      <p:sp>
        <p:nvSpPr>
          <p:cNvPr id="11" name="AutoShape 61">
            <a:extLst>
              <a:ext uri="{FF2B5EF4-FFF2-40B4-BE49-F238E27FC236}">
                <a16:creationId xmlns:a16="http://schemas.microsoft.com/office/drawing/2014/main" id="{D68FC514-2E10-224B-8337-8D642842BF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cs typeface="+mn-cs"/>
              </a:rPr>
              <a:t>7</a:t>
            </a:r>
            <a:endParaRPr lang="en-US" sz="12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10FDB-79C5-7ED7-AA0B-682DAA1DF8BD}"/>
              </a:ext>
            </a:extLst>
          </p:cNvPr>
          <p:cNvSpPr txBox="1"/>
          <p:nvPr/>
        </p:nvSpPr>
        <p:spPr>
          <a:xfrm>
            <a:off x="5745163" y="1943100"/>
            <a:ext cx="6373812" cy="92392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uk-UA" sz="2700" b="1" i="1" kern="0" dirty="0">
                <a:solidFill>
                  <a:srgbClr val="FFFFFF"/>
                </a:solidFill>
                <a:latin typeface="+mn-lt"/>
                <a:cs typeface="+mn-cs"/>
              </a:rPr>
              <a:t>Побудова лінії до точки з координатами х, у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80B41E0-6443-9B5F-5E4C-565DB66838C9}"/>
              </a:ext>
            </a:extLst>
          </p:cNvPr>
          <p:cNvSpPr/>
          <p:nvPr/>
        </p:nvSpPr>
        <p:spPr>
          <a:xfrm>
            <a:off x="71438" y="1943100"/>
            <a:ext cx="5551487" cy="9239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700" b="1" i="1" kern="0" dirty="0">
                <a:solidFill>
                  <a:srgbClr val="FFFFFF"/>
                </a:solidFill>
              </a:rPr>
              <a:t>Form</a:t>
            </a:r>
            <a:r>
              <a:rPr lang="uk-UA" sz="2700" b="1" i="1" kern="0" dirty="0">
                <a:solidFill>
                  <a:srgbClr val="FFFFFF"/>
                </a:solidFill>
              </a:rPr>
              <a:t>1</a:t>
            </a:r>
            <a:r>
              <a:rPr lang="en-US" sz="2700" b="1" i="1" kern="0" dirty="0">
                <a:solidFill>
                  <a:srgbClr val="FFFFFF"/>
                </a:solidFill>
              </a:rPr>
              <a:t>.</a:t>
            </a:r>
            <a:r>
              <a:rPr lang="en-US" sz="2700" b="1" i="1" kern="0" dirty="0" err="1">
                <a:solidFill>
                  <a:srgbClr val="FFFFFF"/>
                </a:solidFill>
              </a:rPr>
              <a:t>Canvas.LineTo</a:t>
            </a:r>
            <a:r>
              <a:rPr lang="uk-UA" sz="2700" b="1" i="1" kern="0" dirty="0">
                <a:solidFill>
                  <a:srgbClr val="FFFFFF"/>
                </a:solidFill>
              </a:rPr>
              <a:t>(</a:t>
            </a:r>
            <a:r>
              <a:rPr lang="en-US" sz="2700" b="1" i="1" kern="0" dirty="0">
                <a:solidFill>
                  <a:srgbClr val="FFFFFF"/>
                </a:solidFill>
              </a:rPr>
              <a:t>x, 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6ABCE7-B628-D86D-AD37-98F19A8F19C2}"/>
              </a:ext>
            </a:extLst>
          </p:cNvPr>
          <p:cNvSpPr txBox="1"/>
          <p:nvPr/>
        </p:nvSpPr>
        <p:spPr>
          <a:xfrm>
            <a:off x="5745163" y="2957513"/>
            <a:ext cx="6373812" cy="92392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uk-UA" sz="2700" b="1" i="1" kern="0" dirty="0">
                <a:solidFill>
                  <a:srgbClr val="FFFFFF"/>
                </a:solidFill>
                <a:latin typeface="+mn-lt"/>
                <a:cs typeface="+mn-cs"/>
              </a:rPr>
              <a:t>Переміщення олівця у точку з координатами х, 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CB9BB2B-82B5-A982-5BDA-CFFCF04C52C6}"/>
              </a:ext>
            </a:extLst>
          </p:cNvPr>
          <p:cNvSpPr/>
          <p:nvPr/>
        </p:nvSpPr>
        <p:spPr>
          <a:xfrm>
            <a:off x="71438" y="2957513"/>
            <a:ext cx="5551487" cy="9239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700" b="1" i="1" kern="0" dirty="0">
                <a:solidFill>
                  <a:srgbClr val="FFFFFF"/>
                </a:solidFill>
              </a:rPr>
              <a:t>Form</a:t>
            </a:r>
            <a:r>
              <a:rPr lang="uk-UA" sz="2700" b="1" i="1" kern="0" dirty="0">
                <a:solidFill>
                  <a:srgbClr val="FFFFFF"/>
                </a:solidFill>
              </a:rPr>
              <a:t>1</a:t>
            </a:r>
            <a:r>
              <a:rPr lang="en-US" sz="2700" b="1" i="1" kern="0" dirty="0">
                <a:solidFill>
                  <a:srgbClr val="FFFFFF"/>
                </a:solidFill>
              </a:rPr>
              <a:t>.</a:t>
            </a:r>
            <a:r>
              <a:rPr lang="en-US" sz="2700" b="1" i="1" kern="0" dirty="0" err="1">
                <a:solidFill>
                  <a:srgbClr val="FFFFFF"/>
                </a:solidFill>
              </a:rPr>
              <a:t>Canvas.MoveTo</a:t>
            </a:r>
            <a:r>
              <a:rPr lang="en-US" sz="2700" b="1" i="1" kern="0" dirty="0">
                <a:solidFill>
                  <a:srgbClr val="FFFFFF"/>
                </a:solidFill>
              </a:rPr>
              <a:t>(</a:t>
            </a:r>
            <a:r>
              <a:rPr lang="en-US" sz="2700" b="1" i="1" kern="0" dirty="0" err="1">
                <a:solidFill>
                  <a:srgbClr val="FFFFFF"/>
                </a:solidFill>
              </a:rPr>
              <a:t>x,y</a:t>
            </a:r>
            <a:r>
              <a:rPr lang="en-US" sz="2700" b="1" i="1" kern="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0B353E-5AED-DCF6-10A4-F1674D1E4671}"/>
              </a:ext>
            </a:extLst>
          </p:cNvPr>
          <p:cNvSpPr txBox="1"/>
          <p:nvPr/>
        </p:nvSpPr>
        <p:spPr>
          <a:xfrm>
            <a:off x="5745163" y="3952875"/>
            <a:ext cx="6373812" cy="133985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uk-UA" sz="2700" b="1" i="1" kern="0" dirty="0">
                <a:solidFill>
                  <a:srgbClr val="FFFFFF"/>
                </a:solidFill>
                <a:latin typeface="+mn-lt"/>
                <a:cs typeface="+mn-cs"/>
              </a:rPr>
              <a:t>Прямокутник із верхнім лівим кутом x1 ,</a:t>
            </a:r>
            <a:r>
              <a:rPr lang="en-US" sz="2700" b="1" i="1" kern="0" dirty="0">
                <a:solidFill>
                  <a:srgbClr val="FFFFFF"/>
                </a:solidFill>
                <a:latin typeface="+mn-lt"/>
                <a:cs typeface="+mn-cs"/>
              </a:rPr>
              <a:t>y</a:t>
            </a:r>
            <a:r>
              <a:rPr lang="uk-UA" sz="2700" b="1" i="1" kern="0" dirty="0">
                <a:solidFill>
                  <a:srgbClr val="FFFFFF"/>
                </a:solidFill>
                <a:latin typeface="+mn-lt"/>
                <a:cs typeface="+mn-cs"/>
              </a:rPr>
              <a:t>1 та нижнім правим х2,у2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B042A4D-0EF5-AC2B-8091-DB427C4E3BFC}"/>
              </a:ext>
            </a:extLst>
          </p:cNvPr>
          <p:cNvSpPr/>
          <p:nvPr/>
        </p:nvSpPr>
        <p:spPr>
          <a:xfrm>
            <a:off x="71438" y="3952875"/>
            <a:ext cx="5551487" cy="133985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700" b="1" i="1" kern="0" dirty="0">
                <a:solidFill>
                  <a:srgbClr val="FFFFFF"/>
                </a:solidFill>
              </a:rPr>
              <a:t>Form</a:t>
            </a:r>
            <a:r>
              <a:rPr lang="uk-UA" sz="2700" b="1" i="1" kern="0" dirty="0">
                <a:solidFill>
                  <a:srgbClr val="FFFFFF"/>
                </a:solidFill>
              </a:rPr>
              <a:t>1</a:t>
            </a:r>
            <a:r>
              <a:rPr lang="en-US" sz="2700" b="1" i="1" kern="0" dirty="0">
                <a:solidFill>
                  <a:srgbClr val="FFFFFF"/>
                </a:solidFill>
              </a:rPr>
              <a:t>.</a:t>
            </a:r>
            <a:r>
              <a:rPr lang="en-US" sz="2700" b="1" i="1" kern="0" dirty="0" err="1">
                <a:solidFill>
                  <a:srgbClr val="FFFFFF"/>
                </a:solidFill>
              </a:rPr>
              <a:t>Canvas.Restangle</a:t>
            </a:r>
            <a:endParaRPr lang="uk-UA" sz="2700" b="1" i="1" kern="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2700" b="1" i="1" kern="0" dirty="0">
                <a:solidFill>
                  <a:srgbClr val="FFFFFF"/>
                </a:solidFill>
              </a:rPr>
              <a:t>(x</a:t>
            </a:r>
            <a:r>
              <a:rPr lang="uk-UA" sz="2700" b="1" i="1" kern="0" dirty="0">
                <a:solidFill>
                  <a:srgbClr val="FFFFFF"/>
                </a:solidFill>
              </a:rPr>
              <a:t>1</a:t>
            </a:r>
            <a:r>
              <a:rPr lang="en-US" sz="2700" b="1" i="1" kern="0" dirty="0">
                <a:solidFill>
                  <a:srgbClr val="FFFFFF"/>
                </a:solidFill>
              </a:rPr>
              <a:t>,y</a:t>
            </a:r>
            <a:r>
              <a:rPr lang="uk-UA" sz="2700" b="1" i="1" kern="0" dirty="0">
                <a:solidFill>
                  <a:srgbClr val="FFFFFF"/>
                </a:solidFill>
              </a:rPr>
              <a:t>1</a:t>
            </a:r>
            <a:r>
              <a:rPr lang="en-US" sz="2700" b="1" i="1" kern="0" dirty="0">
                <a:solidFill>
                  <a:srgbClr val="FFFFFF"/>
                </a:solidFill>
              </a:rPr>
              <a:t>,x2,y2)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24CBAED2-801A-7466-294C-2FA9E2D0A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altLang="en-US">
                <a:latin typeface="Verdana" panose="020B0604030504040204" pitchFamily="34" charset="0"/>
              </a:rPr>
              <a:t>Як у середовищі Lazarus малюють лінію, сектор та ламану?</a:t>
            </a:r>
          </a:p>
        </p:txBody>
      </p:sp>
      <p:pic>
        <p:nvPicPr>
          <p:cNvPr id="19459" name="Picture 60" descr="3D_27">
            <a:extLst>
              <a:ext uri="{FF2B5EF4-FFF2-40B4-BE49-F238E27FC236}">
                <a16:creationId xmlns:a16="http://schemas.microsoft.com/office/drawing/2014/main" id="{BE184043-5DF6-FDCE-0863-1BB12C854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696A62-BE72-46EB-F451-3463F4D70726}"/>
              </a:ext>
            </a:extLst>
          </p:cNvPr>
          <p:cNvSpPr txBox="1"/>
          <p:nvPr/>
        </p:nvSpPr>
        <p:spPr>
          <a:xfrm>
            <a:off x="71438" y="1196975"/>
            <a:ext cx="12050712" cy="52228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Продовження (методи полотна)</a:t>
            </a:r>
          </a:p>
        </p:txBody>
      </p:sp>
      <p:sp>
        <p:nvSpPr>
          <p:cNvPr id="11" name="AutoShape 61">
            <a:extLst>
              <a:ext uri="{FF2B5EF4-FFF2-40B4-BE49-F238E27FC236}">
                <a16:creationId xmlns:a16="http://schemas.microsoft.com/office/drawing/2014/main" id="{AB7867A7-2E52-7674-84AF-EEE4107BC1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cs typeface="+mn-cs"/>
              </a:rPr>
              <a:t>7</a:t>
            </a:r>
            <a:endParaRPr lang="en-US" sz="12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ACF9D20-84BE-9DE9-6FD8-10D53B081E89}"/>
              </a:ext>
            </a:extLst>
          </p:cNvPr>
          <p:cNvSpPr/>
          <p:nvPr/>
        </p:nvSpPr>
        <p:spPr>
          <a:xfrm>
            <a:off x="71438" y="3932238"/>
            <a:ext cx="5551487" cy="8350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Form</a:t>
            </a:r>
            <a:r>
              <a:rPr lang="uk-UA" sz="2400" b="1" i="1" kern="0" dirty="0">
                <a:solidFill>
                  <a:srgbClr val="FFFFFF"/>
                </a:solidFill>
              </a:rPr>
              <a:t>1</a:t>
            </a:r>
            <a:r>
              <a:rPr lang="en-US" sz="2400" b="1" i="1" kern="0" dirty="0">
                <a:solidFill>
                  <a:srgbClr val="FFFFFF"/>
                </a:solidFill>
              </a:rPr>
              <a:t>.</a:t>
            </a:r>
            <a:r>
              <a:rPr lang="en-US" sz="2400" b="1" i="1" kern="0" dirty="0" err="1">
                <a:solidFill>
                  <a:srgbClr val="FFFFFF"/>
                </a:solidFill>
              </a:rPr>
              <a:t>Canvas.Ellipse</a:t>
            </a:r>
            <a:endParaRPr lang="uk-UA" sz="2400" b="1" i="1" kern="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(x</a:t>
            </a:r>
            <a:r>
              <a:rPr lang="uk-UA" sz="2400" b="1" i="1" kern="0" dirty="0">
                <a:solidFill>
                  <a:srgbClr val="FFFFFF"/>
                </a:solidFill>
              </a:rPr>
              <a:t>1</a:t>
            </a:r>
            <a:r>
              <a:rPr lang="en-US" sz="2400" b="1" i="1" kern="0" dirty="0">
                <a:solidFill>
                  <a:srgbClr val="FFFFFF"/>
                </a:solidFill>
              </a:rPr>
              <a:t>,y</a:t>
            </a:r>
            <a:r>
              <a:rPr lang="uk-UA" sz="2400" b="1" i="1" kern="0" dirty="0">
                <a:solidFill>
                  <a:srgbClr val="FFFFFF"/>
                </a:solidFill>
              </a:rPr>
              <a:t>1</a:t>
            </a:r>
            <a:r>
              <a:rPr lang="en-US" sz="2400" b="1" i="1" kern="0" dirty="0">
                <a:solidFill>
                  <a:srgbClr val="FFFFFF"/>
                </a:solidFill>
              </a:rPr>
              <a:t>,x2,y2)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9ACB8F-EDB7-729B-F43C-C0480958C792}"/>
              </a:ext>
            </a:extLst>
          </p:cNvPr>
          <p:cNvSpPr txBox="1"/>
          <p:nvPr/>
        </p:nvSpPr>
        <p:spPr>
          <a:xfrm>
            <a:off x="5745163" y="2011363"/>
            <a:ext cx="6373812" cy="120015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+mn-lt"/>
                <a:cs typeface="+mn-cs"/>
              </a:rPr>
              <a:t>Малювання ламаної з координатами х1 ,у1 ,х2, у2, </a:t>
            </a:r>
            <a:r>
              <a:rPr lang="uk-UA" sz="2400" b="1" i="1" kern="0" dirty="0" err="1">
                <a:solidFill>
                  <a:srgbClr val="FFFFFF"/>
                </a:solidFill>
                <a:latin typeface="+mn-lt"/>
                <a:cs typeface="+mn-cs"/>
              </a:rPr>
              <a:t>хЗ,уЗ</a:t>
            </a:r>
            <a:endParaRPr lang="en-US" sz="2400" b="1" i="1" kern="0" dirty="0">
              <a:solidFill>
                <a:srgbClr val="FFFFFF"/>
              </a:solidFill>
              <a:latin typeface="+mn-lt"/>
              <a:cs typeface="+mn-cs"/>
            </a:endParaRPr>
          </a:p>
          <a:p>
            <a:pPr>
              <a:defRPr/>
            </a:pPr>
            <a:endParaRPr lang="uk-UA" sz="2400" b="1" i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F37E0128-BB08-C0F4-EB26-1274CF0B892C}"/>
              </a:ext>
            </a:extLst>
          </p:cNvPr>
          <p:cNvSpPr/>
          <p:nvPr/>
        </p:nvSpPr>
        <p:spPr>
          <a:xfrm>
            <a:off x="71438" y="2011363"/>
            <a:ext cx="5551487" cy="120015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Form1.Canvas.</a:t>
            </a:r>
          </a:p>
          <a:p>
            <a:pPr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Polyline(x1,y1,x2,y2,</a:t>
            </a:r>
            <a:r>
              <a:rPr lang="uk-UA" sz="2400" b="1" i="1" kern="0" dirty="0" err="1">
                <a:solidFill>
                  <a:srgbClr val="FFFFFF"/>
                </a:solidFill>
              </a:rPr>
              <a:t>хЗ,уЗ</a:t>
            </a:r>
            <a:r>
              <a:rPr lang="uk-UA" sz="2400" b="1" i="1" kern="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2BA64CA-CC4B-2B1A-A83A-030304784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3397250"/>
            <a:ext cx="483235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4F6D68-683D-77B5-9CEE-4ABCDB4073B8}"/>
              </a:ext>
            </a:extLst>
          </p:cNvPr>
          <p:cNvSpPr txBox="1"/>
          <p:nvPr/>
        </p:nvSpPr>
        <p:spPr>
          <a:xfrm>
            <a:off x="71438" y="4875213"/>
            <a:ext cx="5551487" cy="460375"/>
          </a:xfrm>
          <a:prstGeom prst="wedgeRectCallout">
            <a:avLst>
              <a:gd name="adj1" fmla="val 79514"/>
              <a:gd name="adj2" fmla="val -65481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+mn-lt"/>
                <a:cs typeface="+mn-cs"/>
              </a:rPr>
              <a:t>Побудова еліпса</a:t>
            </a:r>
            <a:endParaRPr lang="en-US" sz="2400" b="1" i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4" grpId="0" animBg="1"/>
      <p:bldP spid="16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448058D2-9579-BEFD-6963-86FECC5A2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altLang="en-US">
                <a:latin typeface="Verdana" panose="020B0604030504040204" pitchFamily="34" charset="0"/>
              </a:rPr>
              <a:t>Як у середовищі Lazarus малюють лінію, сектор та ламану?</a:t>
            </a:r>
          </a:p>
        </p:txBody>
      </p:sp>
      <p:pic>
        <p:nvPicPr>
          <p:cNvPr id="20483" name="Picture 60" descr="3D_27">
            <a:extLst>
              <a:ext uri="{FF2B5EF4-FFF2-40B4-BE49-F238E27FC236}">
                <a16:creationId xmlns:a16="http://schemas.microsoft.com/office/drawing/2014/main" id="{FE566597-0279-A5CC-06BE-BE946B9A5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DBB6EE-AC6A-C80F-13C2-210412664C5A}"/>
              </a:ext>
            </a:extLst>
          </p:cNvPr>
          <p:cNvSpPr txBox="1"/>
          <p:nvPr/>
        </p:nvSpPr>
        <p:spPr>
          <a:xfrm>
            <a:off x="71438" y="1196975"/>
            <a:ext cx="12050712" cy="52228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Продовження (методи полотна)</a:t>
            </a:r>
          </a:p>
        </p:txBody>
      </p:sp>
      <p:sp>
        <p:nvSpPr>
          <p:cNvPr id="11" name="AutoShape 61">
            <a:extLst>
              <a:ext uri="{FF2B5EF4-FFF2-40B4-BE49-F238E27FC236}">
                <a16:creationId xmlns:a16="http://schemas.microsoft.com/office/drawing/2014/main" id="{84A51E63-0948-EB6D-4FA8-DEB5F338F3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cs typeface="+mn-cs"/>
              </a:rPr>
              <a:t>7</a:t>
            </a:r>
            <a:endParaRPr lang="en-US" sz="12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6492FB-960F-89D7-8ACB-04D4E925BC85}"/>
              </a:ext>
            </a:extLst>
          </p:cNvPr>
          <p:cNvSpPr txBox="1"/>
          <p:nvPr/>
        </p:nvSpPr>
        <p:spPr>
          <a:xfrm>
            <a:off x="5745163" y="1966913"/>
            <a:ext cx="6373812" cy="95408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Побудова дуги</a:t>
            </a:r>
            <a:endParaRPr lang="en-US" sz="2800" b="1" i="1" kern="0" dirty="0">
              <a:solidFill>
                <a:srgbClr val="FFFFFF"/>
              </a:solidFill>
              <a:latin typeface="+mn-lt"/>
              <a:cs typeface="+mn-cs"/>
            </a:endParaRPr>
          </a:p>
          <a:p>
            <a:pPr>
              <a:defRPr/>
            </a:pPr>
            <a:endParaRPr lang="uk-UA" sz="2800" b="1" i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EBD98EB-4BD5-DAE9-E65F-D3A45E791D6A}"/>
              </a:ext>
            </a:extLst>
          </p:cNvPr>
          <p:cNvSpPr/>
          <p:nvPr/>
        </p:nvSpPr>
        <p:spPr>
          <a:xfrm>
            <a:off x="71438" y="1966913"/>
            <a:ext cx="5551487" cy="9493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Form</a:t>
            </a:r>
            <a:r>
              <a:rPr lang="uk-UA" sz="2400" b="1" i="1" kern="0" dirty="0">
                <a:solidFill>
                  <a:srgbClr val="FFFFFF"/>
                </a:solidFill>
              </a:rPr>
              <a:t>1.</a:t>
            </a:r>
            <a:r>
              <a:rPr lang="en-US" sz="2400" b="1" i="1" kern="0" dirty="0">
                <a:solidFill>
                  <a:srgbClr val="FFFFFF"/>
                </a:solidFill>
              </a:rPr>
              <a:t>Canvas.			</a:t>
            </a:r>
          </a:p>
          <a:p>
            <a:pPr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Arc</a:t>
            </a:r>
            <a:r>
              <a:rPr lang="uk-UA" sz="2400" b="1" i="1" kern="0" dirty="0">
                <a:solidFill>
                  <a:srgbClr val="FFFFFF"/>
                </a:solidFill>
              </a:rPr>
              <a:t>(</a:t>
            </a:r>
            <a:r>
              <a:rPr lang="en-US" sz="2400" b="1" i="1" kern="0" dirty="0">
                <a:solidFill>
                  <a:srgbClr val="FFFFFF"/>
                </a:solidFill>
              </a:rPr>
              <a:t>x</a:t>
            </a:r>
            <a:r>
              <a:rPr lang="uk-UA" sz="2400" b="1" i="1" kern="0" dirty="0">
                <a:solidFill>
                  <a:srgbClr val="FFFFFF"/>
                </a:solidFill>
              </a:rPr>
              <a:t>1</a:t>
            </a:r>
            <a:r>
              <a:rPr lang="en-US" sz="2400" b="1" i="1" kern="0" dirty="0">
                <a:solidFill>
                  <a:srgbClr val="FFFFFF"/>
                </a:solidFill>
              </a:rPr>
              <a:t>,y</a:t>
            </a:r>
            <a:r>
              <a:rPr lang="uk-UA" sz="2400" b="1" i="1" kern="0" dirty="0">
                <a:solidFill>
                  <a:srgbClr val="FFFFFF"/>
                </a:solidFill>
              </a:rPr>
              <a:t>1</a:t>
            </a:r>
            <a:r>
              <a:rPr lang="en-US" sz="2400" b="1" i="1" kern="0" dirty="0">
                <a:solidFill>
                  <a:srgbClr val="FFFFFF"/>
                </a:solidFill>
              </a:rPr>
              <a:t>,x2,y2,</a:t>
            </a:r>
            <a:r>
              <a:rPr lang="uk-UA" sz="2400" b="1" i="1" kern="0" dirty="0">
                <a:solidFill>
                  <a:srgbClr val="FFFFFF"/>
                </a:solidFill>
              </a:rPr>
              <a:t>хЗ,уЗ,х4,</a:t>
            </a:r>
            <a:r>
              <a:rPr lang="en-US" sz="2400" b="1" i="1" kern="0" dirty="0">
                <a:solidFill>
                  <a:srgbClr val="FFFFFF"/>
                </a:solidFill>
              </a:rPr>
              <a:t>y4)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183B9F6-AD0F-0AD8-3D5A-7C487E690755}"/>
              </a:ext>
            </a:extLst>
          </p:cNvPr>
          <p:cNvSpPr/>
          <p:nvPr/>
        </p:nvSpPr>
        <p:spPr>
          <a:xfrm>
            <a:off x="71438" y="3830638"/>
            <a:ext cx="5551487" cy="83185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Form</a:t>
            </a:r>
            <a:r>
              <a:rPr lang="uk-UA" sz="2400" b="1" i="1" kern="0" dirty="0">
                <a:solidFill>
                  <a:srgbClr val="FFFFFF"/>
                </a:solidFill>
              </a:rPr>
              <a:t>1</a:t>
            </a:r>
            <a:r>
              <a:rPr lang="en-US" sz="2400" b="1" i="1" kern="0" dirty="0">
                <a:solidFill>
                  <a:srgbClr val="FFFFFF"/>
                </a:solidFill>
              </a:rPr>
              <a:t>.Canvas.			</a:t>
            </a:r>
          </a:p>
          <a:p>
            <a:pPr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Pie</a:t>
            </a:r>
            <a:r>
              <a:rPr lang="uk-UA" sz="2400" b="1" i="1" kern="0" dirty="0">
                <a:solidFill>
                  <a:srgbClr val="FFFFFF"/>
                </a:solidFill>
              </a:rPr>
              <a:t>(</a:t>
            </a:r>
            <a:r>
              <a:rPr lang="en-US" sz="2400" b="1" i="1" kern="0" dirty="0">
                <a:solidFill>
                  <a:srgbClr val="FFFFFF"/>
                </a:solidFill>
              </a:rPr>
              <a:t>x</a:t>
            </a:r>
            <a:r>
              <a:rPr lang="uk-UA" sz="2400" b="1" i="1" kern="0" dirty="0">
                <a:solidFill>
                  <a:srgbClr val="FFFFFF"/>
                </a:solidFill>
              </a:rPr>
              <a:t>1</a:t>
            </a:r>
            <a:r>
              <a:rPr lang="en-US" sz="2400" b="1" i="1" kern="0" dirty="0">
                <a:solidFill>
                  <a:srgbClr val="FFFFFF"/>
                </a:solidFill>
              </a:rPr>
              <a:t>,y</a:t>
            </a:r>
            <a:r>
              <a:rPr lang="uk-UA" sz="2400" b="1" i="1" kern="0" dirty="0">
                <a:solidFill>
                  <a:srgbClr val="FFFFFF"/>
                </a:solidFill>
              </a:rPr>
              <a:t>1</a:t>
            </a:r>
            <a:r>
              <a:rPr lang="en-US" sz="2400" b="1" i="1" kern="0" dirty="0">
                <a:solidFill>
                  <a:srgbClr val="FFFFFF"/>
                </a:solidFill>
              </a:rPr>
              <a:t>,x2,y2,x3,y3,x4,y4)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D784FCE-18C7-35E8-275B-286D4A3B5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55963"/>
            <a:ext cx="4926013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359FFB-E033-56BE-B8AF-32A2D997AC11}"/>
              </a:ext>
            </a:extLst>
          </p:cNvPr>
          <p:cNvSpPr txBox="1"/>
          <p:nvPr/>
        </p:nvSpPr>
        <p:spPr>
          <a:xfrm>
            <a:off x="71438" y="4740275"/>
            <a:ext cx="5551487" cy="523875"/>
          </a:xfrm>
          <a:prstGeom prst="wedgeRectCallout">
            <a:avLst>
              <a:gd name="adj1" fmla="val 76072"/>
              <a:gd name="adj2" fmla="val -1905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Побудова сектора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9" grpId="0" animBg="1"/>
      <p:bldP spid="12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83E463B0-DAF9-43DE-E795-57AFD81F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altLang="en-US">
                <a:latin typeface="Verdana" panose="020B0604030504040204" pitchFamily="34" charset="0"/>
              </a:rPr>
              <a:t>Домашнє завдання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5E331D-19C6-8D7C-39A5-B32B73486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1271588"/>
            <a:ext cx="4662488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381731-8034-8A43-3BEC-6588EFD484E9}"/>
              </a:ext>
            </a:extLst>
          </p:cNvPr>
          <p:cNvSpPr txBox="1"/>
          <p:nvPr/>
        </p:nvSpPr>
        <p:spPr>
          <a:xfrm>
            <a:off x="6070600" y="2133600"/>
            <a:ext cx="4662488" cy="1192213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uk-UA" sz="3200" b="1" i="1" kern="0" dirty="0">
                <a:solidFill>
                  <a:srgbClr val="FFFFFF"/>
                </a:solidFill>
                <a:latin typeface="Verdana"/>
                <a:cs typeface="+mn-cs"/>
              </a:rPr>
              <a:t>Проаналізувати</a:t>
            </a:r>
          </a:p>
          <a:p>
            <a:pPr>
              <a:defRPr/>
            </a:pPr>
            <a:r>
              <a:rPr lang="uk-UA" sz="3200" i="1" kern="0" dirty="0">
                <a:solidFill>
                  <a:srgbClr val="FFFFFF"/>
                </a:solidFill>
                <a:latin typeface="Verdana"/>
                <a:cs typeface="+mn-cs"/>
              </a:rPr>
              <a:t>§ 27, ст. 18</a:t>
            </a:r>
            <a:r>
              <a:rPr lang="en-US" sz="3200" i="1" kern="0" dirty="0">
                <a:solidFill>
                  <a:srgbClr val="FFFFFF"/>
                </a:solidFill>
                <a:latin typeface="Verdana"/>
                <a:cs typeface="+mn-cs"/>
              </a:rPr>
              <a:t>3</a:t>
            </a:r>
            <a:r>
              <a:rPr lang="uk-UA" sz="3200" i="1" kern="0" dirty="0">
                <a:solidFill>
                  <a:srgbClr val="FFFFFF"/>
                </a:solidFill>
                <a:latin typeface="Verdana"/>
                <a:cs typeface="+mn-cs"/>
              </a:rPr>
              <a:t>-18</a:t>
            </a:r>
            <a:r>
              <a:rPr lang="en-US" sz="3200" i="1" kern="0" dirty="0">
                <a:solidFill>
                  <a:srgbClr val="FFFFFF"/>
                </a:solidFill>
                <a:latin typeface="Verdana"/>
                <a:cs typeface="+mn-cs"/>
              </a:rPr>
              <a:t>8</a:t>
            </a:r>
            <a:endParaRPr lang="uk-UA" sz="3200" i="1" kern="0" dirty="0">
              <a:solidFill>
                <a:srgbClr val="FFFFFF"/>
              </a:solidFill>
              <a:latin typeface="Verdana"/>
              <a:cs typeface="+mn-cs"/>
            </a:endParaRPr>
          </a:p>
        </p:txBody>
      </p:sp>
      <p:pic>
        <p:nvPicPr>
          <p:cNvPr id="22533" name="Picture 60" descr="3D_27">
            <a:extLst>
              <a:ext uri="{FF2B5EF4-FFF2-40B4-BE49-F238E27FC236}">
                <a16:creationId xmlns:a16="http://schemas.microsoft.com/office/drawing/2014/main" id="{1819B0B3-46C6-1FA3-41A2-02011F4FD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1">
            <a:extLst>
              <a:ext uri="{FF2B5EF4-FFF2-40B4-BE49-F238E27FC236}">
                <a16:creationId xmlns:a16="http://schemas.microsoft.com/office/drawing/2014/main" id="{2015E094-214F-AB23-36AB-8E89094AD5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cs typeface="+mn-cs"/>
              </a:rPr>
              <a:t>7</a:t>
            </a:r>
            <a:endParaRPr lang="en-US" sz="1200" kern="0" dirty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E6991491-6797-2499-5C1C-865A9591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altLang="en-US" sz="3100">
                <a:latin typeface="Verdana" panose="020B0604030504040204" pitchFamily="34" charset="0"/>
              </a:rPr>
              <a:t>Працюємо за комп’ютером</a:t>
            </a:r>
            <a:endParaRPr altLang="en-US">
              <a:latin typeface="Verdana" panose="020B0604030504040204" pitchFamily="34" charset="0"/>
            </a:endParaRPr>
          </a:p>
        </p:txBody>
      </p:sp>
      <p:pic>
        <p:nvPicPr>
          <p:cNvPr id="23555" name="Picture 60" descr="3D_27">
            <a:extLst>
              <a:ext uri="{FF2B5EF4-FFF2-40B4-BE49-F238E27FC236}">
                <a16:creationId xmlns:a16="http://schemas.microsoft.com/office/drawing/2014/main" id="{1F95CFE6-F673-A14B-3254-5C7E67C03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1">
            <a:extLst>
              <a:ext uri="{FF2B5EF4-FFF2-40B4-BE49-F238E27FC236}">
                <a16:creationId xmlns:a16="http://schemas.microsoft.com/office/drawing/2014/main" id="{1519E940-3E22-5FEA-5AFD-BF63FC5797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cs typeface="+mn-cs"/>
              </a:rPr>
              <a:t>7</a:t>
            </a:r>
            <a:endParaRPr lang="en-US" sz="1200" kern="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3557" name="Picture 2">
            <a:extLst>
              <a:ext uri="{FF2B5EF4-FFF2-40B4-BE49-F238E27FC236}">
                <a16:creationId xmlns:a16="http://schemas.microsoft.com/office/drawing/2014/main" id="{521BE17D-46B2-752F-33DD-A88E4F87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9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EBBAC3E7-D730-B64A-8A20-D0CE611D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altLang="en-US">
                <a:latin typeface="Verdana" panose="020B0604030504040204" pitchFamily="34" charset="0"/>
              </a:rPr>
              <a:t>Як у середовищі Lazarus на форму додають графічні фігури?</a:t>
            </a:r>
          </a:p>
        </p:txBody>
      </p:sp>
      <p:pic>
        <p:nvPicPr>
          <p:cNvPr id="5123" name="Picture 60" descr="3D_27">
            <a:extLst>
              <a:ext uri="{FF2B5EF4-FFF2-40B4-BE49-F238E27FC236}">
                <a16:creationId xmlns:a16="http://schemas.microsoft.com/office/drawing/2014/main" id="{51BCB6DC-9621-54E0-B3C5-217883CC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E56525-5259-1269-5C63-30D56B9DED8D}"/>
              </a:ext>
            </a:extLst>
          </p:cNvPr>
          <p:cNvSpPr txBox="1"/>
          <p:nvPr/>
        </p:nvSpPr>
        <p:spPr>
          <a:xfrm>
            <a:off x="71438" y="1196975"/>
            <a:ext cx="5659437" cy="397033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У середовищі </a:t>
            </a:r>
            <a:r>
              <a:rPr lang="uk-UA" sz="2800" b="1" i="1" kern="0" dirty="0" err="1">
                <a:solidFill>
                  <a:srgbClr val="FFFFFF"/>
                </a:solidFill>
                <a:latin typeface="+mn-lt"/>
                <a:cs typeface="+mn-cs"/>
              </a:rPr>
              <a:t>Lazarus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 можна розміщувати деякі геометричні фігури на формі за допомогою компонентів або створити програмний код для малювання фігур у процесі виконання програми. </a:t>
            </a:r>
          </a:p>
        </p:txBody>
      </p:sp>
      <p:sp>
        <p:nvSpPr>
          <p:cNvPr id="11" name="AutoShape 61">
            <a:extLst>
              <a:ext uri="{FF2B5EF4-FFF2-40B4-BE49-F238E27FC236}">
                <a16:creationId xmlns:a16="http://schemas.microsoft.com/office/drawing/2014/main" id="{DBFCC3B2-8E65-5EFF-46EC-37D74D2DEC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cs typeface="+mn-cs"/>
              </a:rPr>
              <a:t>7</a:t>
            </a:r>
            <a:endParaRPr lang="en-US" sz="1200" kern="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050" name="Picture 2" descr="building, development, link, seo icon">
            <a:extLst>
              <a:ext uri="{FF2B5EF4-FFF2-40B4-BE49-F238E27FC236}">
                <a16:creationId xmlns:a16="http://schemas.microsoft.com/office/drawing/2014/main" id="{EFDC05E2-DE5E-A992-DE5E-6EDB5F737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0"/>
          <a:stretch>
            <a:fillRect/>
          </a:stretch>
        </p:blipFill>
        <p:spPr bwMode="auto">
          <a:xfrm>
            <a:off x="5837238" y="1196975"/>
            <a:ext cx="6284912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08D1E-F403-A0E9-D2F2-E30799A81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225" y="584200"/>
            <a:ext cx="7151688" cy="18018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5400"/>
              <a:t>Дякую за увагу!</a:t>
            </a:r>
          </a:p>
        </p:txBody>
      </p:sp>
      <p:sp>
        <p:nvSpPr>
          <p:cNvPr id="24579" name="Підзаголовок 2">
            <a:extLst>
              <a:ext uri="{FF2B5EF4-FFF2-40B4-BE49-F238E27FC236}">
                <a16:creationId xmlns:a16="http://schemas.microsoft.com/office/drawing/2014/main" id="{CFD1C283-9836-A9DA-F685-5606D6A9B6B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032375" y="3184525"/>
            <a:ext cx="7138988" cy="403225"/>
          </a:xfrm>
        </p:spPr>
        <p:txBody>
          <a:bodyPr anchor="ctr"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uk-UA" altLang="en-US" sz="1600" b="1">
                <a:solidFill>
                  <a:srgbClr val="FFFFFF"/>
                </a:solidFill>
              </a:rPr>
              <a:t>За новою програмою</a:t>
            </a:r>
          </a:p>
        </p:txBody>
      </p:sp>
      <p:sp>
        <p:nvSpPr>
          <p:cNvPr id="7" name="Округлена прямокутна виноска 6">
            <a:extLst>
              <a:ext uri="{FF2B5EF4-FFF2-40B4-BE49-F238E27FC236}">
                <a16:creationId xmlns:a16="http://schemas.microsoft.com/office/drawing/2014/main" id="{37A93BE2-AF85-A1FD-75AE-EF6B39E32348}"/>
              </a:ext>
            </a:extLst>
          </p:cNvPr>
          <p:cNvSpPr/>
          <p:nvPr/>
        </p:nvSpPr>
        <p:spPr>
          <a:xfrm>
            <a:off x="127000" y="6175375"/>
            <a:ext cx="2447925" cy="619125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sz="3600" b="1" i="1" kern="0" dirty="0">
                <a:solidFill>
                  <a:srgbClr val="002060"/>
                </a:solidFill>
                <a:latin typeface="Verdana"/>
                <a:cs typeface="+mn-cs"/>
              </a:rPr>
              <a:t>Урок 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  <a:cs typeface="+mn-cs"/>
              </a:rPr>
              <a:t>47</a:t>
            </a:r>
            <a:endParaRPr lang="uk-UA" sz="3600" b="1" i="1" kern="0" dirty="0">
              <a:solidFill>
                <a:srgbClr val="002060"/>
              </a:solidFill>
              <a:latin typeface="Verdana"/>
              <a:cs typeface="+mn-cs"/>
            </a:endParaRPr>
          </a:p>
        </p:txBody>
      </p:sp>
      <p:pic>
        <p:nvPicPr>
          <p:cNvPr id="24581" name="Picture 2" descr="design, programming, seo, site, web icon">
            <a:extLst>
              <a:ext uri="{FF2B5EF4-FFF2-40B4-BE49-F238E27FC236}">
                <a16:creationId xmlns:a16="http://schemas.microsoft.com/office/drawing/2014/main" id="{C57E0163-6AC7-1722-52C0-409FE10E4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36195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" descr="design, display, monitor, screen, vector graphics icon">
            <a:extLst>
              <a:ext uri="{FF2B5EF4-FFF2-40B4-BE49-F238E27FC236}">
                <a16:creationId xmlns:a16="http://schemas.microsoft.com/office/drawing/2014/main" id="{BC7E9048-8A14-0EC2-1609-D01519D27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t="17780" r="11481" b="16162"/>
          <a:stretch>
            <a:fillRect/>
          </a:stretch>
        </p:blipFill>
        <p:spPr bwMode="auto">
          <a:xfrm>
            <a:off x="9204325" y="3733800"/>
            <a:ext cx="25844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3A30673A-DDA2-1882-28D1-EEEB83A6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altLang="en-US">
                <a:latin typeface="Verdana" panose="020B0604030504040204" pitchFamily="34" charset="0"/>
              </a:rPr>
              <a:t>Як у середовищі Lazarus на форму додають графічні фігури?</a:t>
            </a:r>
          </a:p>
        </p:txBody>
      </p:sp>
      <p:pic>
        <p:nvPicPr>
          <p:cNvPr id="6147" name="Picture 60" descr="3D_27">
            <a:extLst>
              <a:ext uri="{FF2B5EF4-FFF2-40B4-BE49-F238E27FC236}">
                <a16:creationId xmlns:a16="http://schemas.microsoft.com/office/drawing/2014/main" id="{1BE74726-EEEC-DD76-5725-BD5A4C5C4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AD7CED-B8EE-FBF4-F1B7-33E080A7728B}"/>
              </a:ext>
            </a:extLst>
          </p:cNvPr>
          <p:cNvSpPr txBox="1"/>
          <p:nvPr/>
        </p:nvSpPr>
        <p:spPr>
          <a:xfrm>
            <a:off x="71438" y="1196975"/>
            <a:ext cx="12050712" cy="224631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Для розміщення на формі фігур, а саме: прямокутника, еліпса, трикутника, ромба тощо — використовують компонент </a:t>
            </a:r>
            <a:r>
              <a:rPr lang="en-US" sz="2800" b="1" i="1" kern="0" dirty="0">
                <a:solidFill>
                  <a:srgbClr val="FFFF00"/>
                </a:solidFill>
                <a:latin typeface="+mn-lt"/>
                <a:cs typeface="+mn-cs"/>
              </a:rPr>
              <a:t>Shape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 панелі компонентів </a:t>
            </a:r>
            <a:r>
              <a:rPr lang="en-US" sz="2800" b="1" i="1" kern="0" dirty="0" err="1">
                <a:solidFill>
                  <a:srgbClr val="FFFF00"/>
                </a:solidFill>
                <a:latin typeface="+mn-lt"/>
                <a:cs typeface="+mn-cs"/>
              </a:rPr>
              <a:t>Aditional</a:t>
            </a:r>
            <a:r>
              <a:rPr lang="en-US" sz="2800" b="1" i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(Додаткова). За замовчуванням на екранній формі буде розміщено прямокутник.</a:t>
            </a:r>
          </a:p>
        </p:txBody>
      </p:sp>
      <p:sp>
        <p:nvSpPr>
          <p:cNvPr id="11" name="AutoShape 61">
            <a:extLst>
              <a:ext uri="{FF2B5EF4-FFF2-40B4-BE49-F238E27FC236}">
                <a16:creationId xmlns:a16="http://schemas.microsoft.com/office/drawing/2014/main" id="{A01E6027-3F12-32D1-2DC4-26E28903F7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cs typeface="+mn-cs"/>
              </a:rPr>
              <a:t>7</a:t>
            </a:r>
            <a:endParaRPr lang="en-US" sz="1200" kern="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D81191-0419-AF8C-491C-2192346AE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88" y="3595688"/>
            <a:ext cx="11745912" cy="110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8008DC9-E98A-A233-729B-6A7442DAE834}"/>
              </a:ext>
            </a:extLst>
          </p:cNvPr>
          <p:cNvSpPr/>
          <p:nvPr/>
        </p:nvSpPr>
        <p:spPr>
          <a:xfrm>
            <a:off x="2900363" y="4068763"/>
            <a:ext cx="514350" cy="4619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4BC993-2ECE-0011-7AF5-D22B5DEDF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725" y="4789488"/>
            <a:ext cx="6591300" cy="1874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 зі стрілкою 7">
            <a:extLst>
              <a:ext uri="{FF2B5EF4-FFF2-40B4-BE49-F238E27FC236}">
                <a16:creationId xmlns:a16="http://schemas.microsoft.com/office/drawing/2014/main" id="{F9E2D190-123D-C244-3C71-A449E89D3F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08350" y="4443413"/>
            <a:ext cx="4129088" cy="1149350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Стрілка вліво 9">
            <a:extLst>
              <a:ext uri="{FF2B5EF4-FFF2-40B4-BE49-F238E27FC236}">
                <a16:creationId xmlns:a16="http://schemas.microsoft.com/office/drawing/2014/main" id="{9E10C271-157F-CB64-CD92-49B4B85F8FDE}"/>
              </a:ext>
            </a:extLst>
          </p:cNvPr>
          <p:cNvSpPr/>
          <p:nvPr/>
        </p:nvSpPr>
        <p:spPr>
          <a:xfrm rot="18900000">
            <a:off x="3122613" y="3392488"/>
            <a:ext cx="1152525" cy="6477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uk-UA" kern="0">
              <a:solidFill>
                <a:srgbClr val="FFFFFF"/>
              </a:solidFill>
              <a:latin typeface="Verdan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D5C51BFC-D147-3149-62CB-64E1DDE9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altLang="en-US">
                <a:latin typeface="Verdana" panose="020B0604030504040204" pitchFamily="34" charset="0"/>
              </a:rPr>
              <a:t>Як у середовищі Lazarus на форму додають графічні фігури?</a:t>
            </a:r>
          </a:p>
        </p:txBody>
      </p:sp>
      <p:pic>
        <p:nvPicPr>
          <p:cNvPr id="7171" name="Picture 60" descr="3D_27">
            <a:extLst>
              <a:ext uri="{FF2B5EF4-FFF2-40B4-BE49-F238E27FC236}">
                <a16:creationId xmlns:a16="http://schemas.microsoft.com/office/drawing/2014/main" id="{5A91250F-EEEE-3AF4-9B1E-9597310E3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702A48-AE91-914D-360A-C7CCAE4AB21A}"/>
              </a:ext>
            </a:extLst>
          </p:cNvPr>
          <p:cNvSpPr txBox="1"/>
          <p:nvPr/>
        </p:nvSpPr>
        <p:spPr>
          <a:xfrm>
            <a:off x="71438" y="1196975"/>
            <a:ext cx="12050712" cy="95408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Щоб змінити форму фігури, використовують властивість </a:t>
            </a:r>
            <a:r>
              <a:rPr lang="uk-UA" sz="2800" b="1" i="1" kern="0" dirty="0" err="1">
                <a:solidFill>
                  <a:srgbClr val="FFFF00"/>
                </a:solidFill>
                <a:latin typeface="+mn-lt"/>
                <a:cs typeface="+mn-cs"/>
              </a:rPr>
              <a:t>Shape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:</a:t>
            </a:r>
          </a:p>
        </p:txBody>
      </p:sp>
      <p:sp>
        <p:nvSpPr>
          <p:cNvPr id="11" name="AutoShape 61">
            <a:extLst>
              <a:ext uri="{FF2B5EF4-FFF2-40B4-BE49-F238E27FC236}">
                <a16:creationId xmlns:a16="http://schemas.microsoft.com/office/drawing/2014/main" id="{CA64599B-78F8-C062-C491-F3924B8DE01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cs typeface="+mn-cs"/>
              </a:rPr>
              <a:t>7</a:t>
            </a:r>
            <a:endParaRPr lang="en-US" sz="1200" kern="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55E04D-D6D3-F79C-CC0E-FEDB404AF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2211388"/>
            <a:ext cx="73533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D441EAD5-4AA3-CFEA-FFE8-8BF768E2A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altLang="en-US">
                <a:latin typeface="Verdana" panose="020B0604030504040204" pitchFamily="34" charset="0"/>
              </a:rPr>
              <a:t>Як у середовищі Lazarus на форму додають графічні фігури?</a:t>
            </a:r>
          </a:p>
        </p:txBody>
      </p:sp>
      <p:pic>
        <p:nvPicPr>
          <p:cNvPr id="8195" name="Picture 60" descr="3D_27">
            <a:extLst>
              <a:ext uri="{FF2B5EF4-FFF2-40B4-BE49-F238E27FC236}">
                <a16:creationId xmlns:a16="http://schemas.microsoft.com/office/drawing/2014/main" id="{48C598E4-1615-8575-04E5-3D57133EE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9BD92B-0BC6-9950-0CF7-FC084557E1EC}"/>
              </a:ext>
            </a:extLst>
          </p:cNvPr>
          <p:cNvSpPr txBox="1"/>
          <p:nvPr/>
        </p:nvSpPr>
        <p:spPr>
          <a:xfrm>
            <a:off x="71438" y="1196975"/>
            <a:ext cx="12050712" cy="95408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Щоб змінити колір фігури та стиль заливки, використовують властивість </a:t>
            </a:r>
            <a:r>
              <a:rPr lang="uk-UA" sz="2800" b="1" i="1" kern="0" dirty="0" err="1">
                <a:solidFill>
                  <a:srgbClr val="FFFF00"/>
                </a:solidFill>
                <a:latin typeface="+mn-lt"/>
                <a:cs typeface="+mn-cs"/>
              </a:rPr>
              <a:t>Brush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11" name="AutoShape 61">
            <a:extLst>
              <a:ext uri="{FF2B5EF4-FFF2-40B4-BE49-F238E27FC236}">
                <a16:creationId xmlns:a16="http://schemas.microsoft.com/office/drawing/2014/main" id="{3D39991C-F74E-8C75-8D6E-BB1904E6439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cs typeface="+mn-cs"/>
              </a:rPr>
              <a:t>7</a:t>
            </a:r>
            <a:endParaRPr lang="en-US" sz="1200" kern="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034CF0-58D1-3F71-BC59-C42E5F2E3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3" y="2273300"/>
            <a:ext cx="9478962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26B4EF2-6B43-8652-E3C9-C9A24F4961F2}"/>
              </a:ext>
            </a:extLst>
          </p:cNvPr>
          <p:cNvSpPr/>
          <p:nvPr/>
        </p:nvSpPr>
        <p:spPr>
          <a:xfrm>
            <a:off x="1793875" y="3902075"/>
            <a:ext cx="3128963" cy="115728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8" name="Стрілка вліво 7">
            <a:extLst>
              <a:ext uri="{FF2B5EF4-FFF2-40B4-BE49-F238E27FC236}">
                <a16:creationId xmlns:a16="http://schemas.microsoft.com/office/drawing/2014/main" id="{C63EE586-DF6E-8A54-2101-8FF113C6F078}"/>
              </a:ext>
            </a:extLst>
          </p:cNvPr>
          <p:cNvSpPr/>
          <p:nvPr/>
        </p:nvSpPr>
        <p:spPr>
          <a:xfrm rot="18900000">
            <a:off x="3103563" y="3211513"/>
            <a:ext cx="1152525" cy="6477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uk-UA" kern="0">
              <a:solidFill>
                <a:srgbClr val="FFFFFF"/>
              </a:solidFill>
              <a:latin typeface="Verdan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75C51D1A-8994-41F3-0891-CEB5CB73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altLang="en-US">
                <a:latin typeface="Verdana" panose="020B0604030504040204" pitchFamily="34" charset="0"/>
              </a:rPr>
              <a:t>Як у середовищі Lazarus на форму додають графічні фігури?</a:t>
            </a:r>
          </a:p>
        </p:txBody>
      </p:sp>
      <p:pic>
        <p:nvPicPr>
          <p:cNvPr id="9219" name="Picture 60" descr="3D_27">
            <a:extLst>
              <a:ext uri="{FF2B5EF4-FFF2-40B4-BE49-F238E27FC236}">
                <a16:creationId xmlns:a16="http://schemas.microsoft.com/office/drawing/2014/main" id="{D376F733-DADE-E1A9-6464-05DE773A3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C7A457-4520-CF53-26AE-A51910AEEE3D}"/>
              </a:ext>
            </a:extLst>
          </p:cNvPr>
          <p:cNvSpPr txBox="1"/>
          <p:nvPr/>
        </p:nvSpPr>
        <p:spPr>
          <a:xfrm>
            <a:off x="71438" y="1196975"/>
            <a:ext cx="12050712" cy="52228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Наприклад: </a:t>
            </a:r>
          </a:p>
        </p:txBody>
      </p:sp>
      <p:sp>
        <p:nvSpPr>
          <p:cNvPr id="11" name="AutoShape 61">
            <a:extLst>
              <a:ext uri="{FF2B5EF4-FFF2-40B4-BE49-F238E27FC236}">
                <a16:creationId xmlns:a16="http://schemas.microsoft.com/office/drawing/2014/main" id="{7F3FBF1E-C7C9-33E0-763D-86265185B7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cs typeface="+mn-cs"/>
              </a:rPr>
              <a:t>7</a:t>
            </a:r>
            <a:endParaRPr lang="en-US" sz="12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F1F2F-E743-82DF-BDA1-C323BD027E6D}"/>
              </a:ext>
            </a:extLst>
          </p:cNvPr>
          <p:cNvSpPr txBox="1"/>
          <p:nvPr/>
        </p:nvSpPr>
        <p:spPr>
          <a:xfrm>
            <a:off x="71438" y="1884363"/>
            <a:ext cx="12050712" cy="64611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kern="0" dirty="0">
                <a:solidFill>
                  <a:srgbClr val="FFFFFF"/>
                </a:solidFill>
                <a:latin typeface="+mn-lt"/>
                <a:cs typeface="+mn-cs"/>
              </a:rPr>
              <a:t>Shape</a:t>
            </a:r>
            <a:r>
              <a:rPr lang="uk-UA" sz="3600" b="1" i="1" kern="0" dirty="0">
                <a:solidFill>
                  <a:srgbClr val="FFFFFF"/>
                </a:solidFill>
                <a:latin typeface="+mn-lt"/>
                <a:cs typeface="+mn-cs"/>
              </a:rPr>
              <a:t>1</a:t>
            </a:r>
            <a:r>
              <a:rPr lang="en-US" sz="3600" b="1" i="1" kern="0" dirty="0">
                <a:solidFill>
                  <a:srgbClr val="FFFFFF"/>
                </a:solidFill>
                <a:latin typeface="+mn-lt"/>
                <a:cs typeface="+mn-cs"/>
              </a:rPr>
              <a:t>.</a:t>
            </a:r>
            <a:r>
              <a:rPr lang="en-US" sz="3600" b="1" i="1" kern="0" dirty="0" err="1">
                <a:solidFill>
                  <a:srgbClr val="FFFFFF"/>
                </a:solidFill>
                <a:latin typeface="+mn-lt"/>
                <a:cs typeface="+mn-cs"/>
              </a:rPr>
              <a:t>Brush.Color</a:t>
            </a:r>
            <a:r>
              <a:rPr lang="en-US" sz="3600" b="1" i="1" kern="0" dirty="0">
                <a:solidFill>
                  <a:srgbClr val="FFFFFF"/>
                </a:solidFill>
                <a:latin typeface="+mn-lt"/>
                <a:cs typeface="+mn-cs"/>
              </a:rPr>
              <a:t>: =</a:t>
            </a:r>
            <a:r>
              <a:rPr lang="uk-UA" sz="3600" b="1" i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3600" b="1" i="1" kern="0" dirty="0" err="1">
                <a:solidFill>
                  <a:srgbClr val="FFFFFF"/>
                </a:solidFill>
                <a:latin typeface="+mn-lt"/>
                <a:cs typeface="+mn-cs"/>
              </a:rPr>
              <a:t>clRed</a:t>
            </a:r>
            <a:r>
              <a:rPr lang="en-US" sz="3600" b="1" i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endParaRPr lang="uk-UA" sz="3600" b="1" i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52FD5-F3AE-E5DB-2C92-C8FA62DA7809}"/>
              </a:ext>
            </a:extLst>
          </p:cNvPr>
          <p:cNvSpPr txBox="1"/>
          <p:nvPr/>
        </p:nvSpPr>
        <p:spPr>
          <a:xfrm>
            <a:off x="71438" y="3365500"/>
            <a:ext cx="12050712" cy="52228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Колір об'єкта </a:t>
            </a:r>
            <a:r>
              <a:rPr lang="en-US" sz="2800" b="1" i="1" kern="0" dirty="0">
                <a:solidFill>
                  <a:srgbClr val="FFFF00"/>
                </a:solidFill>
                <a:latin typeface="+mn-lt"/>
                <a:cs typeface="+mn-cs"/>
              </a:rPr>
              <a:t>Shape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  <a:cs typeface="+mn-cs"/>
              </a:rPr>
              <a:t>1</a:t>
            </a:r>
            <a:r>
              <a:rPr lang="en-US" sz="2800" b="1" i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буде червоним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2A7344-2ABD-7D8E-15C3-67469302E2CF}"/>
              </a:ext>
            </a:extLst>
          </p:cNvPr>
          <p:cNvSpPr txBox="1"/>
          <p:nvPr/>
        </p:nvSpPr>
        <p:spPr>
          <a:xfrm>
            <a:off x="71438" y="4133850"/>
            <a:ext cx="12050712" cy="64611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kern="0" dirty="0">
                <a:solidFill>
                  <a:srgbClr val="FFFFFF"/>
                </a:solidFill>
                <a:latin typeface="+mn-lt"/>
                <a:cs typeface="+mn-cs"/>
              </a:rPr>
              <a:t>Shape</a:t>
            </a:r>
            <a:r>
              <a:rPr lang="uk-UA" sz="3600" b="1" i="1" kern="0" dirty="0">
                <a:solidFill>
                  <a:srgbClr val="FFFFFF"/>
                </a:solidFill>
                <a:latin typeface="+mn-lt"/>
                <a:cs typeface="+mn-cs"/>
              </a:rPr>
              <a:t>1</a:t>
            </a:r>
            <a:r>
              <a:rPr lang="en-US" sz="3600" b="1" i="1" kern="0" dirty="0">
                <a:solidFill>
                  <a:srgbClr val="FFFFFF"/>
                </a:solidFill>
                <a:latin typeface="+mn-lt"/>
                <a:cs typeface="+mn-cs"/>
              </a:rPr>
              <a:t>.</a:t>
            </a:r>
            <a:r>
              <a:rPr lang="en-US" sz="3600" b="1" i="1" kern="0" dirty="0" err="1">
                <a:solidFill>
                  <a:srgbClr val="FFFFFF"/>
                </a:solidFill>
                <a:latin typeface="+mn-lt"/>
                <a:cs typeface="+mn-cs"/>
              </a:rPr>
              <a:t>Brush.Style</a:t>
            </a:r>
            <a:r>
              <a:rPr lang="en-US" sz="3600" b="1" i="1" kern="0" dirty="0">
                <a:solidFill>
                  <a:srgbClr val="FFFFFF"/>
                </a:solidFill>
                <a:latin typeface="+mn-lt"/>
                <a:cs typeface="+mn-cs"/>
              </a:rPr>
              <a:t>: =</a:t>
            </a:r>
            <a:r>
              <a:rPr lang="uk-UA" sz="3600" b="1" i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3600" b="1" i="1" kern="0" dirty="0" err="1">
                <a:solidFill>
                  <a:srgbClr val="FFFFFF"/>
                </a:solidFill>
                <a:latin typeface="+mn-lt"/>
                <a:cs typeface="+mn-cs"/>
              </a:rPr>
              <a:t>bsSolid</a:t>
            </a:r>
            <a:endParaRPr lang="uk-UA" sz="3600" b="1" i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BB570F-3EA7-D004-5D87-12E085FC1403}"/>
              </a:ext>
            </a:extLst>
          </p:cNvPr>
          <p:cNvSpPr txBox="1"/>
          <p:nvPr/>
        </p:nvSpPr>
        <p:spPr>
          <a:xfrm>
            <a:off x="71438" y="5688013"/>
            <a:ext cx="12050712" cy="52387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Суцільне зафарбовування.</a:t>
            </a:r>
          </a:p>
        </p:txBody>
      </p:sp>
      <p:sp>
        <p:nvSpPr>
          <p:cNvPr id="10" name="Стрілка вліво 9">
            <a:extLst>
              <a:ext uri="{FF2B5EF4-FFF2-40B4-BE49-F238E27FC236}">
                <a16:creationId xmlns:a16="http://schemas.microsoft.com/office/drawing/2014/main" id="{9B2F6B43-883E-FA4B-C565-ADCB2C5C1896}"/>
              </a:ext>
            </a:extLst>
          </p:cNvPr>
          <p:cNvSpPr/>
          <p:nvPr/>
        </p:nvSpPr>
        <p:spPr>
          <a:xfrm rot="16200000">
            <a:off x="5705475" y="2232025"/>
            <a:ext cx="784225" cy="1438275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uk-UA" kern="0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12" name="Стрілка вліво 11">
            <a:extLst>
              <a:ext uri="{FF2B5EF4-FFF2-40B4-BE49-F238E27FC236}">
                <a16:creationId xmlns:a16="http://schemas.microsoft.com/office/drawing/2014/main" id="{5FD5460E-79B2-6959-E77D-F5DD834CBB06}"/>
              </a:ext>
            </a:extLst>
          </p:cNvPr>
          <p:cNvSpPr/>
          <p:nvPr/>
        </p:nvSpPr>
        <p:spPr>
          <a:xfrm rot="16200000">
            <a:off x="5721350" y="4514850"/>
            <a:ext cx="784225" cy="1438275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uk-UA" kern="0">
              <a:solidFill>
                <a:srgbClr val="FFFFFF"/>
              </a:solidFill>
              <a:latin typeface="Verdan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BB5AEB1C-77C1-E98C-0265-DE9E532A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altLang="en-US">
                <a:latin typeface="Verdana" panose="020B0604030504040204" pitchFamily="34" charset="0"/>
              </a:rPr>
              <a:t>Як у середовищі Lazarus на форму додають графічні фігури?</a:t>
            </a:r>
          </a:p>
        </p:txBody>
      </p:sp>
      <p:pic>
        <p:nvPicPr>
          <p:cNvPr id="10243" name="Picture 60" descr="3D_27">
            <a:extLst>
              <a:ext uri="{FF2B5EF4-FFF2-40B4-BE49-F238E27FC236}">
                <a16:creationId xmlns:a16="http://schemas.microsoft.com/office/drawing/2014/main" id="{63A7DA1A-F6CB-1A08-9B81-E098E0FDC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EF2A00-4478-3234-00E0-983480A6A162}"/>
              </a:ext>
            </a:extLst>
          </p:cNvPr>
          <p:cNvSpPr txBox="1"/>
          <p:nvPr/>
        </p:nvSpPr>
        <p:spPr>
          <a:xfrm>
            <a:off x="71438" y="1196975"/>
            <a:ext cx="12050712" cy="95408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У середовищі </a:t>
            </a:r>
            <a:r>
              <a:rPr lang="uk-UA" sz="2800" b="1" i="1" kern="0" dirty="0" err="1">
                <a:solidFill>
                  <a:srgbClr val="FFFFFF"/>
                </a:solidFill>
                <a:latin typeface="+mn-lt"/>
                <a:cs typeface="+mn-cs"/>
              </a:rPr>
              <a:t>Lazarus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 властивість </a:t>
            </a:r>
            <a:r>
              <a:rPr lang="uk-UA" sz="2800" b="1" i="1" kern="0" dirty="0" err="1">
                <a:solidFill>
                  <a:srgbClr val="FFFF00"/>
                </a:solidFill>
                <a:latin typeface="+mn-lt"/>
                <a:cs typeface="+mn-cs"/>
              </a:rPr>
              <a:t>Color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 може набувати фіксованого набору значень.</a:t>
            </a:r>
          </a:p>
        </p:txBody>
      </p:sp>
      <p:sp>
        <p:nvSpPr>
          <p:cNvPr id="11" name="AutoShape 61">
            <a:extLst>
              <a:ext uri="{FF2B5EF4-FFF2-40B4-BE49-F238E27FC236}">
                <a16:creationId xmlns:a16="http://schemas.microsoft.com/office/drawing/2014/main" id="{5B6B024D-D18E-9F1B-79D3-8A68F08B15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cs typeface="+mn-cs"/>
              </a:rPr>
              <a:t>7</a:t>
            </a:r>
            <a:endParaRPr lang="en-US" sz="1200" kern="0" dirty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id="{03CFCD77-B4EA-5F1F-F6C0-D4ACB3B84E26}"/>
              </a:ext>
            </a:extLst>
          </p:cNvPr>
          <p:cNvGraphicFramePr>
            <a:graphicFrameLocks noGrp="1"/>
          </p:cNvGraphicFramePr>
          <p:nvPr/>
        </p:nvGraphicFramePr>
        <p:xfrm>
          <a:off x="71438" y="2257425"/>
          <a:ext cx="12050712" cy="409733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894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4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0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3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1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7034">
                <a:tc>
                  <a:txBody>
                    <a:bodyPr/>
                    <a:lstStyle/>
                    <a:p>
                      <a:pPr algn="ctr"/>
                      <a:r>
                        <a:rPr lang="uk-UA" sz="2300" i="1" noProof="0" dirty="0"/>
                        <a:t>Значення</a:t>
                      </a:r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300" i="1" noProof="0" dirty="0"/>
                        <a:t>Колір</a:t>
                      </a:r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300" i="1" noProof="0" dirty="0"/>
                        <a:t>Значення</a:t>
                      </a:r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300" i="1" noProof="0" dirty="0"/>
                        <a:t>Колір</a:t>
                      </a:r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300" i="1" noProof="0" dirty="0"/>
                        <a:t>Значення</a:t>
                      </a:r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300" i="1" noProof="0" dirty="0"/>
                        <a:t>Колір</a:t>
                      </a:r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713"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 err="1"/>
                        <a:t>clBlack</a:t>
                      </a:r>
                      <a:endParaRPr lang="uk-UA" sz="2400" b="0" i="1" noProof="0" dirty="0"/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/>
                        <a:t>Чорний</a:t>
                      </a:r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 err="1"/>
                        <a:t>clSilve</a:t>
                      </a:r>
                      <a:endParaRPr lang="uk-UA" sz="2400" b="0" i="1" noProof="0" dirty="0"/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/>
                        <a:t>Срібний</a:t>
                      </a:r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 err="1"/>
                        <a:t>clPurple</a:t>
                      </a:r>
                      <a:endParaRPr lang="uk-UA" sz="2400" b="0" i="1" noProof="0" dirty="0"/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/>
                        <a:t>Рожевий</a:t>
                      </a:r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713"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 err="1"/>
                        <a:t>clMaroon</a:t>
                      </a:r>
                      <a:endParaRPr lang="uk-UA" sz="2400" b="0" i="1" noProof="0" dirty="0"/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/>
                        <a:t>Каштановий</a:t>
                      </a:r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 err="1"/>
                        <a:t>clRed</a:t>
                      </a:r>
                      <a:endParaRPr lang="uk-UA" sz="2400" b="0" i="1" noProof="0" dirty="0"/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/>
                        <a:t>Червоний</a:t>
                      </a:r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 err="1"/>
                        <a:t>clTeal</a:t>
                      </a:r>
                      <a:endParaRPr lang="uk-UA" sz="2400" b="0" i="1" noProof="0" dirty="0"/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300" b="0" i="1" noProof="0" dirty="0"/>
                        <a:t>Пурпурний</a:t>
                      </a:r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713"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 err="1"/>
                        <a:t>clGreen</a:t>
                      </a:r>
                      <a:endParaRPr lang="uk-UA" sz="2400" b="0" i="1" noProof="0" dirty="0"/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/>
                        <a:t>Зелений</a:t>
                      </a:r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 err="1"/>
                        <a:t>clLime</a:t>
                      </a:r>
                      <a:endParaRPr lang="uk-UA" sz="2400" b="0" i="1" noProof="0" dirty="0"/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/>
                        <a:t>Салатовий</a:t>
                      </a:r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 err="1"/>
                        <a:t>clGray</a:t>
                      </a:r>
                      <a:endParaRPr lang="uk-UA" sz="2400" b="0" i="1" noProof="0" dirty="0"/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/>
                        <a:t>Сірий</a:t>
                      </a:r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083"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 err="1"/>
                        <a:t>clOlive</a:t>
                      </a:r>
                      <a:endParaRPr lang="uk-UA" sz="2400" b="0" i="1" noProof="0" dirty="0"/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/>
                        <a:t>Оливковий</a:t>
                      </a:r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 err="1"/>
                        <a:t>clBlue</a:t>
                      </a:r>
                      <a:endParaRPr lang="uk-UA" sz="2400" b="0" i="1" noProof="0" dirty="0"/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/>
                        <a:t>Синій</a:t>
                      </a:r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i="1" noProof="0" dirty="0" err="1"/>
                        <a:t>сlAqua</a:t>
                      </a:r>
                      <a:endParaRPr lang="uk-UA" sz="2400" b="0" i="1" noProof="0" dirty="0"/>
                    </a:p>
                    <a:p>
                      <a:pPr algn="ctr"/>
                      <a:endParaRPr lang="uk-UA" sz="2400" b="0" i="1" noProof="0" dirty="0"/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/>
                        <a:t>Бірюзовий</a:t>
                      </a:r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0083"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 err="1"/>
                        <a:t>clNavy</a:t>
                      </a:r>
                      <a:endParaRPr lang="uk-UA" sz="2400" b="0" i="1" noProof="0" dirty="0"/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/>
                        <a:t>Темно-синій</a:t>
                      </a:r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 err="1"/>
                        <a:t>clFuchsia</a:t>
                      </a:r>
                      <a:endParaRPr lang="uk-UA" sz="2400" b="0" i="1" noProof="0" dirty="0"/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i="1" noProof="0" dirty="0"/>
                        <a:t>Яскраво</a:t>
                      </a:r>
                    </a:p>
                    <a:p>
                      <a:pPr algn="ctr"/>
                      <a:r>
                        <a:rPr lang="uk-UA" sz="2400" b="0" i="1" noProof="0" dirty="0"/>
                        <a:t>рожевий</a:t>
                      </a:r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 err="1"/>
                        <a:t>clWhite</a:t>
                      </a:r>
                      <a:endParaRPr lang="uk-UA" sz="2400" b="0" i="1" noProof="0" dirty="0"/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/>
                        <a:t>Білий</a:t>
                      </a:r>
                    </a:p>
                  </a:txBody>
                  <a:tcPr marL="91444" marR="91444" marT="45714" marB="4571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1F19E97D-0DB7-E62F-358D-0C5421EA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altLang="en-US">
                <a:latin typeface="Verdana" panose="020B0604030504040204" pitchFamily="34" charset="0"/>
              </a:rPr>
              <a:t>Як у середовищі Lazarus на форму додають графічні фігури?</a:t>
            </a:r>
          </a:p>
        </p:txBody>
      </p:sp>
      <p:pic>
        <p:nvPicPr>
          <p:cNvPr id="11267" name="Picture 60" descr="3D_27">
            <a:extLst>
              <a:ext uri="{FF2B5EF4-FFF2-40B4-BE49-F238E27FC236}">
                <a16:creationId xmlns:a16="http://schemas.microsoft.com/office/drawing/2014/main" id="{974EF785-6B53-AE47-DB4D-04CD3C1B1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9A1CAA-CA57-6E19-7E97-D7FB1395EFFE}"/>
              </a:ext>
            </a:extLst>
          </p:cNvPr>
          <p:cNvSpPr txBox="1"/>
          <p:nvPr/>
        </p:nvSpPr>
        <p:spPr>
          <a:xfrm>
            <a:off x="71438" y="1196975"/>
            <a:ext cx="12050712" cy="95408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Властивість </a:t>
            </a:r>
            <a:r>
              <a:rPr lang="uk-UA" sz="2800" b="1" i="1" kern="0" dirty="0" err="1">
                <a:solidFill>
                  <a:srgbClr val="FFFF00"/>
                </a:solidFill>
                <a:latin typeface="+mn-lt"/>
                <a:cs typeface="+mn-cs"/>
              </a:rPr>
              <a:t>Style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 може набувати значень із набору, вказаного в таблиці:</a:t>
            </a:r>
          </a:p>
        </p:txBody>
      </p:sp>
      <p:sp>
        <p:nvSpPr>
          <p:cNvPr id="11" name="AutoShape 61">
            <a:extLst>
              <a:ext uri="{FF2B5EF4-FFF2-40B4-BE49-F238E27FC236}">
                <a16:creationId xmlns:a16="http://schemas.microsoft.com/office/drawing/2014/main" id="{63E9C93F-1E0A-C1D7-7053-87EB669DB2F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cs typeface="+mn-cs"/>
              </a:rPr>
              <a:t>7</a:t>
            </a:r>
            <a:endParaRPr lang="en-US" sz="1200" kern="0" dirty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id="{D46B5C72-2910-9E18-B254-41F6C1B382DF}"/>
              </a:ext>
            </a:extLst>
          </p:cNvPr>
          <p:cNvGraphicFramePr>
            <a:graphicFrameLocks noGrp="1"/>
          </p:cNvGraphicFramePr>
          <p:nvPr/>
        </p:nvGraphicFramePr>
        <p:xfrm>
          <a:off x="71438" y="2257425"/>
          <a:ext cx="11891962" cy="416083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061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2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8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994">
                <a:tc>
                  <a:txBody>
                    <a:bodyPr/>
                    <a:lstStyle/>
                    <a:p>
                      <a:pPr algn="ctr"/>
                      <a:r>
                        <a:rPr lang="uk-UA" sz="2300" i="1" noProof="0" dirty="0"/>
                        <a:t>Значення</a:t>
                      </a:r>
                    </a:p>
                  </a:txBody>
                  <a:tcPr marL="91444" marR="91444" marT="45723" marB="4572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300" i="1" noProof="0" dirty="0"/>
                        <a:t>Пояснення</a:t>
                      </a:r>
                    </a:p>
                  </a:txBody>
                  <a:tcPr marL="91444" marR="91444" marT="45723" marB="4572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300" i="1" noProof="0" dirty="0"/>
                        <a:t>Значення</a:t>
                      </a:r>
                    </a:p>
                  </a:txBody>
                  <a:tcPr marL="91444" marR="91444" marT="45723" marB="4572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300" i="1" noProof="0" dirty="0"/>
                        <a:t>Вигляд</a:t>
                      </a:r>
                    </a:p>
                  </a:txBody>
                  <a:tcPr marL="91444" marR="91444" marT="45723" marB="4572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58"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 err="1"/>
                        <a:t>bsSolid</a:t>
                      </a:r>
                      <a:endParaRPr lang="uk-UA" sz="2200" b="0" i="1" noProof="0" dirty="0"/>
                    </a:p>
                  </a:txBody>
                  <a:tcPr marL="91444" marR="91444" marT="45723" marB="4572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Суцільне зафарбування</a:t>
                      </a:r>
                    </a:p>
                  </a:txBody>
                  <a:tcPr marL="91444" marR="91444" marT="45723" marB="4572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 err="1"/>
                        <a:t>bsHorizontal</a:t>
                      </a:r>
                      <a:endParaRPr lang="uk-UA" sz="2200" b="0" i="1" noProof="0" dirty="0"/>
                    </a:p>
                  </a:txBody>
                  <a:tcPr marL="91444" marR="91444" marT="45723" marB="4572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/>
                        <a:t>Горизонтальна штриховка</a:t>
                      </a:r>
                    </a:p>
                  </a:txBody>
                  <a:tcPr marL="91444" marR="91444" marT="45723" marB="4572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58"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 err="1"/>
                        <a:t>bsClear</a:t>
                      </a:r>
                      <a:endParaRPr lang="uk-UA" sz="2200" b="0" i="1" noProof="0" dirty="0"/>
                    </a:p>
                  </a:txBody>
                  <a:tcPr marL="91444" marR="91444" marT="45723" marB="4572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0" i="1" noProof="0" dirty="0" err="1"/>
                        <a:t>He</a:t>
                      </a:r>
                      <a:r>
                        <a:rPr lang="uk-UA" sz="2200" b="0" i="1" noProof="0" dirty="0"/>
                        <a:t> зафарбовується</a:t>
                      </a:r>
                    </a:p>
                  </a:txBody>
                  <a:tcPr marL="91444" marR="91444" marT="45723" marB="4572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 err="1"/>
                        <a:t>bsVertical</a:t>
                      </a:r>
                      <a:endParaRPr lang="uk-UA" sz="2200" b="0" i="1" noProof="0" dirty="0"/>
                    </a:p>
                  </a:txBody>
                  <a:tcPr marL="91444" marR="91444" marT="45723" marB="4572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0" i="1" noProof="0" dirty="0"/>
                        <a:t>Вертикальна штриховка</a:t>
                      </a:r>
                    </a:p>
                    <a:p>
                      <a:pPr algn="ctr"/>
                      <a:endParaRPr lang="uk-UA" sz="2200" b="0" i="1" noProof="0" dirty="0"/>
                    </a:p>
                  </a:txBody>
                  <a:tcPr marL="91444" marR="91444" marT="45723" marB="4572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364"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 err="1"/>
                        <a:t>bsDFiagonal</a:t>
                      </a:r>
                      <a:endParaRPr lang="uk-UA" sz="2200" b="0" i="1" noProof="0" dirty="0"/>
                    </a:p>
                  </a:txBody>
                  <a:tcPr marL="91444" marR="91444" marT="45723" marB="4572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0" i="1" noProof="0" dirty="0"/>
                        <a:t>Діагональна штриховка з нахилом ліній вперед</a:t>
                      </a:r>
                    </a:p>
                  </a:txBody>
                  <a:tcPr marL="91444" marR="91444" marT="45723" marB="4572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 err="1"/>
                        <a:t>bsBFiagonal</a:t>
                      </a:r>
                      <a:endParaRPr lang="uk-UA" sz="2200" b="0" i="1" noProof="0" dirty="0"/>
                    </a:p>
                  </a:txBody>
                  <a:tcPr marL="91444" marR="91444" marT="45723" marB="4572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0" i="1" noProof="0" dirty="0"/>
                        <a:t>Діагональна штриховка з нахилом ліній назад</a:t>
                      </a:r>
                    </a:p>
                    <a:p>
                      <a:pPr algn="ctr"/>
                      <a:endParaRPr lang="uk-UA" sz="2200" b="0" i="1" noProof="0" dirty="0"/>
                    </a:p>
                  </a:txBody>
                  <a:tcPr marL="91444" marR="91444" marT="45723" marB="4572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364"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 err="1"/>
                        <a:t>bsCross</a:t>
                      </a:r>
                      <a:endParaRPr lang="uk-UA" sz="2200" b="0" i="1" noProof="0" dirty="0"/>
                    </a:p>
                  </a:txBody>
                  <a:tcPr marL="91444" marR="91444" marT="45723" marB="4572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0" i="1" noProof="0" dirty="0"/>
                        <a:t>Горизонтально-вертикальна штриховка в клітинку</a:t>
                      </a:r>
                    </a:p>
                  </a:txBody>
                  <a:tcPr marL="91444" marR="91444" marT="45723" marB="4572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 err="1"/>
                        <a:t>bsDiagCross</a:t>
                      </a:r>
                      <a:endParaRPr lang="uk-UA" sz="2200" b="0" i="1" noProof="0" dirty="0"/>
                    </a:p>
                  </a:txBody>
                  <a:tcPr marL="91444" marR="91444" marT="45723" marB="4572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0" i="1" noProof="0" dirty="0"/>
                        <a:t>Діагональна штриховка в клітинку</a:t>
                      </a:r>
                    </a:p>
                    <a:p>
                      <a:pPr algn="ctr"/>
                      <a:endParaRPr lang="uk-UA" sz="2200" b="0" i="1" noProof="0" dirty="0"/>
                    </a:p>
                  </a:txBody>
                  <a:tcPr marL="91444" marR="91444" marT="45723" marB="4572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BFC02AC6-B51B-3280-3DBF-12E0EC5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altLang="en-US">
                <a:latin typeface="Verdana" panose="020B0604030504040204" pitchFamily="34" charset="0"/>
              </a:rPr>
              <a:t>Як у середовищі Lazarus на форму додають графічні фігури?</a:t>
            </a:r>
          </a:p>
        </p:txBody>
      </p:sp>
      <p:pic>
        <p:nvPicPr>
          <p:cNvPr id="12291" name="Picture 60" descr="3D_27">
            <a:extLst>
              <a:ext uri="{FF2B5EF4-FFF2-40B4-BE49-F238E27FC236}">
                <a16:creationId xmlns:a16="http://schemas.microsoft.com/office/drawing/2014/main" id="{DBD50E09-2ABE-636C-0DF6-E17F81CAE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F5B284-76AD-8512-97D2-5C8A6531B657}"/>
              </a:ext>
            </a:extLst>
          </p:cNvPr>
          <p:cNvSpPr txBox="1"/>
          <p:nvPr/>
        </p:nvSpPr>
        <p:spPr>
          <a:xfrm>
            <a:off x="71438" y="1196975"/>
            <a:ext cx="12050712" cy="52228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До об'єктів </a:t>
            </a:r>
            <a:r>
              <a:rPr lang="uk-UA" sz="2800" b="1" i="1" kern="0" dirty="0" err="1">
                <a:solidFill>
                  <a:srgbClr val="FFFF00"/>
                </a:solidFill>
                <a:latin typeface="+mn-lt"/>
                <a:cs typeface="+mn-cs"/>
              </a:rPr>
              <a:t>Shape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 найчастіше застосовують події: </a:t>
            </a:r>
          </a:p>
        </p:txBody>
      </p:sp>
      <p:sp>
        <p:nvSpPr>
          <p:cNvPr id="11" name="AutoShape 61">
            <a:extLst>
              <a:ext uri="{FF2B5EF4-FFF2-40B4-BE49-F238E27FC236}">
                <a16:creationId xmlns:a16="http://schemas.microsoft.com/office/drawing/2014/main" id="{3963C8BD-6523-BCA9-1806-6C325610A28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cs typeface="+mn-cs"/>
              </a:rPr>
              <a:t>7</a:t>
            </a:r>
            <a:endParaRPr lang="en-US" sz="12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B278E8-3300-952A-553C-11993A891DAD}"/>
              </a:ext>
            </a:extLst>
          </p:cNvPr>
          <p:cNvSpPr txBox="1"/>
          <p:nvPr/>
        </p:nvSpPr>
        <p:spPr>
          <a:xfrm>
            <a:off x="71438" y="1854200"/>
            <a:ext cx="3973512" cy="95408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Переміщення миші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D9A4F-42EF-64F2-11E5-E790F7AD2D28}"/>
              </a:ext>
            </a:extLst>
          </p:cNvPr>
          <p:cNvSpPr txBox="1"/>
          <p:nvPr/>
        </p:nvSpPr>
        <p:spPr>
          <a:xfrm>
            <a:off x="4110038" y="1854200"/>
            <a:ext cx="3973512" cy="95408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Натиснення кнопки миші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4DE3F-CAB7-EE4F-EC70-0D408589F9B7}"/>
              </a:ext>
            </a:extLst>
          </p:cNvPr>
          <p:cNvSpPr txBox="1"/>
          <p:nvPr/>
        </p:nvSpPr>
        <p:spPr>
          <a:xfrm>
            <a:off x="8148638" y="1854200"/>
            <a:ext cx="3973512" cy="95408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Відпускання кнопки миші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937950-0306-FC3C-2A35-F6A08D671A3C}"/>
              </a:ext>
            </a:extLst>
          </p:cNvPr>
          <p:cNvSpPr txBox="1"/>
          <p:nvPr/>
        </p:nvSpPr>
        <p:spPr>
          <a:xfrm>
            <a:off x="71438" y="3765550"/>
            <a:ext cx="3973512" cy="5238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i="1" kern="0" dirty="0" err="1">
                <a:solidFill>
                  <a:srgbClr val="FFFF00"/>
                </a:solidFill>
                <a:latin typeface="+mn-lt"/>
                <a:cs typeface="+mn-cs"/>
              </a:rPr>
              <a:t>OnMouseMove</a:t>
            </a:r>
            <a:endParaRPr lang="uk-UA" sz="2800" b="1" i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28F7D8-B973-AE64-78B8-670ACE95442C}"/>
              </a:ext>
            </a:extLst>
          </p:cNvPr>
          <p:cNvSpPr txBox="1"/>
          <p:nvPr/>
        </p:nvSpPr>
        <p:spPr>
          <a:xfrm>
            <a:off x="4110038" y="3765550"/>
            <a:ext cx="3973512" cy="5238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i="1" kern="0" dirty="0" err="1">
                <a:solidFill>
                  <a:srgbClr val="FFFF00"/>
                </a:solidFill>
                <a:latin typeface="+mn-lt"/>
                <a:cs typeface="+mn-cs"/>
              </a:rPr>
              <a:t>OnMouseDown</a:t>
            </a:r>
            <a:endParaRPr lang="uk-UA" sz="2800" b="1" i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2B088-E8A8-7281-3FFB-843C9A6EE232}"/>
              </a:ext>
            </a:extLst>
          </p:cNvPr>
          <p:cNvSpPr txBox="1"/>
          <p:nvPr/>
        </p:nvSpPr>
        <p:spPr>
          <a:xfrm>
            <a:off x="8148638" y="3765550"/>
            <a:ext cx="3973512" cy="5238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i="1" kern="0" dirty="0" err="1">
                <a:solidFill>
                  <a:srgbClr val="FFFF00"/>
                </a:solidFill>
                <a:latin typeface="+mn-lt"/>
                <a:cs typeface="+mn-cs"/>
              </a:rPr>
              <a:t>OnMouseUp</a:t>
            </a:r>
            <a:endParaRPr lang="uk-UA" sz="2800" b="1" i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152AC9-D369-64D5-862C-4975AFDAC0A0}"/>
              </a:ext>
            </a:extLst>
          </p:cNvPr>
          <p:cNvSpPr txBox="1"/>
          <p:nvPr/>
        </p:nvSpPr>
        <p:spPr>
          <a:xfrm>
            <a:off x="71438" y="4552950"/>
            <a:ext cx="12050712" cy="18161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chemeClr val="bg1"/>
                </a:solidFill>
                <a:latin typeface="+mn-lt"/>
                <a:cs typeface="+mn-cs"/>
              </a:rPr>
              <a:t>Події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  <a:latin typeface="+mn-lt"/>
                <a:cs typeface="+mn-cs"/>
              </a:rPr>
              <a:t>OnMouseDown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 та </a:t>
            </a:r>
            <a:r>
              <a:rPr lang="uk-UA" sz="2800" b="1" i="1" kern="0" dirty="0" err="1">
                <a:solidFill>
                  <a:srgbClr val="FFFF00"/>
                </a:solidFill>
                <a:latin typeface="+mn-lt"/>
                <a:cs typeface="+mn-cs"/>
              </a:rPr>
              <a:t>OnMouseUp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 відбуваються, якщо клацнути мишею на фігурі, яка розміщена на формі, — у цьому разі відбувається і натиснення, і відпускання кнопки миші.</a:t>
            </a:r>
          </a:p>
        </p:txBody>
      </p:sp>
      <p:sp>
        <p:nvSpPr>
          <p:cNvPr id="14" name="Стрілка вліво 13">
            <a:extLst>
              <a:ext uri="{FF2B5EF4-FFF2-40B4-BE49-F238E27FC236}">
                <a16:creationId xmlns:a16="http://schemas.microsoft.com/office/drawing/2014/main" id="{363B1A79-F845-7CF0-70DD-A3B74FC71EA2}"/>
              </a:ext>
            </a:extLst>
          </p:cNvPr>
          <p:cNvSpPr/>
          <p:nvPr/>
        </p:nvSpPr>
        <p:spPr>
          <a:xfrm rot="16200000">
            <a:off x="1591469" y="2642394"/>
            <a:ext cx="933450" cy="131286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uk-UA" kern="0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16" name="Стрілка вліво 15">
            <a:extLst>
              <a:ext uri="{FF2B5EF4-FFF2-40B4-BE49-F238E27FC236}">
                <a16:creationId xmlns:a16="http://schemas.microsoft.com/office/drawing/2014/main" id="{74921D1A-A365-4C1B-61D1-5ECBAE9B1209}"/>
              </a:ext>
            </a:extLst>
          </p:cNvPr>
          <p:cNvSpPr/>
          <p:nvPr/>
        </p:nvSpPr>
        <p:spPr>
          <a:xfrm rot="16200000">
            <a:off x="5630069" y="2642394"/>
            <a:ext cx="933450" cy="131286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uk-UA" kern="0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17" name="Стрілка вліво 16">
            <a:extLst>
              <a:ext uri="{FF2B5EF4-FFF2-40B4-BE49-F238E27FC236}">
                <a16:creationId xmlns:a16="http://schemas.microsoft.com/office/drawing/2014/main" id="{639132D0-B6A8-2A48-A966-7B3BD96EF66A}"/>
              </a:ext>
            </a:extLst>
          </p:cNvPr>
          <p:cNvSpPr/>
          <p:nvPr/>
        </p:nvSpPr>
        <p:spPr>
          <a:xfrm rot="16200000">
            <a:off x="9668669" y="2631282"/>
            <a:ext cx="933450" cy="131286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uk-UA" kern="0">
              <a:solidFill>
                <a:srgbClr val="FFFFFF"/>
              </a:solidFill>
              <a:latin typeface="Verdan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14874</TotalTime>
  <Words>885</Words>
  <Application>Microsoft Office PowerPoint</Application>
  <PresentationFormat>Широкоэкранный</PresentationFormat>
  <Paragraphs>185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Тема уроку: Відображення базових графічних примітивів – лінія, прямокутник, сектор, ламана, еліпс, налаштування стилю та кольору примітивів засобами мови програмування </vt:lpstr>
      <vt:lpstr>Як у середовищі Lazarus на форму додають графічні фігури?</vt:lpstr>
      <vt:lpstr>Як у середовищі Lazarus на форму додають графічні фігури?</vt:lpstr>
      <vt:lpstr>Як у середовищі Lazarus на форму додають графічні фігури?</vt:lpstr>
      <vt:lpstr>Як у середовищі Lazarus на форму додають графічні фігури?</vt:lpstr>
      <vt:lpstr>Як у середовищі Lazarus на форму додають графічні фігури?</vt:lpstr>
      <vt:lpstr>Як у середовищі Lazarus на форму додають графічні фігури?</vt:lpstr>
      <vt:lpstr>Як у середовищі Lazarus на форму додають графічні фігури?</vt:lpstr>
      <vt:lpstr>Як у середовищі Lazarus на форму додають графічні фігури?</vt:lpstr>
      <vt:lpstr>Як у середовищі Lazarus малюють лінію, сектор та ламану?</vt:lpstr>
      <vt:lpstr>Як у середовищі Lazarus малюють лінію, сектор та ламану?</vt:lpstr>
      <vt:lpstr>Як у середовищі Lazarus малюють лінію, сектор та ламану?</vt:lpstr>
      <vt:lpstr>Як у середовищі Lazarus малюють лінію, сектор та ламану?</vt:lpstr>
      <vt:lpstr>Як у середовищі Lazarus малюють лінію, сектор та ламану?</vt:lpstr>
      <vt:lpstr>Як у середовищі Lazarus малюють лінію, сектор та ламану?</vt:lpstr>
      <vt:lpstr>Як у середовищі Lazarus малюють лінію, сектор та ламану?</vt:lpstr>
      <vt:lpstr>Як у середовищі Lazarus малюють лінію, сектор та ламану?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380680591203</cp:lastModifiedBy>
  <cp:revision>617</cp:revision>
  <dcterms:created xsi:type="dcterms:W3CDTF">2016-06-06T19:48:43Z</dcterms:created>
  <dcterms:modified xsi:type="dcterms:W3CDTF">2022-04-28T08:29:18Z</dcterms:modified>
</cp:coreProperties>
</file>