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1066" r:id="rId3"/>
    <p:sldId id="1071" r:id="rId4"/>
    <p:sldId id="1072" r:id="rId5"/>
    <p:sldId id="1074" r:id="rId6"/>
    <p:sldId id="1075" r:id="rId7"/>
    <p:sldId id="1076" r:id="rId8"/>
    <p:sldId id="1077" r:id="rId9"/>
    <p:sldId id="1079" r:id="rId10"/>
    <p:sldId id="1081" r:id="rId11"/>
    <p:sldId id="1082" r:id="rId12"/>
    <p:sldId id="1083" r:id="rId13"/>
    <p:sldId id="1080" r:id="rId14"/>
    <p:sldId id="1084" r:id="rId15"/>
    <p:sldId id="1070" r:id="rId16"/>
    <p:sldId id="259" r:id="rId17"/>
    <p:sldId id="261" r:id="rId18"/>
    <p:sldId id="304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8E80"/>
    <a:srgbClr val="993300"/>
    <a:srgbClr val="CC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 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 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 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800" b="1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Які основні ідеї ви розглядатимете у своєму проекті? Які ідеї вам потрібно буде дослідити та вивчити додатково?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b="1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Де ви шукатимете потрібні відомості? Які відомості ви можете знайти в газетах, у книжках або в Інтернеті? З якими людьми ви, можливо, </a:t>
          </a:r>
          <a:r>
            <a:rPr lang="uk-UA" sz="2400" i="1" noProof="0" dirty="0" err="1">
              <a:solidFill>
                <a:schemeClr val="bg1"/>
              </a:solidFill>
            </a:rPr>
            <a:t>захочете</a:t>
          </a:r>
          <a:r>
            <a:rPr lang="uk-UA" sz="2400" i="1" noProof="0" dirty="0">
              <a:solidFill>
                <a:schemeClr val="bg1"/>
              </a:solidFill>
            </a:rPr>
            <a:t> і зможете зустрітися й обговорити проблему?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800" b="1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Як побудувати інформаційну модель результату вашого дослідження?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800" b="1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Які офісні веб-програми та інтернет-сховища можуть бути корисними для організації спільної роботи над виконанням проекту?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 custScaleY="125929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4" custScaleY="154991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800" b="1" i="1" noProof="0" dirty="0"/>
            <a:t>5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У який спосіб можна організувати опитування учнів щодо вашого проекту? Як використати результати опитування для його покращення?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b="1" i="1" noProof="0" dirty="0"/>
            <a:t>6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У який спосіб ви плануєте провести презентацію результатів дослідження? Як розподілити обов'язки між членами групи, щоб кожен продемонстрував свій персональний внесок у виконання проекту?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800" b="1" i="1" noProof="0" dirty="0">
              <a:solidFill>
                <a:srgbClr val="002060"/>
              </a:solidFill>
            </a:rPr>
            <a:t>7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Яких ресурсів (інформаційних, матеріальних, людських) вам бракує для виконання завдань проекту і яким чином можна розв'язати цю проблему?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3" custScaleY="146003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3" custScaleY="150099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3" custScaleY="150099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Я слухав/слухала, коли інші говорили.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 пропонував/пропонувала свої ідеї.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Я запитував/запитувала інших про їхні ідеї.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Я ділився/ділилася матеріалами й інструментами.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30831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4" custScaleY="130831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4" custScaleY="130831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4" custScaleY="130831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Я звертався/зверталася до моїх партнерів за допомогою, коли вона мені була потрібна.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 допоміг/допомогла комусь у моїй групі.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Я сказав/сказала іншим, що мені подобаються їхні ідеї.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Я дотримувався/дотримувалася черги й намагався/намагалася, щоб інші теж стежили за цим.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30831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4" custScaleY="130831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4" custScaleY="130831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4" custScaleY="130831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59030" y="229169"/>
          <a:ext cx="1060200" cy="74214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/>
            <a:t>1</a:t>
          </a:r>
        </a:p>
      </dsp:txBody>
      <dsp:txXfrm rot="-5400000">
        <a:off x="0" y="441209"/>
        <a:ext cx="742140" cy="318060"/>
      </dsp:txXfrm>
    </dsp:sp>
    <dsp:sp modelId="{3F244AEF-BD16-4508-9A5A-9640B519654B}">
      <dsp:nvSpPr>
        <dsp:cNvPr id="0" name=""/>
        <dsp:cNvSpPr/>
      </dsp:nvSpPr>
      <dsp:spPr>
        <a:xfrm rot="5400000">
          <a:off x="5612560" y="-4868226"/>
          <a:ext cx="825020" cy="10565861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Які основні ідеї ви розглядатимете у своєму проекті? Які ідеї вам потрібно буде дослідити та вивчити додатково?</a:t>
          </a:r>
        </a:p>
      </dsp:txBody>
      <dsp:txXfrm rot="-5400000">
        <a:off x="742140" y="42468"/>
        <a:ext cx="10525587" cy="744472"/>
      </dsp:txXfrm>
    </dsp:sp>
    <dsp:sp modelId="{CA699784-EE11-48B7-BD5B-E6C7811778B0}">
      <dsp:nvSpPr>
        <dsp:cNvPr id="0" name=""/>
        <dsp:cNvSpPr/>
      </dsp:nvSpPr>
      <dsp:spPr>
        <a:xfrm rot="5400000">
          <a:off x="-296479" y="1350156"/>
          <a:ext cx="1335100" cy="742140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/>
            <a:t>2</a:t>
          </a:r>
        </a:p>
      </dsp:txBody>
      <dsp:txXfrm rot="-5400000">
        <a:off x="1" y="1424746"/>
        <a:ext cx="742140" cy="592960"/>
      </dsp:txXfrm>
    </dsp:sp>
    <dsp:sp modelId="{E5CB376A-E1F5-4E26-86CA-E248F361C893}">
      <dsp:nvSpPr>
        <dsp:cNvPr id="0" name=""/>
        <dsp:cNvSpPr/>
      </dsp:nvSpPr>
      <dsp:spPr>
        <a:xfrm rot="5400000">
          <a:off x="5862096" y="-4118309"/>
          <a:ext cx="1068090" cy="11308001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Де ви шукатимете потрібні відомості? Які відомості ви можете знайти в газетах, у книжках або в Інтернеті? З якими людьми ви, можливо, </a:t>
          </a:r>
          <a:r>
            <a:rPr lang="uk-UA" sz="2400" i="1" kern="1200" noProof="0" dirty="0" err="1">
              <a:solidFill>
                <a:schemeClr val="bg1"/>
              </a:solidFill>
            </a:rPr>
            <a:t>захочете</a:t>
          </a:r>
          <a:r>
            <a:rPr lang="uk-UA" sz="2400" i="1" kern="1200" noProof="0" dirty="0">
              <a:solidFill>
                <a:schemeClr val="bg1"/>
              </a:solidFill>
            </a:rPr>
            <a:t> і зможете зустрітися й обговорити проблему?</a:t>
          </a:r>
        </a:p>
      </dsp:txBody>
      <dsp:txXfrm rot="-5400000">
        <a:off x="742141" y="1053786"/>
        <a:ext cx="11255861" cy="963810"/>
      </dsp:txXfrm>
    </dsp:sp>
    <dsp:sp modelId="{D547829D-0660-4ECE-8B9B-4DD150AEB617}">
      <dsp:nvSpPr>
        <dsp:cNvPr id="0" name=""/>
        <dsp:cNvSpPr/>
      </dsp:nvSpPr>
      <dsp:spPr>
        <a:xfrm rot="5400000">
          <a:off x="-159030" y="2498631"/>
          <a:ext cx="1060200" cy="74214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0" y="2710671"/>
        <a:ext cx="742140" cy="318060"/>
      </dsp:txXfrm>
    </dsp:sp>
    <dsp:sp modelId="{9E04A936-A0BD-4697-B593-D6F4E69814DB}">
      <dsp:nvSpPr>
        <dsp:cNvPr id="0" name=""/>
        <dsp:cNvSpPr/>
      </dsp:nvSpPr>
      <dsp:spPr>
        <a:xfrm rot="5400000">
          <a:off x="5972057" y="-2969834"/>
          <a:ext cx="848167" cy="11308001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Як побудувати інформаційну модель результату вашого дослідження?</a:t>
          </a:r>
        </a:p>
      </dsp:txBody>
      <dsp:txXfrm rot="-5400000">
        <a:off x="742140" y="2301487"/>
        <a:ext cx="11266597" cy="765359"/>
      </dsp:txXfrm>
    </dsp:sp>
    <dsp:sp modelId="{52803C1C-157C-4C4C-B9E1-A477114FB6F8}">
      <dsp:nvSpPr>
        <dsp:cNvPr id="0" name=""/>
        <dsp:cNvSpPr/>
      </dsp:nvSpPr>
      <dsp:spPr>
        <a:xfrm rot="5400000">
          <a:off x="-159030" y="3509657"/>
          <a:ext cx="1060200" cy="74214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/>
            <a:t>4</a:t>
          </a:r>
        </a:p>
      </dsp:txBody>
      <dsp:txXfrm rot="-5400000">
        <a:off x="0" y="3721697"/>
        <a:ext cx="742140" cy="318060"/>
      </dsp:txXfrm>
    </dsp:sp>
    <dsp:sp modelId="{2DAD2266-D1F5-4340-BFC3-C47B398908AF}">
      <dsp:nvSpPr>
        <dsp:cNvPr id="0" name=""/>
        <dsp:cNvSpPr/>
      </dsp:nvSpPr>
      <dsp:spPr>
        <a:xfrm rot="5400000">
          <a:off x="5972057" y="-1958808"/>
          <a:ext cx="848167" cy="11308001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Які офісні веб-програми та інтернет-сховища можуть бути корисними для організації спільної роботи над виконанням проекту?</a:t>
          </a:r>
        </a:p>
      </dsp:txBody>
      <dsp:txXfrm rot="-5400000">
        <a:off x="742140" y="3312513"/>
        <a:ext cx="11266597" cy="765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220870" y="446348"/>
          <a:ext cx="1472473" cy="103073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/>
            <a:t>5</a:t>
          </a:r>
        </a:p>
      </dsp:txBody>
      <dsp:txXfrm rot="-5400000">
        <a:off x="2" y="740843"/>
        <a:ext cx="1030731" cy="441742"/>
      </dsp:txXfrm>
    </dsp:sp>
    <dsp:sp modelId="{3F244AEF-BD16-4508-9A5A-9640B519654B}">
      <dsp:nvSpPr>
        <dsp:cNvPr id="0" name=""/>
        <dsp:cNvSpPr/>
      </dsp:nvSpPr>
      <dsp:spPr>
        <a:xfrm rot="5400000">
          <a:off x="5841733" y="-4805673"/>
          <a:ext cx="1397405" cy="11019410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У який спосіб можна організувати опитування учнів щодо вашого проекту? Як використати результати опитування для його покращення?</a:t>
          </a:r>
        </a:p>
      </dsp:txBody>
      <dsp:txXfrm rot="-5400000">
        <a:off x="1030731" y="73545"/>
        <a:ext cx="10951194" cy="1260973"/>
      </dsp:txXfrm>
    </dsp:sp>
    <dsp:sp modelId="{CA699784-EE11-48B7-BD5B-E6C7811778B0}">
      <dsp:nvSpPr>
        <dsp:cNvPr id="0" name=""/>
        <dsp:cNvSpPr/>
      </dsp:nvSpPr>
      <dsp:spPr>
        <a:xfrm rot="5400000">
          <a:off x="-220870" y="1994210"/>
          <a:ext cx="1472473" cy="1030731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/>
            <a:t>6</a:t>
          </a:r>
        </a:p>
      </dsp:txBody>
      <dsp:txXfrm rot="-5400000">
        <a:off x="2" y="2288705"/>
        <a:ext cx="1030731" cy="441742"/>
      </dsp:txXfrm>
    </dsp:sp>
    <dsp:sp modelId="{E5CB376A-E1F5-4E26-86CA-E248F361C893}">
      <dsp:nvSpPr>
        <dsp:cNvPr id="0" name=""/>
        <dsp:cNvSpPr/>
      </dsp:nvSpPr>
      <dsp:spPr>
        <a:xfrm rot="5400000">
          <a:off x="5822132" y="-3257812"/>
          <a:ext cx="1436608" cy="11019410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У який спосіб ви плануєте провести презентацію результатів дослідження? Як розподілити обов'язки між членами групи, щоб кожен продемонстрував свій персональний внесок у виконання проекту?</a:t>
          </a:r>
        </a:p>
      </dsp:txBody>
      <dsp:txXfrm rot="-5400000">
        <a:off x="1030732" y="1603717"/>
        <a:ext cx="10949281" cy="1296350"/>
      </dsp:txXfrm>
    </dsp:sp>
    <dsp:sp modelId="{D547829D-0660-4ECE-8B9B-4DD150AEB617}">
      <dsp:nvSpPr>
        <dsp:cNvPr id="0" name=""/>
        <dsp:cNvSpPr/>
      </dsp:nvSpPr>
      <dsp:spPr>
        <a:xfrm rot="5400000">
          <a:off x="-220870" y="3542072"/>
          <a:ext cx="1472473" cy="103073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>
              <a:solidFill>
                <a:srgbClr val="002060"/>
              </a:solidFill>
            </a:rPr>
            <a:t>7</a:t>
          </a:r>
        </a:p>
      </dsp:txBody>
      <dsp:txXfrm rot="-5400000">
        <a:off x="2" y="3836567"/>
        <a:ext cx="1030731" cy="441742"/>
      </dsp:txXfrm>
    </dsp:sp>
    <dsp:sp modelId="{9E04A936-A0BD-4697-B593-D6F4E69814DB}">
      <dsp:nvSpPr>
        <dsp:cNvPr id="0" name=""/>
        <dsp:cNvSpPr/>
      </dsp:nvSpPr>
      <dsp:spPr>
        <a:xfrm rot="5400000">
          <a:off x="5822132" y="-1709950"/>
          <a:ext cx="1436608" cy="11019410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Яких ресурсів (інформаційних, матеріальних, людських) вам бракує для виконання завдань проекту і яким чином можна розв'язати цю проблему?</a:t>
          </a:r>
        </a:p>
      </dsp:txBody>
      <dsp:txXfrm rot="-5400000">
        <a:off x="1030732" y="3151579"/>
        <a:ext cx="10949281" cy="1296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10203" y="-798036"/>
          <a:ext cx="6204422" cy="6204422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20554" y="245001"/>
          <a:ext cx="11317153" cy="9275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noProof="0" dirty="0"/>
            <a:t>Я слухав/слухала, коли інші говорили.</a:t>
          </a:r>
        </a:p>
      </dsp:txBody>
      <dsp:txXfrm>
        <a:off x="520554" y="245001"/>
        <a:ext cx="11317153" cy="927524"/>
      </dsp:txXfrm>
    </dsp:sp>
    <dsp:sp modelId="{27878C57-BBF6-4C22-88FA-1C3D4933722D}">
      <dsp:nvSpPr>
        <dsp:cNvPr id="0" name=""/>
        <dsp:cNvSpPr/>
      </dsp:nvSpPr>
      <dsp:spPr>
        <a:xfrm>
          <a:off x="77461" y="265671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7011" y="1308609"/>
          <a:ext cx="10910696" cy="92752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noProof="0" dirty="0"/>
            <a:t>Я пропонував/пропонувала свої ідеї.</a:t>
          </a:r>
        </a:p>
      </dsp:txBody>
      <dsp:txXfrm>
        <a:off x="927011" y="1308609"/>
        <a:ext cx="10910696" cy="927524"/>
      </dsp:txXfrm>
    </dsp:sp>
    <dsp:sp modelId="{E63EBB38-5984-4F74-98F1-254621592311}">
      <dsp:nvSpPr>
        <dsp:cNvPr id="0" name=""/>
        <dsp:cNvSpPr/>
      </dsp:nvSpPr>
      <dsp:spPr>
        <a:xfrm>
          <a:off x="483918" y="1329278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27011" y="2372216"/>
          <a:ext cx="10910696" cy="9275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noProof="0" dirty="0">
              <a:solidFill>
                <a:srgbClr val="002060"/>
              </a:solidFill>
            </a:rPr>
            <a:t>Я запитував/запитувала інших про їхні ідеї.</a:t>
          </a:r>
        </a:p>
      </dsp:txBody>
      <dsp:txXfrm>
        <a:off x="927011" y="2372216"/>
        <a:ext cx="10910696" cy="927524"/>
      </dsp:txXfrm>
    </dsp:sp>
    <dsp:sp modelId="{D13D7DA6-9D1E-4150-A6AE-C6ABC36166D5}">
      <dsp:nvSpPr>
        <dsp:cNvPr id="0" name=""/>
        <dsp:cNvSpPr/>
      </dsp:nvSpPr>
      <dsp:spPr>
        <a:xfrm>
          <a:off x="483918" y="2392885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20554" y="3435823"/>
          <a:ext cx="11317153" cy="9275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noProof="0" dirty="0"/>
            <a:t>Я ділився/ділилася матеріалами й інструментами.</a:t>
          </a:r>
        </a:p>
      </dsp:txBody>
      <dsp:txXfrm>
        <a:off x="520554" y="3435823"/>
        <a:ext cx="11317153" cy="927524"/>
      </dsp:txXfrm>
    </dsp:sp>
    <dsp:sp modelId="{AA2029A9-878F-42BF-A694-5944B1AD983E}">
      <dsp:nvSpPr>
        <dsp:cNvPr id="0" name=""/>
        <dsp:cNvSpPr/>
      </dsp:nvSpPr>
      <dsp:spPr>
        <a:xfrm>
          <a:off x="77461" y="3456492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10203" y="-798036"/>
          <a:ext cx="6204422" cy="6204422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20554" y="245001"/>
          <a:ext cx="11317153" cy="9275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Я звертався/зверталася до моїх партнерів за допомогою, коли вона мені була потрібна.</a:t>
          </a:r>
        </a:p>
      </dsp:txBody>
      <dsp:txXfrm>
        <a:off x="520554" y="245001"/>
        <a:ext cx="11317153" cy="927524"/>
      </dsp:txXfrm>
    </dsp:sp>
    <dsp:sp modelId="{27878C57-BBF6-4C22-88FA-1C3D4933722D}">
      <dsp:nvSpPr>
        <dsp:cNvPr id="0" name=""/>
        <dsp:cNvSpPr/>
      </dsp:nvSpPr>
      <dsp:spPr>
        <a:xfrm>
          <a:off x="77461" y="265671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7011" y="1308609"/>
          <a:ext cx="10910696" cy="92752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Я допоміг/допомогла комусь у моїй групі.</a:t>
          </a:r>
        </a:p>
      </dsp:txBody>
      <dsp:txXfrm>
        <a:off x="927011" y="1308609"/>
        <a:ext cx="10910696" cy="927524"/>
      </dsp:txXfrm>
    </dsp:sp>
    <dsp:sp modelId="{E63EBB38-5984-4F74-98F1-254621592311}">
      <dsp:nvSpPr>
        <dsp:cNvPr id="0" name=""/>
        <dsp:cNvSpPr/>
      </dsp:nvSpPr>
      <dsp:spPr>
        <a:xfrm>
          <a:off x="483918" y="1329278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27011" y="2372216"/>
          <a:ext cx="10910696" cy="9275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>
              <a:solidFill>
                <a:srgbClr val="002060"/>
              </a:solidFill>
            </a:rPr>
            <a:t>Я сказав/сказала іншим, що мені подобаються їхні ідеї.</a:t>
          </a:r>
        </a:p>
      </dsp:txBody>
      <dsp:txXfrm>
        <a:off x="927011" y="2372216"/>
        <a:ext cx="10910696" cy="927524"/>
      </dsp:txXfrm>
    </dsp:sp>
    <dsp:sp modelId="{D13D7DA6-9D1E-4150-A6AE-C6ABC36166D5}">
      <dsp:nvSpPr>
        <dsp:cNvPr id="0" name=""/>
        <dsp:cNvSpPr/>
      </dsp:nvSpPr>
      <dsp:spPr>
        <a:xfrm>
          <a:off x="483918" y="2392885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20554" y="3435823"/>
          <a:ext cx="11317153" cy="9275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272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Я дотримувався/дотримувалася черги й намагався/намагалася, щоб інші теж стежили за цим.</a:t>
          </a:r>
        </a:p>
      </dsp:txBody>
      <dsp:txXfrm>
        <a:off x="520554" y="3435823"/>
        <a:ext cx="11317153" cy="927524"/>
      </dsp:txXfrm>
    </dsp:sp>
    <dsp:sp modelId="{AA2029A9-878F-42BF-A694-5944B1AD983E}">
      <dsp:nvSpPr>
        <dsp:cNvPr id="0" name=""/>
        <dsp:cNvSpPr/>
      </dsp:nvSpPr>
      <dsp:spPr>
        <a:xfrm>
          <a:off x="77461" y="3456492"/>
          <a:ext cx="886185" cy="88618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5CC1F-31B5-48F6-A870-35EE350425E9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DC0-103C-493B-A43E-7DA4FAA6EE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49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7" Type="http://schemas.openxmlformats.org/officeDocument/2006/relationships/hyperlink" Target="http://teach-inf.at.ua/" TargetMode="External" /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jpg" /><Relationship Id="rId5" Type="http://schemas.openxmlformats.org/officeDocument/2006/relationships/image" Target="../media/image4.jpg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7" Type="http://schemas.openxmlformats.org/officeDocument/2006/relationships/hyperlink" Target="http://teach-inf.at.ua/" TargetMode="External" /><Relationship Id="rId2" Type="http://schemas.openxmlformats.org/officeDocument/2006/relationships/image" Target="../media/image6.jpe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10.png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7" Type="http://schemas.openxmlformats.org/officeDocument/2006/relationships/hyperlink" Target="http://teach-inf.at.ua/" TargetMode="External" /><Relationship Id="rId2" Type="http://schemas.openxmlformats.org/officeDocument/2006/relationships/image" Target="../media/image6.jpe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10.png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145"/>
            <a:ext cx="4747753" cy="38738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48770EB6-5206-4CFA-B6BB-529CDB8EA745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80286-5838-40A9-A763-BD14E2F3FB2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789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27.04.2022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8.png" /><Relationship Id="rId4" Type="http://schemas.openxmlformats.org/officeDocument/2006/relationships/image" Target="../media/image27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4" Type="http://schemas.openxmlformats.org/officeDocument/2006/relationships/diagramLayout" Target="../diagrams/layout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3.png" /><Relationship Id="rId5" Type="http://schemas.openxmlformats.org/officeDocument/2006/relationships/image" Target="../media/image32.jpeg" /><Relationship Id="rId4" Type="http://schemas.openxmlformats.org/officeDocument/2006/relationships/image" Target="../media/image31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4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7.png" /><Relationship Id="rId4" Type="http://schemas.openxmlformats.org/officeDocument/2006/relationships/image" Target="../media/image36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1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40.png" /><Relationship Id="rId4" Type="http://schemas.openxmlformats.org/officeDocument/2006/relationships/image" Target="../media/image39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9.png" /><Relationship Id="rId5" Type="http://schemas.openxmlformats.org/officeDocument/2006/relationships/image" Target="../media/image18.png" /><Relationship Id="rId4" Type="http://schemas.openxmlformats.org/officeDocument/2006/relationships/image" Target="../media/image1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2.png" /><Relationship Id="rId4" Type="http://schemas.openxmlformats.org/officeDocument/2006/relationships/image" Target="../media/image21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5.png" /><Relationship Id="rId4" Type="http://schemas.openxmlformats.org/officeDocument/2006/relationships/image" Target="../media/image2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27.04.22  </a:t>
            </a:r>
            <a:r>
              <a:rPr lang="uk-UA" sz="1600" b="1">
                <a:solidFill>
                  <a:srgbClr val="FFFFFF"/>
                </a:solidFill>
              </a:rPr>
              <a:t>ІІ </a:t>
            </a:r>
            <a:r>
              <a:rPr lang="uk-UA" sz="1600" b="1" dirty="0" err="1">
                <a:solidFill>
                  <a:srgbClr val="FFFFFF"/>
                </a:solidFill>
              </a:rPr>
              <a:t>г</a:t>
            </a:r>
            <a:r>
              <a:rPr lang="uk-UA" sz="1600" b="1">
                <a:solidFill>
                  <a:srgbClr val="FFFFFF"/>
                </a:solidFill>
              </a:rPr>
              <a:t>рупа 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60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C0F85DC-511D-4FE2-AE42-748F0BAC3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4700" dirty="0"/>
              <a:t>Тема уроку : Вибір теми проекту. Визначення проблеми, теми та завдань проекту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548DD4-8E6F-42E3-A993-D263B7CBD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39" y="3696510"/>
            <a:ext cx="2341278" cy="23412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A9EACFA-530B-485F-A8CA-FCECF8C2B7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"/>
          <a:stretch/>
        </p:blipFill>
        <p:spPr>
          <a:xfrm>
            <a:off x="9212095" y="3696510"/>
            <a:ext cx="2295060" cy="23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Обговорюйте кожну ідею спільно, використовуйте для цього: 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C9F6A5D-8E2D-42DE-8DDE-D2829C2F8AEB}"/>
              </a:ext>
            </a:extLst>
          </p:cNvPr>
          <p:cNvSpPr/>
          <p:nvPr/>
        </p:nvSpPr>
        <p:spPr>
          <a:xfrm>
            <a:off x="71685" y="2267231"/>
            <a:ext cx="3741683" cy="13009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Карти знань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8BC4539-B115-4674-ABE3-190D80B11162}"/>
              </a:ext>
            </a:extLst>
          </p:cNvPr>
          <p:cNvSpPr/>
          <p:nvPr/>
        </p:nvSpPr>
        <p:spPr>
          <a:xfrm>
            <a:off x="3907134" y="2267231"/>
            <a:ext cx="3741683" cy="13009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Таблиці планування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DAD89CD-24C0-4CC8-813F-7F8CE69E50B9}"/>
              </a:ext>
            </a:extLst>
          </p:cNvPr>
          <p:cNvSpPr/>
          <p:nvPr/>
        </p:nvSpPr>
        <p:spPr>
          <a:xfrm>
            <a:off x="7742583" y="2267231"/>
            <a:ext cx="4379245" cy="13009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Листки нагадування про плани та їх терміни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8C7FA-457F-48E5-A3EC-5161CF4CE600}"/>
              </a:ext>
            </a:extLst>
          </p:cNvPr>
          <p:cNvSpPr txBox="1"/>
          <p:nvPr/>
        </p:nvSpPr>
        <p:spPr>
          <a:xfrm>
            <a:off x="72006" y="5164339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Залучайте до реалізації свого проекту старших та однолітків — їхні поради та стороннє бачення можуть стати вам у пригоді.</a:t>
            </a:r>
          </a:p>
        </p:txBody>
      </p:sp>
      <p:pic>
        <p:nvPicPr>
          <p:cNvPr id="11" name="Picture 2" descr="Результат пошуку зображень за запитом &quot;freemind&quot;">
            <a:extLst>
              <a:ext uri="{FF2B5EF4-FFF2-40B4-BE49-F238E27FC236}">
                <a16:creationId xmlns:a16="http://schemas.microsoft.com/office/drawing/2014/main" id="{6CE57492-3BAF-405F-A315-04861618C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06" y="3568149"/>
            <a:ext cx="1671639" cy="167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alendar, event, financial, financial planning, plan, planning icon">
            <a:extLst>
              <a:ext uri="{FF2B5EF4-FFF2-40B4-BE49-F238E27FC236}">
                <a16:creationId xmlns:a16="http://schemas.microsoft.com/office/drawing/2014/main" id="{E2FF25AC-FFA8-45A7-89B4-6E748E960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55" y="3568148"/>
            <a:ext cx="1671639" cy="167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larm, bell, notification, reminder icon icon">
            <a:extLst>
              <a:ext uri="{FF2B5EF4-FFF2-40B4-BE49-F238E27FC236}">
                <a16:creationId xmlns:a16="http://schemas.microsoft.com/office/drawing/2014/main" id="{6A05BE3D-1894-4F44-9061-F4FE6739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448" y="3568148"/>
            <a:ext cx="1596191" cy="159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Скористайтесь таким чек-листом в оцінці своєї роботи у групі: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6ABC1BF-0412-4220-9247-72B4DC0B79DF}"/>
              </a:ext>
            </a:extLst>
          </p:cNvPr>
          <p:cNvGraphicFramePr/>
          <p:nvPr/>
        </p:nvGraphicFramePr>
        <p:xfrm>
          <a:off x="126385" y="2150870"/>
          <a:ext cx="11901492" cy="460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72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Скористайтесь таким чек-листом в оцінці своєї роботи у групі: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6ABC1BF-0412-4220-9247-72B4DC0B79DF}"/>
              </a:ext>
            </a:extLst>
          </p:cNvPr>
          <p:cNvGraphicFramePr/>
          <p:nvPr/>
        </p:nvGraphicFramePr>
        <p:xfrm>
          <a:off x="126385" y="2150870"/>
          <a:ext cx="11901492" cy="460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93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Завжди перевіряйте, що всі учасники групи: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3499529-4C83-4408-BAD7-D1213DF7F3FD}"/>
              </a:ext>
            </a:extLst>
          </p:cNvPr>
          <p:cNvSpPr/>
          <p:nvPr/>
        </p:nvSpPr>
        <p:spPr>
          <a:xfrm>
            <a:off x="77547" y="1801823"/>
            <a:ext cx="2887061" cy="234279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розуміють завдання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6236F2B-C6F2-4585-9133-1063CF1FB945}"/>
              </a:ext>
            </a:extLst>
          </p:cNvPr>
          <p:cNvSpPr/>
          <p:nvPr/>
        </p:nvSpPr>
        <p:spPr>
          <a:xfrm>
            <a:off x="3130677" y="1801823"/>
            <a:ext cx="2887061" cy="234279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дослухаються до ідей та думок інших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69EDE3F-F24C-43BE-81D9-6DA5B9475168}"/>
              </a:ext>
            </a:extLst>
          </p:cNvPr>
          <p:cNvSpPr/>
          <p:nvPr/>
        </p:nvSpPr>
        <p:spPr>
          <a:xfrm>
            <a:off x="6183806" y="1801823"/>
            <a:ext cx="2887061" cy="234279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терпляче пояснюють одне одному, як можна вирішити проблему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1CDECF9-BA42-4DE5-A6D1-1DA30C7E9CD2}"/>
              </a:ext>
            </a:extLst>
          </p:cNvPr>
          <p:cNvSpPr/>
          <p:nvPr/>
        </p:nvSpPr>
        <p:spPr>
          <a:xfrm>
            <a:off x="9235089" y="1803741"/>
            <a:ext cx="2887061" cy="234279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діляться всіма матеріалами одне з одним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pic>
        <p:nvPicPr>
          <p:cNvPr id="8194" name="Picture 2" descr="Результат пошуку зображень за запитом &quot;understand icon&quot;">
            <a:extLst>
              <a:ext uri="{FF2B5EF4-FFF2-40B4-BE49-F238E27FC236}">
                <a16:creationId xmlns:a16="http://schemas.microsoft.com/office/drawing/2014/main" id="{4A4D975A-B64E-40C4-B6D2-FCB2ADFD6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38" y="4238223"/>
            <a:ext cx="2306027" cy="230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rain, mind, process, think icon">
            <a:extLst>
              <a:ext uri="{FF2B5EF4-FFF2-40B4-BE49-F238E27FC236}">
                <a16:creationId xmlns:a16="http://schemas.microsoft.com/office/drawing/2014/main" id="{EC77399B-D27E-4338-891E-843A9182D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60" y="4226456"/>
            <a:ext cx="2317794" cy="231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Результат пошуку зображень за запитом &quot;conversation  icon&quot;">
            <a:extLst>
              <a:ext uri="{FF2B5EF4-FFF2-40B4-BE49-F238E27FC236}">
                <a16:creationId xmlns:a16="http://schemas.microsoft.com/office/drawing/2014/main" id="{9B10397D-AF31-4CF2-8F39-4E7D01779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59" y="4226456"/>
            <a:ext cx="2404353" cy="240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hare, social icon">
            <a:extLst>
              <a:ext uri="{FF2B5EF4-FFF2-40B4-BE49-F238E27FC236}">
                <a16:creationId xmlns:a16="http://schemas.microsoft.com/office/drawing/2014/main" id="{495D9B10-DC96-415F-9198-4F32AC676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754" y="4226456"/>
            <a:ext cx="2547730" cy="25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15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7" y="1196763"/>
            <a:ext cx="9260835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Сплануйте підсумковий етап </a:t>
            </a:r>
            <a:r>
              <a:rPr lang="uk-UA" sz="2800" b="1" i="1" kern="0" dirty="0">
                <a:solidFill>
                  <a:srgbClr val="FFFFFF"/>
                </a:solidFill>
              </a:rPr>
              <a:t>— захист проекту. Під час підготовки до цього заходу вам потрібно узагальнити всі напрацювання, підготувати </a:t>
            </a:r>
            <a:r>
              <a:rPr lang="uk-UA" sz="2800" b="1" i="1" kern="0" dirty="0" err="1">
                <a:solidFill>
                  <a:srgbClr val="FFFFFF"/>
                </a:solidFill>
              </a:rPr>
              <a:t>слайдову</a:t>
            </a:r>
            <a:r>
              <a:rPr lang="uk-UA" sz="2800" b="1" i="1" kern="0" dirty="0">
                <a:solidFill>
                  <a:srgbClr val="FFFFFF"/>
                </a:solidFill>
              </a:rPr>
              <a:t> презентацію для супроводу вашого виступу. 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7A243-352D-4E2F-8516-CD92C3108B9A}"/>
              </a:ext>
            </a:extLst>
          </p:cNvPr>
          <p:cNvSpPr txBox="1"/>
          <p:nvPr/>
        </p:nvSpPr>
        <p:spPr>
          <a:xfrm>
            <a:off x="2861316" y="3989653"/>
            <a:ext cx="9260834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інформування запрошених на захист проектів гостей (учнів інших класів, учителів, батьків тощо) щодо тематики, програми та регламенту його проведення доцільно створити текстовий документ.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Picture 4" descr="https://lh4.ggpht.com/2T6WgtnsITUqVRZe-PmK_eopjqd_TjdbP7YhjIakzPgMuWoXDKLaZ-RCRK-6Hg7rWQ=w300">
            <a:extLst>
              <a:ext uri="{FF2B5EF4-FFF2-40B4-BE49-F238E27FC236}">
                <a16:creationId xmlns:a16="http://schemas.microsoft.com/office/drawing/2014/main" id="{D5D0F26B-02F6-4351-888C-B52808A90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493" y="1196762"/>
            <a:ext cx="2677657" cy="267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3.ggpht.com/j6aNgkpGRXp9PEinADFoSkyfup46-6Rb83bS41lfQC_Tc2qg96zQ_aqZcyiaV3M-Ai4=w300">
            <a:extLst>
              <a:ext uri="{FF2B5EF4-FFF2-40B4-BE49-F238E27FC236}">
                <a16:creationId xmlns:a16="http://schemas.microsoft.com/office/drawing/2014/main" id="{70FDF7EF-00F5-4CCA-AFFA-812CA3A1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3989653"/>
            <a:ext cx="2657116" cy="265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C21BB-6ABA-4A08-815F-CF29C0F17D75}"/>
              </a:ext>
            </a:extLst>
          </p:cNvPr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Виконання колективного навчального проекту</a:t>
            </a:r>
          </a:p>
        </p:txBody>
      </p:sp>
      <p:pic>
        <p:nvPicPr>
          <p:cNvPr id="11" name="Picture 4" descr="https://pixabay.com/static/uploads/photo/2013/07/13/10/05/computer-156513_640.png">
            <a:extLst>
              <a:ext uri="{FF2B5EF4-FFF2-40B4-BE49-F238E27FC236}">
                <a16:creationId xmlns:a16="http://schemas.microsoft.com/office/drawing/2014/main" id="{A750B7EC-4D79-4253-BF96-2040A981F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" y="3079819"/>
            <a:ext cx="4827718" cy="35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Пов’язане зображення">
            <a:extLst>
              <a:ext uri="{FF2B5EF4-FFF2-40B4-BE49-F238E27FC236}">
                <a16:creationId xmlns:a16="http://schemas.microsoft.com/office/drawing/2014/main" id="{DA87413C-DD56-4DA2-AE88-BFC5678E5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117" y="3032980"/>
            <a:ext cx="3639033" cy="363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ollective, company, friends, group, people icon">
            <a:extLst>
              <a:ext uri="{FF2B5EF4-FFF2-40B4-BE49-F238E27FC236}">
                <a16:creationId xmlns:a16="http://schemas.microsoft.com/office/drawing/2014/main" id="{75C16B6C-36EE-48A3-A2E6-A0C61A92D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78" y="3099697"/>
            <a:ext cx="3419061" cy="34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3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32, ст. 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06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07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0" y="2133942"/>
            <a:ext cx="3377211" cy="1191816"/>
          </a:xfrm>
          <a:prstGeom prst="wedgeRoundRectCallout">
            <a:avLst>
              <a:gd name="adj1" fmla="val -61223"/>
              <a:gd name="adj2" fmla="val 14328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en-US" dirty="0"/>
              <a:t>2</a:t>
            </a:r>
            <a:r>
              <a:rPr lang="uk-UA" dirty="0"/>
              <a:t>06-</a:t>
            </a:r>
            <a:r>
              <a:rPr lang="en-US" dirty="0"/>
              <a:t>2</a:t>
            </a:r>
            <a:r>
              <a:rPr lang="uk-UA"/>
              <a:t>07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60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176C67-B5FF-48AF-80A9-C7CEAABDE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39" y="3696510"/>
            <a:ext cx="2341278" cy="23412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72E6A7-88BA-4FF9-8593-D982382CB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"/>
          <a:stretch/>
        </p:blipFill>
        <p:spPr>
          <a:xfrm>
            <a:off x="9212095" y="3696510"/>
            <a:ext cx="2295060" cy="23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Об'єднайтесь у групи по 3-4 учні та створіть навчальний проект із дослідження обраної предметної галузі навчального курсу «Інформатика» на одну із запропонованих тем чи обраних самостійно: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F6968A-5723-4ECB-8F0C-6B329EB9DF23}"/>
              </a:ext>
            </a:extLst>
          </p:cNvPr>
          <p:cNvSpPr txBox="1"/>
          <p:nvPr/>
        </p:nvSpPr>
        <p:spPr>
          <a:xfrm>
            <a:off x="72008" y="3115015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сучасні інформаційні технології у професійній діяльності: як вони змінюють професію;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B1BFBC-6252-4B6A-BAF2-523AB44C190A}"/>
              </a:ext>
            </a:extLst>
          </p:cNvPr>
          <p:cNvSpPr txBox="1"/>
          <p:nvPr/>
        </p:nvSpPr>
        <p:spPr>
          <a:xfrm>
            <a:off x="72008" y="4171492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комп'ютер майбутнього: перші кроки чи далекі перспективи;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139C6C-6FBA-4621-A6BB-F5A1AB9391C8}"/>
              </a:ext>
            </a:extLst>
          </p:cNvPr>
          <p:cNvSpPr txBox="1"/>
          <p:nvPr/>
        </p:nvSpPr>
        <p:spPr>
          <a:xfrm>
            <a:off x="72008" y="5227969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програми для роботи з текстом: чи є альтернатива;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5DCE09-4121-4128-A7F8-85F3803EF773}"/>
              </a:ext>
            </a:extLst>
          </p:cNvPr>
          <p:cNvSpPr txBox="1"/>
          <p:nvPr/>
        </p:nvSpPr>
        <p:spPr>
          <a:xfrm>
            <a:off x="72008" y="5853559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надбудови табличного процесора: користь для користувача чи зайвий застосунок;</a:t>
            </a:r>
          </a:p>
        </p:txBody>
      </p:sp>
    </p:spTree>
    <p:extLst>
      <p:ext uri="{BB962C8B-B14F-4D97-AF65-F5344CB8AC3E}">
        <p14:creationId xmlns:p14="http://schemas.microsoft.com/office/powerpoint/2010/main" val="30668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Теми начальних проектів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D6173-2A8E-46C9-9A02-918B824B140F}"/>
              </a:ext>
            </a:extLst>
          </p:cNvPr>
          <p:cNvSpPr txBox="1"/>
          <p:nvPr/>
        </p:nvSpPr>
        <p:spPr>
          <a:xfrm>
            <a:off x="72008" y="1822925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редактори комп'ютерної графіки: нові інструменти для майбутнього художника;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5EB975-B7CA-4176-BC90-EC02808BDBB0}"/>
              </a:ext>
            </a:extLst>
          </p:cNvPr>
          <p:cNvSpPr txBox="1"/>
          <p:nvPr/>
        </p:nvSpPr>
        <p:spPr>
          <a:xfrm>
            <a:off x="72008" y="2879402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фрактали — це математика чи інформатика;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789F8-BF14-417A-A422-EA4C7C44ACA4}"/>
              </a:ext>
            </a:extLst>
          </p:cNvPr>
          <p:cNvSpPr txBox="1"/>
          <p:nvPr/>
        </p:nvSpPr>
        <p:spPr>
          <a:xfrm>
            <a:off x="72008" y="3504992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вікісайти: основи конструювання та приклади застосувань;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43F43-229F-4365-882F-1EFAF77268C3}"/>
              </a:ext>
            </a:extLst>
          </p:cNvPr>
          <p:cNvSpPr txBox="1"/>
          <p:nvPr/>
        </p:nvSpPr>
        <p:spPr>
          <a:xfrm>
            <a:off x="72008" y="4561469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Офіс 365: сховище чи онлайнові офісні програми;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62E09-C11F-483C-8888-7F4CCFA0B384}"/>
              </a:ext>
            </a:extLst>
          </p:cNvPr>
          <p:cNvSpPr txBox="1"/>
          <p:nvPr/>
        </p:nvSpPr>
        <p:spPr>
          <a:xfrm>
            <a:off x="72008" y="5187059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робототехніка:    як    знання    інформатики    допоможуть    керувати роботом;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538F98-7BBD-406A-BDC3-25C2CCF4F54A}"/>
              </a:ext>
            </a:extLst>
          </p:cNvPr>
          <p:cNvSpPr txBox="1"/>
          <p:nvPr/>
        </p:nvSpPr>
        <p:spPr>
          <a:xfrm>
            <a:off x="72008" y="6243536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3D-моделювання: програми та реалізація.</a:t>
            </a:r>
          </a:p>
        </p:txBody>
      </p:sp>
    </p:spTree>
    <p:extLst>
      <p:ext uri="{BB962C8B-B14F-4D97-AF65-F5344CB8AC3E}">
        <p14:creationId xmlns:p14="http://schemas.microsoft.com/office/powerpoint/2010/main" val="333329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Матеріали свого дослідження подайте у вигляді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, структуру та спосіб його створення оберіть самостійно.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pic>
        <p:nvPicPr>
          <p:cNvPr id="2050" name="Picture 2" descr="Пов’язане зображення">
            <a:extLst>
              <a:ext uri="{FF2B5EF4-FFF2-40B4-BE49-F238E27FC236}">
                <a16:creationId xmlns:a16="http://schemas.microsoft.com/office/drawing/2014/main" id="{74405ED7-F71A-46C8-A4AC-4B7DF723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315" y="2268124"/>
            <a:ext cx="6974835" cy="41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в’язане зображення">
            <a:extLst>
              <a:ext uri="{FF2B5EF4-FFF2-40B4-BE49-F238E27FC236}">
                <a16:creationId xmlns:a16="http://schemas.microsoft.com/office/drawing/2014/main" id="{6C1C1B39-31EA-4719-A0BD-3AD365CE3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9" r="15575"/>
          <a:stretch/>
        </p:blipFill>
        <p:spPr bwMode="auto">
          <a:xfrm>
            <a:off x="72008" y="2268123"/>
            <a:ext cx="4937314" cy="41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1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Починаючи роботу над проектом: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072E45-CB81-40A9-A4F0-949C5E2DE3C4}"/>
              </a:ext>
            </a:extLst>
          </p:cNvPr>
          <p:cNvSpPr txBox="1"/>
          <p:nvPr/>
        </p:nvSpPr>
        <p:spPr>
          <a:xfrm>
            <a:off x="72008" y="1806681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Визначтесь</a:t>
            </a:r>
            <a:r>
              <a:rPr lang="uk-UA" sz="2800" b="1" i="1" kern="0" dirty="0">
                <a:solidFill>
                  <a:srgbClr val="FFFF00"/>
                </a:solidFill>
              </a:rPr>
              <a:t> із темою</a:t>
            </a:r>
            <a:r>
              <a:rPr lang="uk-UA" sz="2800" b="1" i="1" kern="0" dirty="0">
                <a:solidFill>
                  <a:srgbClr val="FFFFFF"/>
                </a:solidFill>
              </a:rPr>
              <a:t>, обговоріть у малій групі своїх однодумців рольовий розподіл (можливо, ви спробуєте себе в ролі однієї з професій: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01431AB-C9B8-47C1-9219-570C0F12D393}"/>
              </a:ext>
            </a:extLst>
          </p:cNvPr>
          <p:cNvSpPr/>
          <p:nvPr/>
        </p:nvSpPr>
        <p:spPr>
          <a:xfrm>
            <a:off x="77547" y="3278375"/>
            <a:ext cx="2887061" cy="1172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Редактора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74D6F13-A0DA-4024-BA5E-79799BEF9660}"/>
              </a:ext>
            </a:extLst>
          </p:cNvPr>
          <p:cNvSpPr/>
          <p:nvPr/>
        </p:nvSpPr>
        <p:spPr>
          <a:xfrm>
            <a:off x="3130677" y="3278375"/>
            <a:ext cx="2887061" cy="1172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Дизайнера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CC87346-DEDB-4CB0-BDC2-13F1EDF4CF33}"/>
              </a:ext>
            </a:extLst>
          </p:cNvPr>
          <p:cNvSpPr/>
          <p:nvPr/>
        </p:nvSpPr>
        <p:spPr>
          <a:xfrm>
            <a:off x="6183806" y="3278375"/>
            <a:ext cx="2887061" cy="1172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Дослідника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15088422-BA47-478B-869E-D4C0E3256CCF}"/>
              </a:ext>
            </a:extLst>
          </p:cNvPr>
          <p:cNvSpPr/>
          <p:nvPr/>
        </p:nvSpPr>
        <p:spPr>
          <a:xfrm>
            <a:off x="9235089" y="3280293"/>
            <a:ext cx="2887061" cy="11724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Менеджера тощо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D44EAD-20B9-4F37-A208-FA7F46F1D1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84" b="12325"/>
          <a:stretch/>
        </p:blipFill>
        <p:spPr>
          <a:xfrm>
            <a:off x="9235089" y="4541347"/>
            <a:ext cx="2887061" cy="21534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E652E5-D818-4F22-814D-2DF530A7B9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551" b="9774"/>
          <a:stretch/>
        </p:blipFill>
        <p:spPr>
          <a:xfrm>
            <a:off x="3128830" y="4537512"/>
            <a:ext cx="2888908" cy="21573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714A53-048D-46EB-BA79-2711E97068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130" b="9242"/>
          <a:stretch/>
        </p:blipFill>
        <p:spPr>
          <a:xfrm>
            <a:off x="72009" y="4537511"/>
            <a:ext cx="2890754" cy="215732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2B9AC6A-AF06-46D3-B651-60AD864C5A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413" b="15959"/>
          <a:stretch/>
        </p:blipFill>
        <p:spPr>
          <a:xfrm>
            <a:off x="6181959" y="4537511"/>
            <a:ext cx="2890753" cy="215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5B88D18-FC30-4592-9000-DA0D9B406759}"/>
              </a:ext>
            </a:extLst>
          </p:cNvPr>
          <p:cNvSpPr/>
          <p:nvPr/>
        </p:nvSpPr>
        <p:spPr>
          <a:xfrm>
            <a:off x="72007" y="1196763"/>
            <a:ext cx="3135074" cy="23316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Сформулюйте завдання для дослідження проблеми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9FF5560-3FCA-4BED-B660-4505E381BC67}"/>
              </a:ext>
            </a:extLst>
          </p:cNvPr>
          <p:cNvSpPr/>
          <p:nvPr/>
        </p:nvSpPr>
        <p:spPr>
          <a:xfrm>
            <a:off x="3312538" y="1196763"/>
            <a:ext cx="3135074" cy="23316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Створіть план реалізації проекту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5BF8450-71DE-4B54-9F8B-6A4E9B3253FA}"/>
              </a:ext>
            </a:extLst>
          </p:cNvPr>
          <p:cNvSpPr/>
          <p:nvPr/>
        </p:nvSpPr>
        <p:spPr>
          <a:xfrm>
            <a:off x="6553069" y="1196763"/>
            <a:ext cx="5569081" cy="23316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Сплануйте передбачуваний результат реалізації проекту та спосіб його презентації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88CCA6-0320-41BB-AFD1-2758B0154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4" y="3604591"/>
            <a:ext cx="2959879" cy="2959879"/>
          </a:xfrm>
          <a:prstGeom prst="rect">
            <a:avLst/>
          </a:prstGeom>
        </p:spPr>
      </p:pic>
      <p:pic>
        <p:nvPicPr>
          <p:cNvPr id="4098" name="Picture 2" descr="Результат пошуку зображень за запитом &quot;plan icon&quot;">
            <a:extLst>
              <a:ext uri="{FF2B5EF4-FFF2-40B4-BE49-F238E27FC236}">
                <a16:creationId xmlns:a16="http://schemas.microsoft.com/office/drawing/2014/main" id="{50A044E7-168E-4A5F-8C6D-3D8C450F9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35" y="3604591"/>
            <a:ext cx="2959879" cy="29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lh4.ggpht.com/2T6WgtnsITUqVRZe-PmK_eopjqd_TjdbP7YhjIakzPgMuWoXDKLaZ-RCRK-6Hg7rWQ=w300">
            <a:extLst>
              <a:ext uri="{FF2B5EF4-FFF2-40B4-BE49-F238E27FC236}">
                <a16:creationId xmlns:a16="http://schemas.microsoft.com/office/drawing/2014/main" id="{F24F64A5-C7AC-49F3-92BC-4659FB559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69" y="3604590"/>
            <a:ext cx="2959879" cy="29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47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процесі виконання проектних завдань потрібно </a:t>
            </a:r>
            <a:r>
              <a:rPr lang="uk-UA" sz="2800" b="1" i="1" kern="0" dirty="0">
                <a:solidFill>
                  <a:srgbClr val="FFFF00"/>
                </a:solidFill>
              </a:rPr>
              <a:t>розглянути такі запитання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4706FCA-529A-4B7D-AD35-D83AEA762324}"/>
              </a:ext>
            </a:extLst>
          </p:cNvPr>
          <p:cNvGraphicFramePr/>
          <p:nvPr/>
        </p:nvGraphicFramePr>
        <p:xfrm>
          <a:off x="72008" y="2278065"/>
          <a:ext cx="12050142" cy="4413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2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F3F859EC-8A2D-4CAB-8016-410DE76E7EE4}"/>
              </a:ext>
            </a:extLst>
          </p:cNvPr>
          <p:cNvGraphicFramePr/>
          <p:nvPr/>
        </p:nvGraphicFramePr>
        <p:xfrm>
          <a:off x="72008" y="1892084"/>
          <a:ext cx="12050142" cy="479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698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Взаємооцінювання</a:t>
            </a:r>
            <a:r>
              <a:rPr lang="uk-UA" sz="2800" b="1" i="1" kern="0" dirty="0">
                <a:solidFill>
                  <a:srgbClr val="FFFFFF"/>
                </a:solidFill>
              </a:rPr>
              <a:t> та рефлексію роботи над проектом краще проводити на всіх етапах його реалізації. Для цього:</a:t>
            </a:r>
          </a:p>
        </p:txBody>
      </p:sp>
      <p:sp>
        <p:nvSpPr>
          <p:cNvPr id="12" name="AutoShape 61">
            <a:extLst>
              <a:ext uri="{FF2B5EF4-FFF2-40B4-BE49-F238E27FC236}">
                <a16:creationId xmlns:a16="http://schemas.microsoft.com/office/drawing/2014/main" id="{9AB08435-BC01-4793-9B99-39AD5F0930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79A5E5-BF27-4BEE-8BFF-BE98CAA2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Виконання навчального проекту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582B383-427E-4279-A797-7BA1E1C1F45C}"/>
              </a:ext>
            </a:extLst>
          </p:cNvPr>
          <p:cNvSpPr/>
          <p:nvPr/>
        </p:nvSpPr>
        <p:spPr>
          <a:xfrm>
            <a:off x="72007" y="2682671"/>
            <a:ext cx="5225549" cy="17104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Складайте та використовуйте контрольні списки для кожного з етапів реалізації проекту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1CC9D4C-1EBC-494C-BA1B-1625FEBC7E98}"/>
              </a:ext>
            </a:extLst>
          </p:cNvPr>
          <p:cNvSpPr/>
          <p:nvPr/>
        </p:nvSpPr>
        <p:spPr>
          <a:xfrm>
            <a:off x="5406887" y="2682671"/>
            <a:ext cx="3697356" cy="17104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Оцінюйте роботу кожного над частиною спільного завдання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F389F79-807F-481E-87DE-C864ABD1E721}"/>
              </a:ext>
            </a:extLst>
          </p:cNvPr>
          <p:cNvSpPr/>
          <p:nvPr/>
        </p:nvSpPr>
        <p:spPr>
          <a:xfrm>
            <a:off x="9213574" y="2682671"/>
            <a:ext cx="2908577" cy="17104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Допомагайте одне одному у вирішенні проблем</a:t>
            </a:r>
          </a:p>
        </p:txBody>
      </p:sp>
      <p:pic>
        <p:nvPicPr>
          <p:cNvPr id="5122" name="Picture 2" descr="Пов’язане зображення">
            <a:extLst>
              <a:ext uri="{FF2B5EF4-FFF2-40B4-BE49-F238E27FC236}">
                <a16:creationId xmlns:a16="http://schemas.microsoft.com/office/drawing/2014/main" id="{D5B37ABE-8F29-46B4-9120-DB3EDB95E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43" y="4474131"/>
            <a:ext cx="2065275" cy="20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в’язане зображення">
            <a:extLst>
              <a:ext uri="{FF2B5EF4-FFF2-40B4-BE49-F238E27FC236}">
                <a16:creationId xmlns:a16="http://schemas.microsoft.com/office/drawing/2014/main" id="{42A273D1-029C-4CFD-A8C4-36B878CDF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30" y="4354863"/>
            <a:ext cx="2500269" cy="25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greed, business, collaboration, handshake, partnership, respect, teamwork icon">
            <a:extLst>
              <a:ext uri="{FF2B5EF4-FFF2-40B4-BE49-F238E27FC236}">
                <a16:creationId xmlns:a16="http://schemas.microsoft.com/office/drawing/2014/main" id="{DFF92864-DF7C-4A68-B040-A3078A111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262" y="4474131"/>
            <a:ext cx="2267200" cy="2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4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68806</TotalTime>
  <Words>797</Words>
  <Application>Microsoft Office PowerPoint</Application>
  <PresentationFormat>Широкоэкранный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Тема уроку : Вибір теми проекту. Визначення проблеми, теми та завдань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Виконання навчального проекту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380680591203</cp:lastModifiedBy>
  <cp:revision>514</cp:revision>
  <dcterms:created xsi:type="dcterms:W3CDTF">2016-06-06T19:48:43Z</dcterms:created>
  <dcterms:modified xsi:type="dcterms:W3CDTF">2022-04-27T07:41:37Z</dcterms:modified>
</cp:coreProperties>
</file>