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51435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7505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819000" y="3269520"/>
            <a:ext cx="7505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466488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3356640" y="199080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893920" y="199080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5"/>
          <p:cNvSpPr>
            <a:spLocks noGrp="1"/>
          </p:cNvSpPr>
          <p:nvPr>
            <p:ph type="body"/>
          </p:nvPr>
        </p:nvSpPr>
        <p:spPr>
          <a:xfrm>
            <a:off x="819000" y="326952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6"/>
          <p:cNvSpPr>
            <a:spLocks noGrp="1"/>
          </p:cNvSpPr>
          <p:nvPr>
            <p:ph type="body"/>
          </p:nvPr>
        </p:nvSpPr>
        <p:spPr>
          <a:xfrm>
            <a:off x="3356640" y="326952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7"/>
          <p:cNvSpPr>
            <a:spLocks noGrp="1"/>
          </p:cNvSpPr>
          <p:nvPr>
            <p:ph type="body"/>
          </p:nvPr>
        </p:nvSpPr>
        <p:spPr>
          <a:xfrm>
            <a:off x="5893920" y="326952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subTitle"/>
          </p:nvPr>
        </p:nvSpPr>
        <p:spPr>
          <a:xfrm>
            <a:off x="819000" y="1990800"/>
            <a:ext cx="7505280" cy="2447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7505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subTitle"/>
          </p:nvPr>
        </p:nvSpPr>
        <p:spPr>
          <a:xfrm>
            <a:off x="819000" y="845640"/>
            <a:ext cx="7505280" cy="4425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subTitle"/>
          </p:nvPr>
        </p:nvSpPr>
        <p:spPr>
          <a:xfrm>
            <a:off x="819000" y="1990800"/>
            <a:ext cx="7505280" cy="2447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466488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7505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7505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819000" y="3269520"/>
            <a:ext cx="7505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5"/>
          <p:cNvSpPr>
            <a:spLocks noGrp="1"/>
          </p:cNvSpPr>
          <p:nvPr>
            <p:ph type="body"/>
          </p:nvPr>
        </p:nvSpPr>
        <p:spPr>
          <a:xfrm>
            <a:off x="466488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3356640" y="199080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893920" y="199080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819000" y="326952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6"/>
          <p:cNvSpPr>
            <a:spLocks noGrp="1"/>
          </p:cNvSpPr>
          <p:nvPr>
            <p:ph type="body"/>
          </p:nvPr>
        </p:nvSpPr>
        <p:spPr>
          <a:xfrm>
            <a:off x="3356640" y="326952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7"/>
          <p:cNvSpPr>
            <a:spLocks noGrp="1"/>
          </p:cNvSpPr>
          <p:nvPr>
            <p:ph type="body"/>
          </p:nvPr>
        </p:nvSpPr>
        <p:spPr>
          <a:xfrm>
            <a:off x="5893920" y="3269520"/>
            <a:ext cx="241632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7505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subTitle"/>
          </p:nvPr>
        </p:nvSpPr>
        <p:spPr>
          <a:xfrm>
            <a:off x="819000" y="845640"/>
            <a:ext cx="7505280" cy="4425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2447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4664880" y="326952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81900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64880" y="1990800"/>
            <a:ext cx="3662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819000" y="3269520"/>
            <a:ext cx="7505280" cy="11674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163ef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2824560"/>
            <a:ext cx="7369920" cy="2318760"/>
          </a:xfrm>
          <a:prstGeom prst="rtTriangle">
            <a:avLst/>
          </a:prstGeom>
          <a:solidFill>
            <a:schemeClr val="accen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 flipH="1">
            <a:off x="3582000" y="1550880"/>
            <a:ext cx="5560920" cy="3592440"/>
          </a:xfrm>
          <a:prstGeom prst="rtTriangle">
            <a:avLst/>
          </a:prstGeom>
          <a:solidFill>
            <a:schemeClr val="accent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 rot="10800000">
            <a:off x="5059080" y="0"/>
            <a:ext cx="4084920" cy="2052360"/>
          </a:xfrm>
          <a:prstGeom prst="rtTriangle">
            <a:avLst/>
          </a:prstGeom>
          <a:solidFill>
            <a:schemeClr val="dk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203400" y="206280"/>
            <a:ext cx="8737200" cy="4730760"/>
          </a:xfrm>
          <a:prstGeom prst="rect">
            <a:avLst/>
          </a:prstGeom>
          <a:solidFill>
            <a:schemeClr val="dk1"/>
          </a:solidFill>
          <a:ln w="0">
            <a:noFill/>
          </a:ln>
          <a:effectLst>
            <a:outerShdw algn="ctr" blurRad="228600" rotWithShape="0" sx="101000" sy="10100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grpSp>
        <p:nvGrpSpPr>
          <p:cNvPr id="4" name="Group 5"/>
          <p:cNvGrpSpPr/>
          <p:nvPr/>
        </p:nvGrpSpPr>
        <p:grpSpPr>
          <a:xfrm>
            <a:off x="255240" y="720"/>
            <a:ext cx="2250000" cy="1044000"/>
            <a:chOff x="255240" y="720"/>
            <a:chExt cx="2250000" cy="1044000"/>
          </a:xfrm>
        </p:grpSpPr>
        <p:sp>
          <p:nvSpPr>
            <p:cNvPr id="5" name="CustomShape 6"/>
            <p:cNvSpPr/>
            <p:nvPr/>
          </p:nvSpPr>
          <p:spPr>
            <a:xfrm>
              <a:off x="763920" y="720"/>
              <a:ext cx="1741320" cy="10440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509760" y="720"/>
              <a:ext cx="1741320" cy="10440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255240" y="720"/>
              <a:ext cx="1741320" cy="10440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8" name="Group 9"/>
          <p:cNvGrpSpPr/>
          <p:nvPr/>
        </p:nvGrpSpPr>
        <p:grpSpPr>
          <a:xfrm>
            <a:off x="905400" y="720"/>
            <a:ext cx="2250000" cy="1044000"/>
            <a:chOff x="905400" y="720"/>
            <a:chExt cx="2250000" cy="1044000"/>
          </a:xfrm>
        </p:grpSpPr>
        <p:sp>
          <p:nvSpPr>
            <p:cNvPr id="9" name="CustomShape 10"/>
            <p:cNvSpPr/>
            <p:nvPr/>
          </p:nvSpPr>
          <p:spPr>
            <a:xfrm>
              <a:off x="1414080" y="720"/>
              <a:ext cx="1741320" cy="10440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1159920" y="720"/>
              <a:ext cx="1741320" cy="10440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905400" y="720"/>
              <a:ext cx="1741320" cy="10440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2" name="Group 13"/>
          <p:cNvGrpSpPr/>
          <p:nvPr/>
        </p:nvGrpSpPr>
        <p:grpSpPr>
          <a:xfrm>
            <a:off x="7057440" y="5040"/>
            <a:ext cx="1850760" cy="751680"/>
            <a:chOff x="7057440" y="5040"/>
            <a:chExt cx="1850760" cy="751680"/>
          </a:xfrm>
        </p:grpSpPr>
        <p:sp>
          <p:nvSpPr>
            <p:cNvPr id="13" name="CustomShape 14"/>
            <p:cNvSpPr/>
            <p:nvPr/>
          </p:nvSpPr>
          <p:spPr>
            <a:xfrm>
              <a:off x="7659360" y="5040"/>
              <a:ext cx="1248840" cy="75168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" name="CustomShape 15"/>
            <p:cNvSpPr/>
            <p:nvPr/>
          </p:nvSpPr>
          <p:spPr>
            <a:xfrm>
              <a:off x="7358400" y="5040"/>
              <a:ext cx="1248840" cy="75168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7057440" y="5040"/>
              <a:ext cx="1248840" cy="75168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6" name="Group 17"/>
          <p:cNvGrpSpPr/>
          <p:nvPr/>
        </p:nvGrpSpPr>
        <p:grpSpPr>
          <a:xfrm>
            <a:off x="6553080" y="4217760"/>
            <a:ext cx="2388600" cy="925200"/>
            <a:chOff x="6553080" y="4217760"/>
            <a:chExt cx="2388600" cy="925200"/>
          </a:xfrm>
        </p:grpSpPr>
        <p:sp>
          <p:nvSpPr>
            <p:cNvPr id="17" name="CustomShape 18"/>
            <p:cNvSpPr/>
            <p:nvPr/>
          </p:nvSpPr>
          <p:spPr>
            <a:xfrm>
              <a:off x="7329960" y="4217760"/>
              <a:ext cx="1611720" cy="9252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6941520" y="4217760"/>
              <a:ext cx="1611720" cy="9252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6553080" y="4217760"/>
              <a:ext cx="1611720" cy="9252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0" name="Group 21"/>
          <p:cNvGrpSpPr/>
          <p:nvPr/>
        </p:nvGrpSpPr>
        <p:grpSpPr>
          <a:xfrm>
            <a:off x="199080" y="4055760"/>
            <a:ext cx="2795040" cy="1082880"/>
            <a:chOff x="199080" y="4055760"/>
            <a:chExt cx="2795040" cy="1082880"/>
          </a:xfrm>
        </p:grpSpPr>
        <p:sp>
          <p:nvSpPr>
            <p:cNvPr id="21" name="CustomShape 22"/>
            <p:cNvSpPr/>
            <p:nvPr/>
          </p:nvSpPr>
          <p:spPr>
            <a:xfrm>
              <a:off x="1108080" y="4055760"/>
              <a:ext cx="1886040" cy="108288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" name="CustomShape 23"/>
            <p:cNvSpPr/>
            <p:nvPr/>
          </p:nvSpPr>
          <p:spPr>
            <a:xfrm>
              <a:off x="653760" y="4055760"/>
              <a:ext cx="1886040" cy="108288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3" name="CustomShape 24"/>
            <p:cNvSpPr/>
            <p:nvPr/>
          </p:nvSpPr>
          <p:spPr>
            <a:xfrm>
              <a:off x="199080" y="4055760"/>
              <a:ext cx="1886040" cy="108288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4" name="PlaceHolder 25"/>
          <p:cNvSpPr>
            <a:spLocks noGrp="1"/>
          </p:cNvSpPr>
          <p:nvPr>
            <p:ph type="title"/>
          </p:nvPr>
        </p:nvSpPr>
        <p:spPr>
          <a:xfrm>
            <a:off x="1858680" y="1822680"/>
            <a:ext cx="5361120" cy="1447920"/>
          </a:xfrm>
          <a:prstGeom prst="rect">
            <a:avLst/>
          </a:prstGeom>
        </p:spPr>
        <p:txBody>
          <a:bodyPr tIns="91440" bIns="91440" anchor="ctr">
            <a:normAutofit fontScale="61000"/>
          </a:bodyPr>
          <a:p>
            <a:pPr algn="ctr"/>
            <a:r>
              <a:rPr b="0" lang="en-US" sz="38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en-US" sz="3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6"/>
          <p:cNvSpPr>
            <a:spLocks noGrp="1"/>
          </p:cNvSpPr>
          <p:nvPr>
            <p:ph type="sldNum"/>
          </p:nvPr>
        </p:nvSpPr>
        <p:spPr>
          <a:xfrm>
            <a:off x="8390880" y="4543560"/>
            <a:ext cx="548280" cy="393120"/>
          </a:xfrm>
          <a:prstGeom prst="rect">
            <a:avLst/>
          </a:prstGeom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6172D2EB-99F5-40E8-8227-DD387BEBDCD2}" type="slidenum">
              <a:rPr b="0" lang="ru" sz="1000" spc="-1" strike="noStrike">
                <a:solidFill>
                  <a:srgbClr val="233a44"/>
                </a:solidFill>
                <a:latin typeface="Nunito"/>
                <a:ea typeface="Nunito"/>
              </a:rPr>
              <a:t>&lt;номер&gt;</a:t>
            </a:fld>
            <a:endParaRPr b="0" lang="en-US" sz="1000" spc="-1" strike="noStrike">
              <a:latin typeface="Times New Roman"/>
            </a:endParaRPr>
          </a:p>
        </p:txBody>
      </p:sp>
      <p:sp>
        <p:nvSpPr>
          <p:cNvPr id="26" name="PlaceHolder 27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33a4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1"/>
          <p:cNvSpPr/>
          <p:nvPr/>
        </p:nvSpPr>
        <p:spPr>
          <a:xfrm flipH="1">
            <a:off x="3582000" y="1550880"/>
            <a:ext cx="5560920" cy="3592440"/>
          </a:xfrm>
          <a:prstGeom prst="rtTriangle">
            <a:avLst/>
          </a:prstGeom>
          <a:solidFill>
            <a:schemeClr val="lt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CustomShape 2"/>
          <p:cNvSpPr/>
          <p:nvPr/>
        </p:nvSpPr>
        <p:spPr>
          <a:xfrm>
            <a:off x="0" y="2824560"/>
            <a:ext cx="7369920" cy="2318760"/>
          </a:xfrm>
          <a:prstGeom prst="rtTriangle">
            <a:avLst/>
          </a:prstGeom>
          <a:solidFill>
            <a:schemeClr val="accent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CustomShape 3"/>
          <p:cNvSpPr/>
          <p:nvPr/>
        </p:nvSpPr>
        <p:spPr>
          <a:xfrm>
            <a:off x="203400" y="206280"/>
            <a:ext cx="8737200" cy="4730760"/>
          </a:xfrm>
          <a:prstGeom prst="rect">
            <a:avLst/>
          </a:prstGeom>
          <a:solidFill>
            <a:schemeClr val="dk1"/>
          </a:solidFill>
          <a:ln w="0">
            <a:noFill/>
          </a:ln>
          <a:effectLst>
            <a:outerShdw algn="ctr" blurRad="228600" rotWithShape="0" sx="101000" sy="101000">
              <a:srgbClr val="000000">
                <a:alpha val="4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66" name="PlaceHolder 4"/>
          <p:cNvSpPr>
            <a:spLocks noGrp="1"/>
          </p:cNvSpPr>
          <p:nvPr>
            <p:ph type="title"/>
          </p:nvPr>
        </p:nvSpPr>
        <p:spPr>
          <a:xfrm>
            <a:off x="819000" y="845640"/>
            <a:ext cx="7505280" cy="954360"/>
          </a:xfrm>
          <a:prstGeom prst="rect">
            <a:avLst/>
          </a:prstGeom>
        </p:spPr>
        <p:txBody>
          <a:bodyPr tIns="91440" bIns="91440">
            <a:normAutofit fontScale="85000"/>
          </a:bodyPr>
          <a:p>
            <a:pPr algn="ctr"/>
            <a:r>
              <a:rPr b="0" lang="en-US" sz="30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en-US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5"/>
          <p:cNvSpPr>
            <a:spLocks noGrp="1"/>
          </p:cNvSpPr>
          <p:nvPr>
            <p:ph type="body"/>
          </p:nvPr>
        </p:nvSpPr>
        <p:spPr>
          <a:xfrm>
            <a:off x="819000" y="1990800"/>
            <a:ext cx="7505280" cy="2447640"/>
          </a:xfrm>
          <a:prstGeom prst="rect">
            <a:avLst/>
          </a:prstGeom>
        </p:spPr>
        <p:txBody>
          <a:bodyPr tIns="91440" bIns="91440">
            <a:normAutofit/>
          </a:bodyPr>
          <a:p>
            <a:pPr marL="432000" indent="-324000" algn="ctr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3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3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3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US" sz="13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3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3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US" sz="13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6"/>
          <p:cNvSpPr>
            <a:spLocks noGrp="1"/>
          </p:cNvSpPr>
          <p:nvPr>
            <p:ph type="sldNum"/>
          </p:nvPr>
        </p:nvSpPr>
        <p:spPr>
          <a:xfrm>
            <a:off x="8390880" y="4543560"/>
            <a:ext cx="548280" cy="393120"/>
          </a:xfrm>
          <a:prstGeom prst="rect">
            <a:avLst/>
          </a:prstGeom>
        </p:spPr>
        <p:txBody>
          <a:bodyPr tIns="91440" bIns="91440" anchor="ctr">
            <a:norm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2CA31953-FBBC-4DA3-9005-DCAFB2718C0C}" type="slidenum">
              <a:rPr b="0" lang="ru" sz="1000" spc="-1" strike="noStrike">
                <a:solidFill>
                  <a:srgbClr val="233a44"/>
                </a:solidFill>
                <a:latin typeface="Nunito"/>
                <a:ea typeface="Nunito"/>
              </a:rPr>
              <a:t>&lt;номер&gt;</a:t>
            </a:fld>
            <a:endParaRPr b="0" lang="en-US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ywoman.ru/page/dogljad-za-rukami-dogljad-za-shkiroju-ruk-zasobi-po-dogljadu-za-shkiroju-ruk" TargetMode="Externa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1891440" y="1505160"/>
            <a:ext cx="5361120" cy="14479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 fontScale="52000"/>
          </a:bodyPr>
          <a:p>
            <a:pPr marL="304920">
              <a:lnSpc>
                <a:spcPct val="115000"/>
              </a:lnSpc>
              <a:tabLst>
                <a:tab algn="l" pos="0"/>
              </a:tabLst>
            </a:pPr>
            <a:r>
              <a:rPr b="1" lang="ru" sz="3050" spc="-1" strike="noStrike" u="sng">
                <a:solidFill>
                  <a:srgbClr val="3d4594"/>
                </a:solidFill>
                <a:highlight>
                  <a:srgbClr val="fdfff9"/>
                </a:highlight>
                <a:uFillTx/>
                <a:latin typeface="Arial"/>
                <a:ea typeface="Arial"/>
                <a:hlinkClick r:id="rId1"/>
              </a:rPr>
              <a:t>Догляд за руками. Догляд за шкірою рук. Засоби по догляду за шкірою рук</a:t>
            </a:r>
            <a:br/>
            <a:br/>
            <a:endParaRPr b="0" lang="en-US" sz="30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1858680" y="3413160"/>
            <a:ext cx="5361120" cy="52236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rm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  <p:pic>
        <p:nvPicPr>
          <p:cNvPr id="107" name="Google Shape;130;p13" descr=""/>
          <p:cNvPicPr/>
          <p:nvPr/>
        </p:nvPicPr>
        <p:blipFill>
          <a:blip r:embed="rId2"/>
          <a:stretch/>
        </p:blipFill>
        <p:spPr>
          <a:xfrm>
            <a:off x="3051000" y="2622960"/>
            <a:ext cx="3041640" cy="2102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rmAutofit/>
          </a:bodyPr>
          <a:p>
            <a:pPr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tabLst>
                <a:tab algn="l" pos="0"/>
              </a:tabLst>
            </a:pPr>
            <a:r>
              <a:rPr b="1" lang="ru" sz="22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Догляд за руками - засоби для догляду за шкірою рук</a:t>
            </a:r>
            <a:endParaRPr b="0" lang="en-US" sz="2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819000" y="1990800"/>
            <a:ext cx="7505280" cy="244764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>
              <a:lnSpc>
                <a:spcPct val="115000"/>
              </a:lnSpc>
              <a:spcBef>
                <a:spcPts val="400"/>
              </a:spcBef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lang="ru" sz="15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Навряд чи коли-небудь раніше ринок засобів по догляду за руками був настільки багатий і цікавий. Виробники не обмежуються вже тільки випуском традиційних кремів для зволоження сухої шкіри рук, вони пропонують безліч продуктів, які вирішують одночасно кілька завдань.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lang="ru" sz="15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Суттєво змінилося становище з появою на ринку фірм, що спеціалізуються на випуску засобів по догляду за руками.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400"/>
              </a:spcBef>
              <a:spcAft>
                <a:spcPts val="1199"/>
              </a:spcAft>
              <a:tabLst>
                <a:tab algn="l" pos="0"/>
              </a:tabLst>
            </a:pP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" sz="21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Догляд за руками - дезінфікуючі засоби</a:t>
            </a:r>
            <a:endParaRPr b="0" lang="en-US" sz="2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819000" y="1361520"/>
            <a:ext cx="7505280" cy="307692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>
              <a:lnSpc>
                <a:spcPct val="115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lang="ru" sz="14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Дезінфектори для рук служать для однокрокової санітарної обробки і не вимагають подальшого миття. Дезінфікуючі засоби вбивають бактерії, віруси грипу, стафілококові і стрептококові інфекції, пом'якшують і зволожують шкіру. Використовуються перед проведенням процедури манікюру, педикюру, моделювання і дизайну нігтів.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lang="ru" sz="14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Існують також препарати для глибокого очищення, знежирення, дезинфікування і короткострокової дегідратації (видалення вологи) натуральних нігтів. Дані препарати запобігають сколювання і відшаровування нігтів, усувають забруднення, масло і вологу, особливо після "мокрого" манікюру, не тільки з поверхні нігтя, але і між його шарами. Мають властивість швидкої зупинки крові при порізах. Можуть застосовуватися на нігтях перед нанесенням на них лаку або штучного покриття (акрил, гель, тканину і т.д.).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400"/>
              </a:spcBef>
              <a:spcAft>
                <a:spcPts val="1199"/>
              </a:spcAft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" sz="20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Догляд за руками - традиційні засоби для зволоження шкіри рук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819000" y="1618560"/>
            <a:ext cx="7505280" cy="304056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>
              <a:lnSpc>
                <a:spcPct val="115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lang="ru" sz="13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Продукти цієї групи служать самим простим і насущним цілям: зволожити шкіру рук, захистити від шкідливих впливів, збагатити поживними речовинами. Вони мало ароматизовані або зовсім не пахнуть і підходять усім. Їх склад не змінюється багато років: основою для традиційних натуральних кремів завжди служать вазелін і гліцерин (що становлять від 15 до 40%) - речовини, які надають сильне пом'якшувальну дію і сприяють відновленню захисних функцій епідермісу. У креми зазвичай додаються також екстракти масел зернових, масло чайного дерева і алантоїн. Найпопулярнішими на нашому ринку як і раніше залишаються зволожуючі і захисні креми.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lang="ru" sz="13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Фахівці поспішають порадувати новинками: ними розроблено цілий комплекс кремів, що захищають від холоду. Набір включає креми для обличчя, ніг, звичайний крем для рук і гель для рук сильної дії, що рятує від неприємних відчуттів на морозі, коли пальці від холоду немов "горять".</a:t>
            </a: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400"/>
              </a:spcBef>
              <a:spcAft>
                <a:spcPts val="1199"/>
              </a:spcAft>
              <a:tabLst>
                <a:tab algn="l" pos="0"/>
              </a:tabLst>
            </a:pPr>
            <a:endParaRPr b="0" lang="en-US" sz="1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" sz="20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Догляд за руками - традиційні засоби для зволоження шкіри рук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819000" y="1990800"/>
            <a:ext cx="7505280" cy="244764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rmAutofit/>
          </a:bodyPr>
          <a:p>
            <a:pPr>
              <a:lnSpc>
                <a:spcPct val="115000"/>
              </a:lnSpc>
              <a:spcAft>
                <a:spcPts val="1199"/>
              </a:spcAft>
              <a:tabLst>
                <a:tab algn="l" pos="0"/>
              </a:tabLst>
            </a:pPr>
            <a:r>
              <a:rPr b="1" lang="ru" sz="15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До традиційних засобів відносять і зволожуючі лосьйони для рук і тіла. Лосьйони для рук по консистенції рідині, ніж креми, оскільки в них більше масла. Такі лосьйони містять вітамін А, Е, екстракти рослин, мінеральні масла, гліцерин, ланолін і т.д. Лосьйони зволожують, пом'якшують шкіру і регулюють її кислотно-лужний баланс. Лосьйони часто використовують на заключній стадії будь-якого виду манікюру, а також для домашнього догляду за руками і тілом. Існують спеціальні лосьйони для проведення процедури гарячого манікюру. Надалі лосьйон, який перебував на руках, може бути використаний для їх масажу.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819000" y="633960"/>
            <a:ext cx="7505280" cy="95436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" sz="24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Догляд за руками - засоби для масажу рук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TextShape 2"/>
          <p:cNvSpPr txBox="1"/>
          <p:nvPr/>
        </p:nvSpPr>
        <p:spPr>
          <a:xfrm>
            <a:off x="819000" y="1422000"/>
            <a:ext cx="7505280" cy="301644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>
              <a:lnSpc>
                <a:spcPct val="115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lang="ru" sz="14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Існують і спеціальні лосьйони для масажу рук. Такі препарати, збагачені розчиненими у воді керамідами, роблять шкіру еластичною і гладкою. Витяжка з вівса покриває шкіру тонкою невидимою плівкою, захищаючи і утримуючи в ній вологу тривалий час. Натуральне пальмове масло і сквалан чудово зволожують і змащують шкіру. Присутність у складі лосьйонів токоферолацетата дозволяє захистити мембрани клітин від дії вільних радикалів, що сприяє кращому всмоктуванню і збереженню вологи.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400"/>
              </a:spcBef>
              <a:tabLst>
                <a:tab algn="l" pos="0"/>
              </a:tabLst>
            </a:pPr>
            <a:r>
              <a:rPr b="1" lang="ru" sz="14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Складна суміш натуральних олій, що входять в основу продуктів для масажу, живить шкіру, тонізує епідерміс, поліпшує кровообіг, забезпечує м'язову релаксацію. Всі вони включають в себе оливкова олія, збагачене вітаміном Е, олія зародків пшениці, також багате вітамінами А і Е, вазелінове масло і масло шипшини. До складу олій для масажу вводять різні ефірні масла, наприклад: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Bef>
                <a:spcPts val="400"/>
              </a:spcBef>
              <a:spcAft>
                <a:spcPts val="1199"/>
              </a:spcAft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" sz="24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Догляд за руками - засоби для масажу рук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819000" y="1709280"/>
            <a:ext cx="7505280" cy="272916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p>
            <a:pPr marL="673200" indent="-317160">
              <a:lnSpc>
                <a:spcPct val="115000"/>
              </a:lnSpc>
              <a:buClr>
                <a:srgbClr val="454545"/>
              </a:buClr>
              <a:buFont typeface="Arial"/>
              <a:buChar char="●"/>
            </a:pPr>
            <a:r>
              <a:rPr b="1" lang="ru" sz="14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Масло шавлієве. Свіжий і пряний аромат ефірного масла мускатного шавлії має заспокійливим і релаксуючим дією.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673200" indent="-317160">
              <a:lnSpc>
                <a:spcPct val="115000"/>
              </a:lnSpc>
              <a:buClr>
                <a:srgbClr val="454545"/>
              </a:buClr>
              <a:buFont typeface="Arial"/>
              <a:buChar char="●"/>
            </a:pPr>
            <a:r>
              <a:rPr b="1" lang="ru" sz="14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Масло цитрусове. Має протизапальну і в'язким діями. Свіжий запах цитрусових тонізує і створює відчуття комфорту.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673200" indent="-317160">
              <a:lnSpc>
                <a:spcPct val="115000"/>
              </a:lnSpc>
              <a:buClr>
                <a:srgbClr val="454545"/>
              </a:buClr>
              <a:buFont typeface="Arial"/>
              <a:buChar char="●"/>
            </a:pPr>
            <a:r>
              <a:rPr b="1" lang="ru" sz="14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Масло сандалове. Допомагає позбутися від депресії і нервового напруження, має заспокійливу дію.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marL="673200" indent="-317160">
              <a:lnSpc>
                <a:spcPct val="115000"/>
              </a:lnSpc>
              <a:buClr>
                <a:srgbClr val="454545"/>
              </a:buClr>
              <a:buFont typeface="Arial"/>
              <a:buChar char="●"/>
            </a:pPr>
            <a:r>
              <a:rPr b="1" lang="ru" sz="14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Олія з розмарином і іланг-іланг. Розмарин допомагає стимулювати кровообіг, зняти втому, а іланг-іланг гасить наслідки будь-яких видів стресу, зменшує занепокоєння. Масло рекомендується застосовувати при млявою шкірі.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15000"/>
              </a:lnSpc>
              <a:spcAft>
                <a:spcPts val="1199"/>
              </a:spcAft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" sz="26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Догляд за руками - очищаючі засоби</a:t>
            </a:r>
            <a:endParaRPr b="0" lang="en-U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819000" y="1558080"/>
            <a:ext cx="7505280" cy="288036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rmAutofit/>
          </a:bodyPr>
          <a:p>
            <a:pPr>
              <a:lnSpc>
                <a:spcPct val="115000"/>
              </a:lnSpc>
              <a:spcAft>
                <a:spcPts val="1199"/>
              </a:spcAft>
              <a:tabLst>
                <a:tab algn="l" pos="0"/>
              </a:tabLst>
            </a:pPr>
            <a:r>
              <a:rPr b="1" lang="ru" sz="15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Основним засобом для видалення бруду з рук є мило. Його змішують також з теплою водою і наливають в кюветкі для змочування пальців при виконанні простого манікюру. Мило буває чотирьох видів: у вигляді гранул, пластівців, кускове і рідке. Рекомендовано користуватися рідким милом, тому що на поверхні твердого мила скупчуються бактерії і на ньому можуть розмножуватися мікроби. Рідке мило для рук і тіла чудово очищає шкіру без висушування. Покращує шкірний покрив, живить, зміцнює, вирівнює його і розгладжує зморшки. Служить прекрасним засобом, що оберігає шкіру від старіння. Кожен вид мила, завдяки оригінальному складу, має свій унікальний аромат.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819000" y="845640"/>
            <a:ext cx="7505280" cy="95436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rm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" sz="26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Догляд за руками - очищаючі засоби</a:t>
            </a:r>
            <a:br/>
            <a:endParaRPr b="0" lang="en-US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TextShape 2"/>
          <p:cNvSpPr txBox="1"/>
          <p:nvPr/>
        </p:nvSpPr>
        <p:spPr>
          <a:xfrm>
            <a:off x="819000" y="1376640"/>
            <a:ext cx="7505280" cy="306180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rmAutofit/>
          </a:bodyPr>
          <a:p>
            <a:pPr>
              <a:lnSpc>
                <a:spcPct val="115000"/>
              </a:lnSpc>
              <a:spcAft>
                <a:spcPts val="1199"/>
              </a:spcAft>
              <a:tabLst>
                <a:tab algn="l" pos="0"/>
              </a:tabLst>
            </a:pPr>
            <a:r>
              <a:rPr b="1" lang="ru" sz="1500" spc="-1" strike="noStrike">
                <a:solidFill>
                  <a:srgbClr val="454545"/>
                </a:solidFill>
                <a:highlight>
                  <a:srgbClr val="fdfff9"/>
                </a:highlight>
                <a:latin typeface="Arial"/>
                <a:ea typeface="Arial"/>
              </a:rPr>
              <a:t>В даний час ряд фірм розробляє нові препарати на основі комплексного використання ароматичних масел, фітоекстрактів і талассопродуктов. Емульгуючу основою препарату, очищає поверхню шкіри від забруднень, є похідні кокосової і касторової олій. Як ексфоліірующего компонента використані морські діатомові водорості і частинки плоду жожоба, які, стикаючись зі шкірою, залишають на ній захисну плівку. Гідролізат протеїнів солодкого мигдалю і екстракт прісноводної водорості хлорели з високим вмістом вітамінів А, В12 і С пом'якшують і зволожують шкіру. Унікальний терапевтичний комплекс ароматичних масел петітгрейна, лаванди, розмарину, шавлії і безсмертника не тільки благотворно впливає на стан шкіри, але і створює незабутній прозорий аромат.</a:t>
            </a:r>
            <a:endParaRPr b="0" lang="en-US" sz="15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Application>LibreOffice/7.0.1.2$Windows_x86 LibreOffice_project/7cbcfc562f6eb6708b5ff7d7397325de9e764452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dcterms:modified xsi:type="dcterms:W3CDTF">2022-02-11T14:39:20Z</dcterms:modified>
  <cp:revision>1</cp:revision>
  <dc:subject/>
  <dc:title/>
</cp:coreProperties>
</file>