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28.jpeg" ContentType="image/jpeg"/>
  <Override PartName="/ppt/media/image1.png" ContentType="image/png"/>
  <Override PartName="/ppt/media/image7.jpeg" ContentType="image/jpe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8.jpeg" ContentType="image/jpeg"/>
  <Override PartName="/ppt/media/image9.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24" name="PlaceHolder 2"/>
          <p:cNvSpPr>
            <a:spLocks noGrp="1"/>
          </p:cNvSpPr>
          <p:nvPr>
            <p:ph type="body"/>
          </p:nvPr>
        </p:nvSpPr>
        <p:spPr>
          <a:xfrm>
            <a:off x="798840" y="1752480"/>
            <a:ext cx="754344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25" name="PlaceHolder 3"/>
          <p:cNvSpPr>
            <a:spLocks noGrp="1"/>
          </p:cNvSpPr>
          <p:nvPr>
            <p:ph type="body"/>
          </p:nvPr>
        </p:nvSpPr>
        <p:spPr>
          <a:xfrm>
            <a:off x="798840" y="3961440"/>
            <a:ext cx="754344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27" name="PlaceHolder 2"/>
          <p:cNvSpPr>
            <a:spLocks noGrp="1"/>
          </p:cNvSpPr>
          <p:nvPr>
            <p:ph type="body"/>
          </p:nvPr>
        </p:nvSpPr>
        <p:spPr>
          <a:xfrm>
            <a:off x="79884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28" name="PlaceHolder 3"/>
          <p:cNvSpPr>
            <a:spLocks noGrp="1"/>
          </p:cNvSpPr>
          <p:nvPr>
            <p:ph type="body"/>
          </p:nvPr>
        </p:nvSpPr>
        <p:spPr>
          <a:xfrm>
            <a:off x="466416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29" name="PlaceHolder 4"/>
          <p:cNvSpPr>
            <a:spLocks noGrp="1"/>
          </p:cNvSpPr>
          <p:nvPr>
            <p:ph type="body"/>
          </p:nvPr>
        </p:nvSpPr>
        <p:spPr>
          <a:xfrm>
            <a:off x="79884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30" name="PlaceHolder 5"/>
          <p:cNvSpPr>
            <a:spLocks noGrp="1"/>
          </p:cNvSpPr>
          <p:nvPr>
            <p:ph type="body"/>
          </p:nvPr>
        </p:nvSpPr>
        <p:spPr>
          <a:xfrm>
            <a:off x="466416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32" name="PlaceHolder 2"/>
          <p:cNvSpPr>
            <a:spLocks noGrp="1"/>
          </p:cNvSpPr>
          <p:nvPr>
            <p:ph type="body"/>
          </p:nvPr>
        </p:nvSpPr>
        <p:spPr>
          <a:xfrm>
            <a:off x="798840" y="175248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33" name="PlaceHolder 3"/>
          <p:cNvSpPr>
            <a:spLocks noGrp="1"/>
          </p:cNvSpPr>
          <p:nvPr>
            <p:ph type="body"/>
          </p:nvPr>
        </p:nvSpPr>
        <p:spPr>
          <a:xfrm>
            <a:off x="3349440" y="175248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34" name="PlaceHolder 4"/>
          <p:cNvSpPr>
            <a:spLocks noGrp="1"/>
          </p:cNvSpPr>
          <p:nvPr>
            <p:ph type="body"/>
          </p:nvPr>
        </p:nvSpPr>
        <p:spPr>
          <a:xfrm>
            <a:off x="5900400" y="175248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35" name="PlaceHolder 5"/>
          <p:cNvSpPr>
            <a:spLocks noGrp="1"/>
          </p:cNvSpPr>
          <p:nvPr>
            <p:ph type="body"/>
          </p:nvPr>
        </p:nvSpPr>
        <p:spPr>
          <a:xfrm>
            <a:off x="798840" y="396144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36" name="PlaceHolder 6"/>
          <p:cNvSpPr>
            <a:spLocks noGrp="1"/>
          </p:cNvSpPr>
          <p:nvPr>
            <p:ph type="body"/>
          </p:nvPr>
        </p:nvSpPr>
        <p:spPr>
          <a:xfrm>
            <a:off x="3349440" y="396144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37" name="PlaceHolder 7"/>
          <p:cNvSpPr>
            <a:spLocks noGrp="1"/>
          </p:cNvSpPr>
          <p:nvPr>
            <p:ph type="body"/>
          </p:nvPr>
        </p:nvSpPr>
        <p:spPr>
          <a:xfrm>
            <a:off x="5900400" y="396144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44" name="PlaceHolder 2"/>
          <p:cNvSpPr>
            <a:spLocks noGrp="1"/>
          </p:cNvSpPr>
          <p:nvPr>
            <p:ph type="subTitle"/>
          </p:nvPr>
        </p:nvSpPr>
        <p:spPr>
          <a:xfrm>
            <a:off x="798840" y="1752480"/>
            <a:ext cx="7543440" cy="4228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46" name="PlaceHolder 2"/>
          <p:cNvSpPr>
            <a:spLocks noGrp="1"/>
          </p:cNvSpPr>
          <p:nvPr>
            <p:ph type="body"/>
          </p:nvPr>
        </p:nvSpPr>
        <p:spPr>
          <a:xfrm>
            <a:off x="798840" y="1752480"/>
            <a:ext cx="7543440" cy="422892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48" name="PlaceHolder 2"/>
          <p:cNvSpPr>
            <a:spLocks noGrp="1"/>
          </p:cNvSpPr>
          <p:nvPr>
            <p:ph type="body"/>
          </p:nvPr>
        </p:nvSpPr>
        <p:spPr>
          <a:xfrm>
            <a:off x="79884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49" name="PlaceHolder 3"/>
          <p:cNvSpPr>
            <a:spLocks noGrp="1"/>
          </p:cNvSpPr>
          <p:nvPr>
            <p:ph type="body"/>
          </p:nvPr>
        </p:nvSpPr>
        <p:spPr>
          <a:xfrm>
            <a:off x="466416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798840" y="304920"/>
            <a:ext cx="7543440" cy="5651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53" name="PlaceHolder 2"/>
          <p:cNvSpPr>
            <a:spLocks noGrp="1"/>
          </p:cNvSpPr>
          <p:nvPr>
            <p:ph type="body"/>
          </p:nvPr>
        </p:nvSpPr>
        <p:spPr>
          <a:xfrm>
            <a:off x="79884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54" name="PlaceHolder 3"/>
          <p:cNvSpPr>
            <a:spLocks noGrp="1"/>
          </p:cNvSpPr>
          <p:nvPr>
            <p:ph type="body"/>
          </p:nvPr>
        </p:nvSpPr>
        <p:spPr>
          <a:xfrm>
            <a:off x="466416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55" name="PlaceHolder 4"/>
          <p:cNvSpPr>
            <a:spLocks noGrp="1"/>
          </p:cNvSpPr>
          <p:nvPr>
            <p:ph type="body"/>
          </p:nvPr>
        </p:nvSpPr>
        <p:spPr>
          <a:xfrm>
            <a:off x="79884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3" name="PlaceHolder 2"/>
          <p:cNvSpPr>
            <a:spLocks noGrp="1"/>
          </p:cNvSpPr>
          <p:nvPr>
            <p:ph type="subTitle"/>
          </p:nvPr>
        </p:nvSpPr>
        <p:spPr>
          <a:xfrm>
            <a:off x="798840" y="1752480"/>
            <a:ext cx="7543440" cy="422892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57" name="PlaceHolder 2"/>
          <p:cNvSpPr>
            <a:spLocks noGrp="1"/>
          </p:cNvSpPr>
          <p:nvPr>
            <p:ph type="body"/>
          </p:nvPr>
        </p:nvSpPr>
        <p:spPr>
          <a:xfrm>
            <a:off x="79884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58" name="PlaceHolder 3"/>
          <p:cNvSpPr>
            <a:spLocks noGrp="1"/>
          </p:cNvSpPr>
          <p:nvPr>
            <p:ph type="body"/>
          </p:nvPr>
        </p:nvSpPr>
        <p:spPr>
          <a:xfrm>
            <a:off x="466416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59" name="PlaceHolder 4"/>
          <p:cNvSpPr>
            <a:spLocks noGrp="1"/>
          </p:cNvSpPr>
          <p:nvPr>
            <p:ph type="body"/>
          </p:nvPr>
        </p:nvSpPr>
        <p:spPr>
          <a:xfrm>
            <a:off x="466416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61" name="PlaceHolder 2"/>
          <p:cNvSpPr>
            <a:spLocks noGrp="1"/>
          </p:cNvSpPr>
          <p:nvPr>
            <p:ph type="body"/>
          </p:nvPr>
        </p:nvSpPr>
        <p:spPr>
          <a:xfrm>
            <a:off x="79884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62" name="PlaceHolder 3"/>
          <p:cNvSpPr>
            <a:spLocks noGrp="1"/>
          </p:cNvSpPr>
          <p:nvPr>
            <p:ph type="body"/>
          </p:nvPr>
        </p:nvSpPr>
        <p:spPr>
          <a:xfrm>
            <a:off x="466416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63" name="PlaceHolder 4"/>
          <p:cNvSpPr>
            <a:spLocks noGrp="1"/>
          </p:cNvSpPr>
          <p:nvPr>
            <p:ph type="body"/>
          </p:nvPr>
        </p:nvSpPr>
        <p:spPr>
          <a:xfrm>
            <a:off x="798840" y="3961440"/>
            <a:ext cx="754344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65" name="PlaceHolder 2"/>
          <p:cNvSpPr>
            <a:spLocks noGrp="1"/>
          </p:cNvSpPr>
          <p:nvPr>
            <p:ph type="body"/>
          </p:nvPr>
        </p:nvSpPr>
        <p:spPr>
          <a:xfrm>
            <a:off x="798840" y="1752480"/>
            <a:ext cx="754344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66" name="PlaceHolder 3"/>
          <p:cNvSpPr>
            <a:spLocks noGrp="1"/>
          </p:cNvSpPr>
          <p:nvPr>
            <p:ph type="body"/>
          </p:nvPr>
        </p:nvSpPr>
        <p:spPr>
          <a:xfrm>
            <a:off x="798840" y="3961440"/>
            <a:ext cx="754344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68" name="PlaceHolder 2"/>
          <p:cNvSpPr>
            <a:spLocks noGrp="1"/>
          </p:cNvSpPr>
          <p:nvPr>
            <p:ph type="body"/>
          </p:nvPr>
        </p:nvSpPr>
        <p:spPr>
          <a:xfrm>
            <a:off x="79884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69" name="PlaceHolder 3"/>
          <p:cNvSpPr>
            <a:spLocks noGrp="1"/>
          </p:cNvSpPr>
          <p:nvPr>
            <p:ph type="body"/>
          </p:nvPr>
        </p:nvSpPr>
        <p:spPr>
          <a:xfrm>
            <a:off x="466416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70" name="PlaceHolder 4"/>
          <p:cNvSpPr>
            <a:spLocks noGrp="1"/>
          </p:cNvSpPr>
          <p:nvPr>
            <p:ph type="body"/>
          </p:nvPr>
        </p:nvSpPr>
        <p:spPr>
          <a:xfrm>
            <a:off x="79884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71" name="PlaceHolder 5"/>
          <p:cNvSpPr>
            <a:spLocks noGrp="1"/>
          </p:cNvSpPr>
          <p:nvPr>
            <p:ph type="body"/>
          </p:nvPr>
        </p:nvSpPr>
        <p:spPr>
          <a:xfrm>
            <a:off x="466416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73" name="PlaceHolder 2"/>
          <p:cNvSpPr>
            <a:spLocks noGrp="1"/>
          </p:cNvSpPr>
          <p:nvPr>
            <p:ph type="body"/>
          </p:nvPr>
        </p:nvSpPr>
        <p:spPr>
          <a:xfrm>
            <a:off x="798840" y="175248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74" name="PlaceHolder 3"/>
          <p:cNvSpPr>
            <a:spLocks noGrp="1"/>
          </p:cNvSpPr>
          <p:nvPr>
            <p:ph type="body"/>
          </p:nvPr>
        </p:nvSpPr>
        <p:spPr>
          <a:xfrm>
            <a:off x="3349440" y="175248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75" name="PlaceHolder 4"/>
          <p:cNvSpPr>
            <a:spLocks noGrp="1"/>
          </p:cNvSpPr>
          <p:nvPr>
            <p:ph type="body"/>
          </p:nvPr>
        </p:nvSpPr>
        <p:spPr>
          <a:xfrm>
            <a:off x="5900400" y="175248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76" name="PlaceHolder 5"/>
          <p:cNvSpPr>
            <a:spLocks noGrp="1"/>
          </p:cNvSpPr>
          <p:nvPr>
            <p:ph type="body"/>
          </p:nvPr>
        </p:nvSpPr>
        <p:spPr>
          <a:xfrm>
            <a:off x="798840" y="396144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77" name="PlaceHolder 6"/>
          <p:cNvSpPr>
            <a:spLocks noGrp="1"/>
          </p:cNvSpPr>
          <p:nvPr>
            <p:ph type="body"/>
          </p:nvPr>
        </p:nvSpPr>
        <p:spPr>
          <a:xfrm>
            <a:off x="3349440" y="396144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
        <p:nvSpPr>
          <p:cNvPr id="78" name="PlaceHolder 7"/>
          <p:cNvSpPr>
            <a:spLocks noGrp="1"/>
          </p:cNvSpPr>
          <p:nvPr>
            <p:ph type="body"/>
          </p:nvPr>
        </p:nvSpPr>
        <p:spPr>
          <a:xfrm>
            <a:off x="5900400" y="3961440"/>
            <a:ext cx="2428920" cy="2017080"/>
          </a:xfrm>
          <a:prstGeom prst="rect">
            <a:avLst/>
          </a:prstGeom>
        </p:spPr>
        <p:txBody>
          <a:bodyPr lIns="0" rIns="0" tIns="0" bIns="0">
            <a:normAutofit fontScale="65000"/>
          </a:bodyPr>
          <a:p>
            <a:endParaRPr b="0" lang="ru-RU" sz="2400" spc="-1" strike="noStrike">
              <a:solidFill>
                <a:srgbClr val="9a5315"/>
              </a:solidFill>
              <a:latin typeface="Segoe Prin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5" name="PlaceHolder 2"/>
          <p:cNvSpPr>
            <a:spLocks noGrp="1"/>
          </p:cNvSpPr>
          <p:nvPr>
            <p:ph type="body"/>
          </p:nvPr>
        </p:nvSpPr>
        <p:spPr>
          <a:xfrm>
            <a:off x="798840" y="1752480"/>
            <a:ext cx="7543440" cy="422892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7" name="PlaceHolder 2"/>
          <p:cNvSpPr>
            <a:spLocks noGrp="1"/>
          </p:cNvSpPr>
          <p:nvPr>
            <p:ph type="body"/>
          </p:nvPr>
        </p:nvSpPr>
        <p:spPr>
          <a:xfrm>
            <a:off x="79884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8" name="PlaceHolder 3"/>
          <p:cNvSpPr>
            <a:spLocks noGrp="1"/>
          </p:cNvSpPr>
          <p:nvPr>
            <p:ph type="body"/>
          </p:nvPr>
        </p:nvSpPr>
        <p:spPr>
          <a:xfrm>
            <a:off x="466416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798840" y="304920"/>
            <a:ext cx="7543440" cy="56516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12" name="PlaceHolder 2"/>
          <p:cNvSpPr>
            <a:spLocks noGrp="1"/>
          </p:cNvSpPr>
          <p:nvPr>
            <p:ph type="body"/>
          </p:nvPr>
        </p:nvSpPr>
        <p:spPr>
          <a:xfrm>
            <a:off x="79884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13" name="PlaceHolder 3"/>
          <p:cNvSpPr>
            <a:spLocks noGrp="1"/>
          </p:cNvSpPr>
          <p:nvPr>
            <p:ph type="body"/>
          </p:nvPr>
        </p:nvSpPr>
        <p:spPr>
          <a:xfrm>
            <a:off x="466416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14" name="PlaceHolder 4"/>
          <p:cNvSpPr>
            <a:spLocks noGrp="1"/>
          </p:cNvSpPr>
          <p:nvPr>
            <p:ph type="body"/>
          </p:nvPr>
        </p:nvSpPr>
        <p:spPr>
          <a:xfrm>
            <a:off x="79884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16" name="PlaceHolder 2"/>
          <p:cNvSpPr>
            <a:spLocks noGrp="1"/>
          </p:cNvSpPr>
          <p:nvPr>
            <p:ph type="body"/>
          </p:nvPr>
        </p:nvSpPr>
        <p:spPr>
          <a:xfrm>
            <a:off x="798840" y="1752480"/>
            <a:ext cx="3681000" cy="422892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17" name="PlaceHolder 3"/>
          <p:cNvSpPr>
            <a:spLocks noGrp="1"/>
          </p:cNvSpPr>
          <p:nvPr>
            <p:ph type="body"/>
          </p:nvPr>
        </p:nvSpPr>
        <p:spPr>
          <a:xfrm>
            <a:off x="466416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18" name="PlaceHolder 4"/>
          <p:cNvSpPr>
            <a:spLocks noGrp="1"/>
          </p:cNvSpPr>
          <p:nvPr>
            <p:ph type="body"/>
          </p:nvPr>
        </p:nvSpPr>
        <p:spPr>
          <a:xfrm>
            <a:off x="4664160" y="396144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98840" y="304920"/>
            <a:ext cx="7543440" cy="1218960"/>
          </a:xfrm>
          <a:prstGeom prst="rect">
            <a:avLst/>
          </a:prstGeom>
        </p:spPr>
        <p:txBody>
          <a:bodyPr lIns="0" rIns="0" tIns="0" bIns="0" anchor="ctr">
            <a:noAutofit/>
          </a:bodyPr>
          <a:p>
            <a:endParaRPr b="0" lang="ru-RU" sz="1800" spc="-1" strike="noStrike">
              <a:solidFill>
                <a:srgbClr val="9a5315"/>
              </a:solidFill>
              <a:latin typeface="Segoe Print"/>
            </a:endParaRPr>
          </a:p>
        </p:txBody>
      </p:sp>
      <p:sp>
        <p:nvSpPr>
          <p:cNvPr id="20" name="PlaceHolder 2"/>
          <p:cNvSpPr>
            <a:spLocks noGrp="1"/>
          </p:cNvSpPr>
          <p:nvPr>
            <p:ph type="body"/>
          </p:nvPr>
        </p:nvSpPr>
        <p:spPr>
          <a:xfrm>
            <a:off x="79884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21" name="PlaceHolder 3"/>
          <p:cNvSpPr>
            <a:spLocks noGrp="1"/>
          </p:cNvSpPr>
          <p:nvPr>
            <p:ph type="body"/>
          </p:nvPr>
        </p:nvSpPr>
        <p:spPr>
          <a:xfrm>
            <a:off x="4664160" y="1752480"/>
            <a:ext cx="3681000" cy="2017080"/>
          </a:xfrm>
          <a:prstGeom prst="rect">
            <a:avLst/>
          </a:prstGeom>
        </p:spPr>
        <p:txBody>
          <a:bodyPr lIns="0" rIns="0" tIns="0" bIns="0">
            <a:normAutofit/>
          </a:bodyPr>
          <a:p>
            <a:endParaRPr b="0" lang="ru-RU" sz="2400" spc="-1" strike="noStrike">
              <a:solidFill>
                <a:srgbClr val="9a5315"/>
              </a:solidFill>
              <a:latin typeface="Segoe Print"/>
            </a:endParaRPr>
          </a:p>
        </p:txBody>
      </p:sp>
      <p:sp>
        <p:nvSpPr>
          <p:cNvPr id="22" name="PlaceHolder 4"/>
          <p:cNvSpPr>
            <a:spLocks noGrp="1"/>
          </p:cNvSpPr>
          <p:nvPr>
            <p:ph type="body"/>
          </p:nvPr>
        </p:nvSpPr>
        <p:spPr>
          <a:xfrm>
            <a:off x="798840" y="3961440"/>
            <a:ext cx="7543440" cy="2017080"/>
          </a:xfrm>
          <a:prstGeom prst="rect">
            <a:avLst/>
          </a:prstGeom>
        </p:spPr>
        <p:txBody>
          <a:bodyPr lIns="0" rIns="0" tIns="0" bIns="0">
            <a:normAutofit/>
          </a:bodyPr>
          <a:p>
            <a:endParaRPr b="0" lang="ru-RU" sz="2400" spc="-1" strike="noStrike">
              <a:solidFill>
                <a:srgbClr val="9a5315"/>
              </a:solidFill>
              <a:latin typeface="Segoe Prin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99320" y="1752480"/>
            <a:ext cx="5143320" cy="1828440"/>
          </a:xfrm>
          <a:prstGeom prst="rect">
            <a:avLst/>
          </a:prstGeom>
        </p:spPr>
        <p:txBody>
          <a:bodyPr anchor="b">
            <a:normAutofit/>
          </a:bodyPr>
          <a:p>
            <a:pPr>
              <a:lnSpc>
                <a:spcPct val="90000"/>
              </a:lnSpc>
            </a:pPr>
            <a:r>
              <a:rPr b="0" lang="ru-RU" sz="5400" spc="-1" strike="noStrike">
                <a:solidFill>
                  <a:srgbClr val="4d2a0b"/>
                </a:solidFill>
                <a:latin typeface="Segoe Print"/>
              </a:rPr>
              <a:t>Образец заголовка</a:t>
            </a:r>
            <a:endParaRPr b="0" lang="ru-RU" sz="5400" spc="-1" strike="noStrike">
              <a:solidFill>
                <a:srgbClr val="9a5315"/>
              </a:solidFill>
              <a:latin typeface="Segoe Print"/>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2400" spc="-1" strike="noStrike">
                <a:solidFill>
                  <a:srgbClr val="9a5315"/>
                </a:solidFill>
                <a:latin typeface="Segoe Print"/>
              </a:rPr>
              <a:t>Для правки структуры щёлкните мышью</a:t>
            </a:r>
            <a:endParaRPr b="0" lang="ru-RU" sz="2400" spc="-1" strike="noStrike">
              <a:solidFill>
                <a:srgbClr val="9a5315"/>
              </a:solidFill>
              <a:latin typeface="Segoe Print"/>
            </a:endParaRPr>
          </a:p>
          <a:p>
            <a:pPr lvl="1" marL="864000" indent="-324000">
              <a:spcBef>
                <a:spcPts val="1134"/>
              </a:spcBef>
              <a:buClr>
                <a:srgbClr val="000000"/>
              </a:buClr>
              <a:buSzPct val="75000"/>
              <a:buFont typeface="Symbol" charset="2"/>
              <a:buChar char=""/>
            </a:pPr>
            <a:r>
              <a:rPr b="0" lang="ru-RU" sz="1800" spc="-1" strike="noStrike">
                <a:solidFill>
                  <a:srgbClr val="9a5315"/>
                </a:solidFill>
                <a:latin typeface="Segoe Print"/>
              </a:rPr>
              <a:t>Второй уровень структуры</a:t>
            </a:r>
            <a:endParaRPr b="0" lang="ru-RU" sz="1800" spc="-1" strike="noStrike">
              <a:solidFill>
                <a:srgbClr val="9a5315"/>
              </a:solidFill>
              <a:latin typeface="Segoe Print"/>
            </a:endParaRPr>
          </a:p>
          <a:p>
            <a:pPr lvl="2" marL="1296000" indent="-288000">
              <a:spcBef>
                <a:spcPts val="850"/>
              </a:spcBef>
              <a:buClr>
                <a:srgbClr val="000000"/>
              </a:buClr>
              <a:buSzPct val="45000"/>
              <a:buFont typeface="Wingdings" charset="2"/>
              <a:buChar char=""/>
            </a:pPr>
            <a:r>
              <a:rPr b="0" lang="ru-RU" sz="1600" spc="-1" strike="noStrike">
                <a:solidFill>
                  <a:srgbClr val="9a5315"/>
                </a:solidFill>
                <a:latin typeface="Segoe Print"/>
              </a:rPr>
              <a:t>Третий уровень структуры</a:t>
            </a:r>
            <a:endParaRPr b="0" lang="ru-RU" sz="1600" spc="-1" strike="noStrike">
              <a:solidFill>
                <a:srgbClr val="9a5315"/>
              </a:solidFill>
              <a:latin typeface="Segoe Print"/>
            </a:endParaRPr>
          </a:p>
          <a:p>
            <a:pPr lvl="3" marL="1728000" indent="-216000">
              <a:spcBef>
                <a:spcPts val="567"/>
              </a:spcBef>
              <a:buClr>
                <a:srgbClr val="000000"/>
              </a:buClr>
              <a:buSzPct val="75000"/>
              <a:buFont typeface="Symbol" charset="2"/>
              <a:buChar char=""/>
            </a:pPr>
            <a:r>
              <a:rPr b="0" lang="ru-RU" sz="1600" spc="-1" strike="noStrike">
                <a:solidFill>
                  <a:srgbClr val="9a5315"/>
                </a:solidFill>
                <a:latin typeface="Segoe Print"/>
              </a:rPr>
              <a:t>Четвёртый уровень структуры</a:t>
            </a:r>
            <a:endParaRPr b="0" lang="ru-RU" sz="1600" spc="-1" strike="noStrike">
              <a:solidFill>
                <a:srgbClr val="9a5315"/>
              </a:solidFill>
              <a:latin typeface="Segoe Print"/>
            </a:endParaRPr>
          </a:p>
          <a:p>
            <a:pPr lvl="4" marL="2160000" indent="-216000">
              <a:spcBef>
                <a:spcPts val="283"/>
              </a:spcBef>
              <a:buClr>
                <a:srgbClr val="000000"/>
              </a:buClr>
              <a:buSzPct val="45000"/>
              <a:buFont typeface="Wingdings" charset="2"/>
              <a:buChar char=""/>
            </a:pPr>
            <a:r>
              <a:rPr b="0" lang="ru-RU" sz="2000" spc="-1" strike="noStrike">
                <a:solidFill>
                  <a:srgbClr val="9a5315"/>
                </a:solidFill>
                <a:latin typeface="Segoe Print"/>
              </a:rPr>
              <a:t>Пятый уровень структуры</a:t>
            </a:r>
            <a:endParaRPr b="0" lang="ru-RU" sz="2000" spc="-1" strike="noStrike">
              <a:solidFill>
                <a:srgbClr val="9a5315"/>
              </a:solidFill>
              <a:latin typeface="Segoe Print"/>
            </a:endParaRPr>
          </a:p>
          <a:p>
            <a:pPr lvl="5" marL="2592000" indent="-216000">
              <a:spcBef>
                <a:spcPts val="283"/>
              </a:spcBef>
              <a:buClr>
                <a:srgbClr val="000000"/>
              </a:buClr>
              <a:buSzPct val="45000"/>
              <a:buFont typeface="Wingdings" charset="2"/>
              <a:buChar char=""/>
            </a:pPr>
            <a:r>
              <a:rPr b="0" lang="ru-RU" sz="2000" spc="-1" strike="noStrike">
                <a:solidFill>
                  <a:srgbClr val="9a5315"/>
                </a:solidFill>
                <a:latin typeface="Segoe Print"/>
              </a:rPr>
              <a:t>Шестой уровень структуры</a:t>
            </a:r>
            <a:endParaRPr b="0" lang="ru-RU" sz="2000" spc="-1" strike="noStrike">
              <a:solidFill>
                <a:srgbClr val="9a5315"/>
              </a:solidFill>
              <a:latin typeface="Segoe Print"/>
            </a:endParaRPr>
          </a:p>
          <a:p>
            <a:pPr lvl="6" marL="3024000" indent="-216000">
              <a:spcBef>
                <a:spcPts val="283"/>
              </a:spcBef>
              <a:buClr>
                <a:srgbClr val="000000"/>
              </a:buClr>
              <a:buSzPct val="45000"/>
              <a:buFont typeface="Wingdings" charset="2"/>
              <a:buChar char=""/>
            </a:pPr>
            <a:r>
              <a:rPr b="0" lang="ru-RU" sz="2000" spc="-1" strike="noStrike">
                <a:solidFill>
                  <a:srgbClr val="9a5315"/>
                </a:solidFill>
                <a:latin typeface="Segoe Print"/>
              </a:rPr>
              <a:t>Седьмой уровень структуры</a:t>
            </a:r>
            <a:endParaRPr b="0" lang="ru-RU" sz="2000" spc="-1" strike="noStrike">
              <a:solidFill>
                <a:srgbClr val="9a5315"/>
              </a:solidFill>
              <a:latin typeface="Segoe Print"/>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798840" y="304920"/>
            <a:ext cx="7543440" cy="1218960"/>
          </a:xfrm>
          <a:prstGeom prst="rect">
            <a:avLst/>
          </a:prstGeom>
        </p:spPr>
        <p:txBody>
          <a:bodyPr anchor="b">
            <a:noAutofit/>
          </a:bodyPr>
          <a:p>
            <a:pPr>
              <a:lnSpc>
                <a:spcPct val="90000"/>
              </a:lnSpc>
            </a:pPr>
            <a:r>
              <a:rPr b="0" lang="ru-RU" sz="3600" spc="-1" strike="noStrike">
                <a:solidFill>
                  <a:srgbClr val="4d2a0b"/>
                </a:solidFill>
                <a:latin typeface="Segoe Print"/>
              </a:rPr>
              <a:t>Образец заголовка</a:t>
            </a:r>
            <a:endParaRPr b="0" lang="ru-RU" sz="3600" spc="-1" strike="noStrike">
              <a:solidFill>
                <a:srgbClr val="9a5315"/>
              </a:solidFill>
              <a:latin typeface="Segoe Print"/>
            </a:endParaRPr>
          </a:p>
        </p:txBody>
      </p:sp>
      <p:sp>
        <p:nvSpPr>
          <p:cNvPr id="39" name="PlaceHolder 2"/>
          <p:cNvSpPr>
            <a:spLocks noGrp="1"/>
          </p:cNvSpPr>
          <p:nvPr>
            <p:ph type="body"/>
          </p:nvPr>
        </p:nvSpPr>
        <p:spPr>
          <a:xfrm>
            <a:off x="798840" y="1752480"/>
            <a:ext cx="7543440" cy="4228920"/>
          </a:xfrm>
          <a:prstGeom prst="rect">
            <a:avLst/>
          </a:prstGeom>
        </p:spPr>
        <p:txBody>
          <a:bodyPr>
            <a:noAutofit/>
          </a:bodyPr>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Образец текста</a:t>
            </a:r>
            <a:endParaRPr b="0" lang="ru-RU" sz="2400" spc="-1" strike="noStrike">
              <a:solidFill>
                <a:srgbClr val="9a5315"/>
              </a:solidFill>
              <a:latin typeface="Segoe Print"/>
            </a:endParaRPr>
          </a:p>
          <a:p>
            <a:pPr lvl="1" marL="740520" indent="-282960">
              <a:lnSpc>
                <a:spcPct val="100000"/>
              </a:lnSpc>
              <a:spcBef>
                <a:spcPts val="1199"/>
              </a:spcBef>
              <a:buClr>
                <a:srgbClr val="9a5315"/>
              </a:buClr>
              <a:buFont typeface="Arial"/>
              <a:buChar char="•"/>
            </a:pPr>
            <a:r>
              <a:rPr b="0" lang="ru-RU" sz="2000" spc="-1" strike="noStrike">
                <a:solidFill>
                  <a:srgbClr val="9a5315"/>
                </a:solidFill>
                <a:latin typeface="Segoe Print"/>
              </a:rPr>
              <a:t>Второй уровень</a:t>
            </a:r>
            <a:endParaRPr b="0" lang="ru-RU" sz="2000" spc="-1" strike="noStrike">
              <a:solidFill>
                <a:srgbClr val="9a5315"/>
              </a:solidFill>
              <a:latin typeface="Segoe Print"/>
            </a:endParaRPr>
          </a:p>
          <a:p>
            <a:pPr lvl="2" marL="1143000" indent="-228240">
              <a:lnSpc>
                <a:spcPct val="100000"/>
              </a:lnSpc>
              <a:spcBef>
                <a:spcPts val="799"/>
              </a:spcBef>
              <a:buClr>
                <a:srgbClr val="9a5315"/>
              </a:buClr>
              <a:buFont typeface="Arial"/>
              <a:buChar char="•"/>
            </a:pPr>
            <a:r>
              <a:rPr b="0" lang="ru-RU" sz="1800" spc="-1" strike="noStrike">
                <a:solidFill>
                  <a:srgbClr val="9a5315"/>
                </a:solidFill>
                <a:latin typeface="Segoe Print"/>
              </a:rPr>
              <a:t>Третий уровень</a:t>
            </a:r>
            <a:endParaRPr b="0" lang="ru-RU" sz="1800" spc="-1" strike="noStrike">
              <a:solidFill>
                <a:srgbClr val="9a5315"/>
              </a:solidFill>
              <a:latin typeface="Segoe Print"/>
            </a:endParaRPr>
          </a:p>
          <a:p>
            <a:pPr lvl="3" marL="1600200" indent="-228240">
              <a:lnSpc>
                <a:spcPct val="100000"/>
              </a:lnSpc>
              <a:spcBef>
                <a:spcPts val="601"/>
              </a:spcBef>
              <a:buClr>
                <a:srgbClr val="9a5315"/>
              </a:buClr>
              <a:buFont typeface="Arial"/>
              <a:buChar char="•"/>
            </a:pPr>
            <a:r>
              <a:rPr b="0" lang="ru-RU" sz="1600" spc="-1" strike="noStrike">
                <a:solidFill>
                  <a:srgbClr val="9a5315"/>
                </a:solidFill>
                <a:latin typeface="Segoe Print"/>
              </a:rPr>
              <a:t>Четвертый уровень</a:t>
            </a:r>
            <a:endParaRPr b="0" lang="ru-RU" sz="1600" spc="-1" strike="noStrike">
              <a:solidFill>
                <a:srgbClr val="9a5315"/>
              </a:solidFill>
              <a:latin typeface="Segoe Print"/>
            </a:endParaRPr>
          </a:p>
          <a:p>
            <a:pPr lvl="4" marL="2057400" indent="-228240">
              <a:lnSpc>
                <a:spcPct val="100000"/>
              </a:lnSpc>
              <a:spcBef>
                <a:spcPts val="601"/>
              </a:spcBef>
              <a:buClr>
                <a:srgbClr val="9a5315"/>
              </a:buClr>
              <a:buFont typeface="Arial"/>
              <a:buChar char="•"/>
            </a:pPr>
            <a:r>
              <a:rPr b="0" lang="ru-RU" sz="1600" spc="-1" strike="noStrike">
                <a:solidFill>
                  <a:srgbClr val="9a5315"/>
                </a:solidFill>
                <a:latin typeface="Segoe Print"/>
              </a:rPr>
              <a:t>Пятый уровень</a:t>
            </a:r>
            <a:endParaRPr b="0" lang="ru-RU" sz="1600" spc="-1" strike="noStrike">
              <a:solidFill>
                <a:srgbClr val="9a5315"/>
              </a:solidFill>
              <a:latin typeface="Segoe Print"/>
            </a:endParaRPr>
          </a:p>
        </p:txBody>
      </p:sp>
      <p:sp>
        <p:nvSpPr>
          <p:cNvPr id="40" name="PlaceHolder 3"/>
          <p:cNvSpPr>
            <a:spLocks noGrp="1"/>
          </p:cNvSpPr>
          <p:nvPr>
            <p:ph type="sldNum"/>
          </p:nvPr>
        </p:nvSpPr>
        <p:spPr>
          <a:xfrm>
            <a:off x="798840" y="6019920"/>
            <a:ext cx="571320" cy="228240"/>
          </a:xfrm>
          <a:prstGeom prst="rect">
            <a:avLst/>
          </a:prstGeom>
        </p:spPr>
        <p:txBody>
          <a:bodyPr anchor="ctr">
            <a:noAutofit/>
          </a:bodyPr>
          <a:p>
            <a:pPr>
              <a:lnSpc>
                <a:spcPct val="100000"/>
              </a:lnSpc>
            </a:pPr>
            <a:fld id="{E6952853-E6E1-4AA5-AC64-7EF06A51320A}" type="slidenum">
              <a:rPr b="0" lang="ru-RU" sz="1100" spc="-1" strike="noStrike">
                <a:solidFill>
                  <a:srgbClr val="9a5315"/>
                </a:solidFill>
                <a:latin typeface="Segoe Print"/>
              </a:rPr>
              <a:t>&lt;номер&gt;</a:t>
            </a:fld>
            <a:endParaRPr b="0" lang="en-US" sz="1100" spc="-1" strike="noStrike">
              <a:latin typeface="Times New Roman"/>
            </a:endParaRPr>
          </a:p>
        </p:txBody>
      </p:sp>
      <p:sp>
        <p:nvSpPr>
          <p:cNvPr id="41" name="PlaceHolder 4"/>
          <p:cNvSpPr>
            <a:spLocks noGrp="1"/>
          </p:cNvSpPr>
          <p:nvPr>
            <p:ph type="ftr"/>
          </p:nvPr>
        </p:nvSpPr>
        <p:spPr>
          <a:xfrm>
            <a:off x="1484640" y="6019920"/>
            <a:ext cx="4457520" cy="228240"/>
          </a:xfrm>
          <a:prstGeom prst="rect">
            <a:avLst/>
          </a:prstGeom>
        </p:spPr>
        <p:txBody>
          <a:bodyPr anchor="ctr">
            <a:noAutofit/>
          </a:bodyPr>
          <a:p>
            <a:endParaRPr b="0" lang="en-US" sz="2400" spc="-1" strike="noStrike">
              <a:latin typeface="Times New Roman"/>
            </a:endParaRPr>
          </a:p>
        </p:txBody>
      </p:sp>
      <p:sp>
        <p:nvSpPr>
          <p:cNvPr id="42" name="PlaceHolder 5"/>
          <p:cNvSpPr>
            <a:spLocks noGrp="1"/>
          </p:cNvSpPr>
          <p:nvPr>
            <p:ph type="dt"/>
          </p:nvPr>
        </p:nvSpPr>
        <p:spPr>
          <a:xfrm>
            <a:off x="6056640" y="6019920"/>
            <a:ext cx="1046880" cy="228240"/>
          </a:xfrm>
          <a:prstGeom prst="rect">
            <a:avLst/>
          </a:prstGeom>
        </p:spPr>
        <p:txBody>
          <a:bodyPr anchor="ctr">
            <a:noAutofit/>
          </a:bodyPr>
          <a:p>
            <a:pPr>
              <a:lnSpc>
                <a:spcPct val="100000"/>
              </a:lnSpc>
            </a:pPr>
            <a:fld id="{9CF4A6C5-0923-405F-BA90-8A214671A5B7}" type="datetime">
              <a:rPr b="0" lang="ru-RU" sz="1100" spc="-1" strike="noStrike">
                <a:solidFill>
                  <a:srgbClr val="9a5315"/>
                </a:solidFill>
                <a:latin typeface="Segoe Print"/>
              </a:rPr>
              <a:t>27.4.22</a:t>
            </a:fld>
            <a:endParaRPr b="0" lang="en-US" sz="11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 Id="rId4"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jpeg"/><Relationship Id="rId3"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image" Target="../media/image30.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jpe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TextShape 1"/>
          <p:cNvSpPr txBox="1"/>
          <p:nvPr/>
        </p:nvSpPr>
        <p:spPr>
          <a:xfrm>
            <a:off x="2214720" y="1752480"/>
            <a:ext cx="6714720" cy="1828440"/>
          </a:xfrm>
          <a:prstGeom prst="rect">
            <a:avLst/>
          </a:prstGeom>
          <a:noFill/>
          <a:ln w="0">
            <a:noFill/>
          </a:ln>
        </p:spPr>
        <p:txBody>
          <a:bodyPr anchor="b">
            <a:normAutofit fontScale="25000"/>
          </a:bodyPr>
          <a:p>
            <a:pPr>
              <a:lnSpc>
                <a:spcPct val="90000"/>
              </a:lnSpc>
            </a:pPr>
            <a:r>
              <a:rPr b="0" lang="uk-UA" sz="5400" spc="-1" strike="noStrike">
                <a:solidFill>
                  <a:srgbClr val="4d2a0b"/>
                </a:solidFill>
                <a:latin typeface="Segoe Print"/>
              </a:rPr>
              <a:t>Види салатів та їх харчова цінність. Форми нарізування.</a:t>
            </a:r>
            <a:endParaRPr b="0" lang="ru-RU" sz="5400" spc="-1" strike="noStrike">
              <a:solidFill>
                <a:srgbClr val="9a5315"/>
              </a:solidFill>
              <a:latin typeface="Segoe Prin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142920" y="214200"/>
            <a:ext cx="8715240" cy="666360"/>
          </a:xfrm>
          <a:prstGeom prst="rect">
            <a:avLst/>
          </a:prstGeom>
          <a:noFill/>
          <a:ln w="0">
            <a:noFill/>
          </a:ln>
        </p:spPr>
        <p:txBody>
          <a:bodyPr anchor="b">
            <a:normAutofit/>
          </a:bodyPr>
          <a:p>
            <a:pPr>
              <a:lnSpc>
                <a:spcPct val="90000"/>
              </a:lnSpc>
            </a:pPr>
            <a:r>
              <a:rPr b="1" lang="ru-RU" sz="2800" spc="-1" strike="noStrike">
                <a:solidFill>
                  <a:srgbClr val="4d2a0b"/>
                </a:solidFill>
                <a:latin typeface="Segoe Print"/>
              </a:rPr>
              <a:t>САЛАТИ З РИБОЮ І МОРЕПРОДУКТАМИ</a:t>
            </a:r>
            <a:endParaRPr b="0" lang="ru-RU" sz="2800" spc="-1" strike="noStrike">
              <a:solidFill>
                <a:srgbClr val="9a5315"/>
              </a:solidFill>
              <a:latin typeface="Segoe Print"/>
            </a:endParaRPr>
          </a:p>
        </p:txBody>
      </p:sp>
      <p:sp>
        <p:nvSpPr>
          <p:cNvPr id="105" name="TextShape 2"/>
          <p:cNvSpPr txBox="1"/>
          <p:nvPr/>
        </p:nvSpPr>
        <p:spPr>
          <a:xfrm>
            <a:off x="214200" y="1000080"/>
            <a:ext cx="8429400" cy="5571720"/>
          </a:xfrm>
          <a:prstGeom prst="rect">
            <a:avLst/>
          </a:prstGeom>
          <a:noFill/>
          <a:ln w="0">
            <a:noFill/>
          </a:ln>
        </p:spPr>
        <p:txBody>
          <a:bodyPr>
            <a:noAutofit/>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З риби виходять чудові салати. Рибні продукти збагачують наш мозок і тіло фосфором, йодом і іншими не менш важливими для здоров'я мікроелементами.</a:t>
            </a:r>
            <a:endParaRPr b="0" lang="ru-RU" sz="2400" spc="-1" strike="noStrike">
              <a:solidFill>
                <a:srgbClr val="9a5315"/>
              </a:solidFill>
              <a:latin typeface="Segoe Print"/>
            </a:endParaRPr>
          </a:p>
        </p:txBody>
      </p:sp>
      <p:pic>
        <p:nvPicPr>
          <p:cNvPr id="106" name="Рисунок 3" descr="напокгнл.JPG"/>
          <p:cNvPicPr/>
          <p:nvPr/>
        </p:nvPicPr>
        <p:blipFill>
          <a:blip r:embed="rId1"/>
          <a:stretch/>
        </p:blipFill>
        <p:spPr>
          <a:xfrm>
            <a:off x="1285920" y="2571840"/>
            <a:ext cx="6057720" cy="404784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Рисунок 3" descr="0d08bec5cb4e313adde41fccb614ee57.jpg"/>
          <p:cNvPicPr/>
          <p:nvPr/>
        </p:nvPicPr>
        <p:blipFill>
          <a:blip r:embed="rId1"/>
          <a:stretch/>
        </p:blipFill>
        <p:spPr>
          <a:xfrm>
            <a:off x="1071360" y="4643280"/>
            <a:ext cx="2669760" cy="1785600"/>
          </a:xfrm>
          <a:prstGeom prst="rect">
            <a:avLst/>
          </a:prstGeom>
          <a:ln w="0">
            <a:noFill/>
          </a:ln>
        </p:spPr>
      </p:pic>
      <p:sp>
        <p:nvSpPr>
          <p:cNvPr id="108" name="TextShape 1"/>
          <p:cNvSpPr txBox="1"/>
          <p:nvPr/>
        </p:nvSpPr>
        <p:spPr>
          <a:xfrm>
            <a:off x="714240" y="214200"/>
            <a:ext cx="7543440" cy="666360"/>
          </a:xfrm>
          <a:prstGeom prst="rect">
            <a:avLst/>
          </a:prstGeom>
          <a:noFill/>
          <a:ln w="0">
            <a:noFill/>
          </a:ln>
        </p:spPr>
        <p:txBody>
          <a:bodyPr anchor="b">
            <a:noAutofit/>
          </a:bodyPr>
          <a:p>
            <a:pPr>
              <a:lnSpc>
                <a:spcPct val="90000"/>
              </a:lnSpc>
            </a:pPr>
            <a:r>
              <a:rPr b="0" lang="uk-UA" sz="3600" spc="-1" strike="noStrike">
                <a:solidFill>
                  <a:srgbClr val="4d2a0b"/>
                </a:solidFill>
                <a:latin typeface="Segoe Print"/>
              </a:rPr>
              <a:t>Теплий салат</a:t>
            </a:r>
            <a:endParaRPr b="0" lang="ru-RU" sz="3600" spc="-1" strike="noStrike">
              <a:solidFill>
                <a:srgbClr val="9a5315"/>
              </a:solidFill>
              <a:latin typeface="Segoe Print"/>
            </a:endParaRPr>
          </a:p>
        </p:txBody>
      </p:sp>
      <p:sp>
        <p:nvSpPr>
          <p:cNvPr id="109" name="TextShape 2"/>
          <p:cNvSpPr txBox="1"/>
          <p:nvPr/>
        </p:nvSpPr>
        <p:spPr>
          <a:xfrm>
            <a:off x="428760" y="857160"/>
            <a:ext cx="7913880" cy="5124240"/>
          </a:xfrm>
          <a:prstGeom prst="rect">
            <a:avLst/>
          </a:prstGeom>
          <a:noFill/>
          <a:ln w="0">
            <a:noFill/>
          </a:ln>
        </p:spPr>
        <p:txBody>
          <a:bodyPr>
            <a:noAutofit/>
          </a:bodyPr>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приготувати їх можна практично з будь-якого набору продуктів: морепродуктів, м’яса, курки, овочів, фруктів, круп, локшини і т. д.</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Теплі салати прийшли до нас зі Сходу і дуже швидко набрали свою популярність.</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Це поєднання легких овочів та більш ситних теплих інгредієнтів (м яса чи морепродуктів).</a:t>
            </a:r>
            <a:endParaRPr b="0" lang="ru-RU" sz="2400" spc="-1" strike="noStrike">
              <a:solidFill>
                <a:srgbClr val="9a5315"/>
              </a:solidFill>
              <a:latin typeface="Segoe Print"/>
            </a:endParaRPr>
          </a:p>
        </p:txBody>
      </p:sp>
      <p:pic>
        <p:nvPicPr>
          <p:cNvPr id="110" name="Рисунок 4" descr="1f1646761f67b92ca8672d07b07aa54c.jpg"/>
          <p:cNvPicPr/>
          <p:nvPr/>
        </p:nvPicPr>
        <p:blipFill>
          <a:blip r:embed="rId2"/>
          <a:stretch/>
        </p:blipFill>
        <p:spPr>
          <a:xfrm>
            <a:off x="4643280" y="4286160"/>
            <a:ext cx="4123800" cy="24044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428760" y="0"/>
            <a:ext cx="7913880" cy="1218960"/>
          </a:xfrm>
          <a:prstGeom prst="rect">
            <a:avLst/>
          </a:prstGeom>
          <a:noFill/>
          <a:ln w="0">
            <a:noFill/>
          </a:ln>
        </p:spPr>
        <p:txBody>
          <a:bodyPr anchor="b">
            <a:noAutofit/>
          </a:bodyPr>
          <a:p>
            <a:pPr>
              <a:lnSpc>
                <a:spcPct val="90000"/>
              </a:lnSpc>
            </a:pPr>
            <a:r>
              <a:rPr b="0" lang="ru-RU" sz="3600" spc="-1" strike="noStrike">
                <a:solidFill>
                  <a:srgbClr val="4d2a0b"/>
                </a:solidFill>
                <a:latin typeface="Segoe Print"/>
              </a:rPr>
              <a:t>Салат-коктейль — </a:t>
            </a:r>
            <a:br/>
            <a:r>
              <a:rPr b="0" lang="ru-RU" sz="2400" spc="-1" strike="noStrike">
                <a:solidFill>
                  <a:srgbClr val="4d2a0b"/>
                </a:solidFill>
                <a:latin typeface="Segoe Print"/>
              </a:rPr>
              <a:t>це суміш різних компонентів.</a:t>
            </a:r>
            <a:endParaRPr b="0" lang="ru-RU" sz="2400" spc="-1" strike="noStrike">
              <a:solidFill>
                <a:srgbClr val="9a5315"/>
              </a:solidFill>
              <a:latin typeface="Segoe Print"/>
            </a:endParaRPr>
          </a:p>
        </p:txBody>
      </p:sp>
      <p:sp>
        <p:nvSpPr>
          <p:cNvPr id="112" name="TextShape 2"/>
          <p:cNvSpPr txBox="1"/>
          <p:nvPr/>
        </p:nvSpPr>
        <p:spPr>
          <a:xfrm>
            <a:off x="285840" y="1214280"/>
            <a:ext cx="8643600" cy="3857400"/>
          </a:xfrm>
          <a:prstGeom prst="rect">
            <a:avLst/>
          </a:prstGeom>
          <a:noFill/>
          <a:ln w="0">
            <a:noFill/>
          </a:ln>
        </p:spPr>
        <p:txBody>
          <a:bodyPr>
            <a:normAutofit fontScale="23000"/>
          </a:bodyPr>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Для приготування салатів-коктейлів використовують помідори, солодкий перець, цвітну капусту, шпинат, твердий сир, птицю та інші продукти, які нарізають маленькими кубиками або соломкою.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Салати яскраво оформляють. Подають їх у скляних вазочках, креманках, фу­жерах.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Вихід — не більше 75 г.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Креманку (фужери) ставлять на блюдце або тарілку з серветкою, поряд кладуть чайну десертну ложку.</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Салати- коктейлі прості у приготуванні. Продукти, як правило, не перемішу­ють, а кладуть шарами.</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Дуже важливо підібрати продукти за смаком, кольором, які класти спочатку, які — в кінці.</a:t>
            </a:r>
            <a:endParaRPr b="0" lang="ru-RU" sz="2400" spc="-1" strike="noStrike">
              <a:solidFill>
                <a:srgbClr val="9a5315"/>
              </a:solidFill>
              <a:latin typeface="Segoe Print"/>
            </a:endParaRPr>
          </a:p>
        </p:txBody>
      </p:sp>
      <p:pic>
        <p:nvPicPr>
          <p:cNvPr id="113" name="Рисунок 3" descr="bed5cc2b-6fd1-11e9-9c6e-54a05051519a_1.jpg"/>
          <p:cNvPicPr/>
          <p:nvPr/>
        </p:nvPicPr>
        <p:blipFill>
          <a:blip r:embed="rId1"/>
          <a:stretch/>
        </p:blipFill>
        <p:spPr>
          <a:xfrm>
            <a:off x="4572000" y="4714920"/>
            <a:ext cx="2047680" cy="1930320"/>
          </a:xfrm>
          <a:prstGeom prst="rect">
            <a:avLst/>
          </a:prstGeom>
          <a:ln w="0">
            <a:noFill/>
          </a:ln>
          <a:effectLst>
            <a:softEdge rad="112680"/>
          </a:effectLst>
        </p:spPr>
      </p:pic>
      <p:pic>
        <p:nvPicPr>
          <p:cNvPr id="114" name="Рисунок 4" descr="salat-kokteil-mandarinami_1512556194_2_max.jpg"/>
          <p:cNvPicPr/>
          <p:nvPr/>
        </p:nvPicPr>
        <p:blipFill>
          <a:blip r:embed="rId2"/>
          <a:stretch/>
        </p:blipFill>
        <p:spPr>
          <a:xfrm>
            <a:off x="642960" y="4929120"/>
            <a:ext cx="1856880" cy="1392840"/>
          </a:xfrm>
          <a:prstGeom prst="rect">
            <a:avLst/>
          </a:prstGeom>
          <a:ln w="0">
            <a:noFill/>
          </a:ln>
        </p:spPr>
      </p:pic>
      <p:pic>
        <p:nvPicPr>
          <p:cNvPr id="115" name="Рисунок 5" descr="p_O.jpg"/>
          <p:cNvPicPr/>
          <p:nvPr/>
        </p:nvPicPr>
        <p:blipFill>
          <a:blip r:embed="rId3"/>
          <a:stretch/>
        </p:blipFill>
        <p:spPr>
          <a:xfrm>
            <a:off x="6572160" y="0"/>
            <a:ext cx="1785600" cy="122688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TextShape 1"/>
          <p:cNvSpPr txBox="1"/>
          <p:nvPr/>
        </p:nvSpPr>
        <p:spPr>
          <a:xfrm>
            <a:off x="1071360" y="214200"/>
            <a:ext cx="7543440" cy="80928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Форми нарізування</a:t>
            </a:r>
            <a:endParaRPr b="0" lang="ru-RU" sz="3600" spc="-1" strike="noStrike">
              <a:solidFill>
                <a:srgbClr val="9a5315"/>
              </a:solidFill>
              <a:latin typeface="Segoe Print"/>
            </a:endParaRPr>
          </a:p>
        </p:txBody>
      </p:sp>
      <p:sp>
        <p:nvSpPr>
          <p:cNvPr id="117" name="TextShape 2"/>
          <p:cNvSpPr txBox="1"/>
          <p:nvPr/>
        </p:nvSpPr>
        <p:spPr>
          <a:xfrm>
            <a:off x="642960" y="1214280"/>
            <a:ext cx="7543440" cy="4228920"/>
          </a:xfrm>
          <a:prstGeom prst="rect">
            <a:avLst/>
          </a:prstGeom>
          <a:noFill/>
          <a:ln w="0">
            <a:noFill/>
          </a:ln>
        </p:spPr>
        <p:txBody>
          <a:bodyPr>
            <a:noAutofit/>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Нарізають овочі для салату однакової форми. Форма нарізання</a:t>
            </a:r>
            <a:br/>
            <a:r>
              <a:rPr b="0" lang="uk-UA" sz="2400" spc="-1" strike="noStrike">
                <a:solidFill>
                  <a:srgbClr val="9a5315"/>
                </a:solidFill>
                <a:latin typeface="Segoe Print"/>
              </a:rPr>
              <a:t>(кубики, часточки, соломка, кружальця, кільця, півкільця) залежить</a:t>
            </a:r>
            <a:br/>
            <a:r>
              <a:rPr b="0" lang="uk-UA" sz="2400" spc="-1" strike="noStrike">
                <a:solidFill>
                  <a:srgbClr val="9a5315"/>
                </a:solidFill>
                <a:latin typeface="Segoe Print"/>
              </a:rPr>
              <a:t>від виду овочів і конкретного салату. Для оздоблення салатів</a:t>
            </a:r>
            <a:br/>
            <a:r>
              <a:rPr b="0" lang="uk-UA" sz="2400" spc="-1" strike="noStrike">
                <a:solidFill>
                  <a:srgbClr val="9a5315"/>
                </a:solidFill>
                <a:latin typeface="Segoe Print"/>
              </a:rPr>
              <a:t>виконують фігурне нарізання тих овочів, що входять до складу</a:t>
            </a:r>
            <a:br/>
            <a:r>
              <a:rPr b="0" lang="uk-UA" sz="2400" spc="-1" strike="noStrike">
                <a:solidFill>
                  <a:srgbClr val="9a5315"/>
                </a:solidFill>
                <a:latin typeface="Segoe Print"/>
              </a:rPr>
              <a:t>даного салату.</a:t>
            </a:r>
            <a:endParaRPr b="0" lang="ru-RU" sz="2400" spc="-1" strike="noStrike">
              <a:solidFill>
                <a:srgbClr val="9a5315"/>
              </a:solidFill>
              <a:latin typeface="Segoe Print"/>
            </a:endParaRPr>
          </a:p>
        </p:txBody>
      </p:sp>
      <p:pic>
        <p:nvPicPr>
          <p:cNvPr id="118" name="Рисунок 4" descr="Greckyj-salat_siteWebUkr.jpg"/>
          <p:cNvPicPr/>
          <p:nvPr/>
        </p:nvPicPr>
        <p:blipFill>
          <a:blip r:embed="rId1"/>
          <a:stretch/>
        </p:blipFill>
        <p:spPr>
          <a:xfrm>
            <a:off x="4786200" y="3857760"/>
            <a:ext cx="4035600" cy="269172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9" name="Содержимое 3" descr="оновнел.JPG"/>
          <p:cNvPicPr/>
          <p:nvPr/>
        </p:nvPicPr>
        <p:blipFill>
          <a:blip r:embed="rId1"/>
          <a:stretch/>
        </p:blipFill>
        <p:spPr>
          <a:xfrm>
            <a:off x="214200" y="500040"/>
            <a:ext cx="8838000" cy="589212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TextShape 1"/>
          <p:cNvSpPr txBox="1"/>
          <p:nvPr/>
        </p:nvSpPr>
        <p:spPr>
          <a:xfrm>
            <a:off x="928800" y="0"/>
            <a:ext cx="7543440" cy="88056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Нарізка часточка</a:t>
            </a:r>
            <a:endParaRPr b="0" lang="ru-RU" sz="3600" spc="-1" strike="noStrike">
              <a:solidFill>
                <a:srgbClr val="9a5315"/>
              </a:solidFill>
              <a:latin typeface="Segoe Print"/>
            </a:endParaRPr>
          </a:p>
        </p:txBody>
      </p:sp>
      <p:sp>
        <p:nvSpPr>
          <p:cNvPr id="121" name="TextShape 2"/>
          <p:cNvSpPr txBox="1"/>
          <p:nvPr/>
        </p:nvSpPr>
        <p:spPr>
          <a:xfrm>
            <a:off x="142920" y="1000080"/>
            <a:ext cx="7572240" cy="4214520"/>
          </a:xfrm>
          <a:prstGeom prst="rect">
            <a:avLst/>
          </a:prstGeom>
          <a:noFill/>
          <a:ln w="0">
            <a:noFill/>
          </a:ln>
        </p:spPr>
        <p:txBody>
          <a:bodyPr>
            <a:normAutofit fontScale="33000"/>
          </a:bodyPr>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Часточками нарізають також в основному картоплю, цибулю ріпчасту, моркву, також для основних і як гарнір для м'ясних страв.</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Часточки. Щоб нарізати корені часточками, слід розрізати його впоперек на частини, потім ці частини потрібно розрізати уздовж ще на кілька частин. Ріпчасту цибулю і картоплю розрізають 4-6 і більше частин, в залежності від їх розмірів і типу страви, на яку вони нарізаються.</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Часточками ми частенько навесні-влітку нарізаємо помідори на салат і просто так до столу.</a:t>
            </a:r>
            <a:endParaRPr b="0" lang="ru-RU" sz="2400" spc="-1" strike="noStrike">
              <a:solidFill>
                <a:srgbClr val="9a5315"/>
              </a:solidFill>
              <a:latin typeface="Segoe Print"/>
            </a:endParaRPr>
          </a:p>
          <a:p>
            <a:pPr>
              <a:lnSpc>
                <a:spcPct val="100000"/>
              </a:lnSpc>
              <a:spcBef>
                <a:spcPts val="1800"/>
              </a:spcBef>
            </a:pPr>
            <a:endParaRPr b="0" lang="ru-RU" sz="2400" spc="-1" strike="noStrike">
              <a:solidFill>
                <a:srgbClr val="9a5315"/>
              </a:solidFill>
              <a:latin typeface="Segoe Print"/>
            </a:endParaRPr>
          </a:p>
        </p:txBody>
      </p:sp>
      <p:pic>
        <p:nvPicPr>
          <p:cNvPr id="122" name="Рисунок 3" descr="часточки.JPG"/>
          <p:cNvPicPr/>
          <p:nvPr/>
        </p:nvPicPr>
        <p:blipFill>
          <a:blip r:embed="rId1"/>
          <a:stretch/>
        </p:blipFill>
        <p:spPr>
          <a:xfrm>
            <a:off x="1571760" y="4755600"/>
            <a:ext cx="6256800" cy="210204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571320" y="0"/>
            <a:ext cx="7543440" cy="80928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Нарізка кубики</a:t>
            </a:r>
            <a:endParaRPr b="0" lang="ru-RU" sz="3600" spc="-1" strike="noStrike">
              <a:solidFill>
                <a:srgbClr val="9a5315"/>
              </a:solidFill>
              <a:latin typeface="Segoe Print"/>
            </a:endParaRPr>
          </a:p>
        </p:txBody>
      </p:sp>
      <p:sp>
        <p:nvSpPr>
          <p:cNvPr id="124" name="TextShape 2"/>
          <p:cNvSpPr txBox="1"/>
          <p:nvPr/>
        </p:nvSpPr>
        <p:spPr>
          <a:xfrm>
            <a:off x="357120" y="1000080"/>
            <a:ext cx="8572320" cy="4357440"/>
          </a:xfrm>
          <a:prstGeom prst="rect">
            <a:avLst/>
          </a:prstGeom>
          <a:noFill/>
          <a:ln w="0">
            <a:noFill/>
          </a:ln>
        </p:spPr>
        <p:txBody>
          <a:bodyPr>
            <a:normAutofit fontScale="39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Нарізують кубиками овочі: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моркву, картоплю, цибулю ріпчасту,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білокачанну капусту, зелень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Використовують цей вид нарізки овочів в кулінарії при приготуванні супів, окрошки, щей, на гарнір до гарячих м'ясних страв, як прикраса для холодних і гарячих страв.</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Кубиками картоплю нарізають спочатку на пластинки, які потім нарізають брусочками, після чого ці брусочки ріжуть на кубики. Нарізати кубиками коренеплоди можна різних розмірів, в залежності від типу страви: кубики можуть бути дрібні, середні або ж великі.</a:t>
            </a:r>
            <a:endParaRPr b="0" lang="ru-RU" sz="2400" spc="-1" strike="noStrike">
              <a:solidFill>
                <a:srgbClr val="9a5315"/>
              </a:solidFill>
              <a:latin typeface="Segoe Print"/>
            </a:endParaRPr>
          </a:p>
          <a:p>
            <a:pPr>
              <a:lnSpc>
                <a:spcPct val="100000"/>
              </a:lnSpc>
              <a:spcBef>
                <a:spcPts val="1800"/>
              </a:spcBef>
            </a:pPr>
            <a:endParaRPr b="0" lang="ru-RU" sz="2400" spc="-1" strike="noStrike">
              <a:solidFill>
                <a:srgbClr val="9a5315"/>
              </a:solidFill>
              <a:latin typeface="Segoe Print"/>
            </a:endParaRPr>
          </a:p>
        </p:txBody>
      </p:sp>
      <p:pic>
        <p:nvPicPr>
          <p:cNvPr id="125" name="Рисунок 3" descr="рождашг.JPG"/>
          <p:cNvPicPr/>
          <p:nvPr/>
        </p:nvPicPr>
        <p:blipFill>
          <a:blip r:embed="rId1"/>
          <a:stretch/>
        </p:blipFill>
        <p:spPr>
          <a:xfrm>
            <a:off x="4143240" y="5000760"/>
            <a:ext cx="2285640" cy="1541160"/>
          </a:xfrm>
          <a:prstGeom prst="rect">
            <a:avLst/>
          </a:prstGeom>
          <a:ln w="0">
            <a:noFill/>
          </a:ln>
          <a:effectLst>
            <a:softEdge rad="112680"/>
          </a:effectLst>
        </p:spPr>
      </p:pic>
      <p:pic>
        <p:nvPicPr>
          <p:cNvPr id="126" name="Рисунок 4" descr="kubiki_07012013.jpg"/>
          <p:cNvPicPr/>
          <p:nvPr/>
        </p:nvPicPr>
        <p:blipFill>
          <a:blip r:embed="rId2"/>
          <a:stretch/>
        </p:blipFill>
        <p:spPr>
          <a:xfrm>
            <a:off x="6429240" y="285840"/>
            <a:ext cx="1999800" cy="212004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642960" y="0"/>
            <a:ext cx="7543440" cy="73800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Нарізка брусочки</a:t>
            </a:r>
            <a:endParaRPr b="0" lang="ru-RU" sz="3600" spc="-1" strike="noStrike">
              <a:solidFill>
                <a:srgbClr val="9a5315"/>
              </a:solidFill>
              <a:latin typeface="Segoe Print"/>
            </a:endParaRPr>
          </a:p>
        </p:txBody>
      </p:sp>
      <p:sp>
        <p:nvSpPr>
          <p:cNvPr id="128" name="TextShape 2"/>
          <p:cNvSpPr txBox="1"/>
          <p:nvPr/>
        </p:nvSpPr>
        <p:spPr>
          <a:xfrm>
            <a:off x="0" y="714240"/>
            <a:ext cx="8857800" cy="4214520"/>
          </a:xfrm>
          <a:prstGeom prst="rect">
            <a:avLst/>
          </a:prstGeom>
          <a:noFill/>
          <a:ln w="0">
            <a:noFill/>
          </a:ln>
        </p:spPr>
        <p:txBody>
          <a:bodyPr>
            <a:normAutofit fontScale="41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Нарізують брусками такі овочі: картоплю, моркву, селеру.</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Кулінарне використання: для смаження у фритюрі як гарнір до різних м'ясних страв. Також використовується при приготуванні супів, борщів і різних бульйонів з овочами.</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Картопля та інші коренеплоди брусочками нарізають таким чином: спочатку ріжуть їх на товсті пластинки, потім їх нарізають на брусочки. Форма нарізки овочів брусочками вельми популярна, наприклад, ми часто її використовуємо, коли нарізаємо картоплю для смаження.</a:t>
            </a:r>
            <a:endParaRPr b="0" lang="ru-RU" sz="2400" spc="-1" strike="noStrike">
              <a:solidFill>
                <a:srgbClr val="9a5315"/>
              </a:solidFill>
              <a:latin typeface="Segoe Print"/>
            </a:endParaRPr>
          </a:p>
        </p:txBody>
      </p:sp>
      <p:pic>
        <p:nvPicPr>
          <p:cNvPr id="129" name="Рисунок 3" descr="brusochki_07012013.jpg"/>
          <p:cNvPicPr/>
          <p:nvPr/>
        </p:nvPicPr>
        <p:blipFill>
          <a:blip r:embed="rId1"/>
          <a:stretch/>
        </p:blipFill>
        <p:spPr>
          <a:xfrm>
            <a:off x="5786280" y="4714920"/>
            <a:ext cx="2928600" cy="2010960"/>
          </a:xfrm>
          <a:prstGeom prst="rect">
            <a:avLst/>
          </a:prstGeom>
          <a:ln w="0">
            <a:noFill/>
          </a:ln>
          <a:effectLst>
            <a:softEdge rad="112680"/>
          </a:effectLst>
        </p:spPr>
      </p:pic>
      <p:pic>
        <p:nvPicPr>
          <p:cNvPr id="130" name="Рисунок 4" descr="narezka_kartofelja_brusochkami.jpg"/>
          <p:cNvPicPr/>
          <p:nvPr/>
        </p:nvPicPr>
        <p:blipFill>
          <a:blip r:embed="rId2"/>
          <a:stretch/>
        </p:blipFill>
        <p:spPr>
          <a:xfrm>
            <a:off x="3571920" y="4857840"/>
            <a:ext cx="2214360" cy="1845000"/>
          </a:xfrm>
          <a:prstGeom prst="rect">
            <a:avLst/>
          </a:prstGeom>
          <a:ln w="0">
            <a:noFill/>
          </a:ln>
          <a:effectLst>
            <a:softEdge rad="112680"/>
          </a:effectLst>
        </p:spPr>
      </p:pic>
      <p:pic>
        <p:nvPicPr>
          <p:cNvPr id="131" name="Рисунок 5" descr="brusochki-300x244.jpeg"/>
          <p:cNvPicPr/>
          <p:nvPr/>
        </p:nvPicPr>
        <p:blipFill>
          <a:blip r:embed="rId3"/>
          <a:stretch/>
        </p:blipFill>
        <p:spPr>
          <a:xfrm>
            <a:off x="1428840" y="4982400"/>
            <a:ext cx="2142720" cy="174276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TextShape 1"/>
          <p:cNvSpPr txBox="1"/>
          <p:nvPr/>
        </p:nvSpPr>
        <p:spPr>
          <a:xfrm>
            <a:off x="857160" y="142920"/>
            <a:ext cx="7543440" cy="121896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Нарізка соломка</a:t>
            </a:r>
            <a:br/>
            <a:endParaRPr b="0" lang="ru-RU" sz="3600" spc="-1" strike="noStrike">
              <a:solidFill>
                <a:srgbClr val="9a5315"/>
              </a:solidFill>
              <a:latin typeface="Segoe Print"/>
            </a:endParaRPr>
          </a:p>
        </p:txBody>
      </p:sp>
      <p:sp>
        <p:nvSpPr>
          <p:cNvPr id="133" name="TextShape 2"/>
          <p:cNvSpPr txBox="1"/>
          <p:nvPr/>
        </p:nvSpPr>
        <p:spPr>
          <a:xfrm>
            <a:off x="214200" y="1000080"/>
            <a:ext cx="8715240" cy="3642840"/>
          </a:xfrm>
          <a:prstGeom prst="rect">
            <a:avLst/>
          </a:prstGeom>
          <a:noFill/>
          <a:ln w="0">
            <a:noFill/>
          </a:ln>
        </p:spPr>
        <p:txBody>
          <a:bodyPr>
            <a:normAutofit fontScale="26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Нарізка овочів соломкою вельми популярний вид нарізки. Нарізають цим способом: картоплю, моркву, селеру, буряк, цибулю, білокачанну і червонокачанну капусту.</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Кулінарне використання: для смаження у фритюрі. Використовується як гарнір до багатьох м'ясних страв. Також для борщів, розсольників, супів.</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Картопля та інші коренеплоди нарізають спочатку на тонкі пластинки, а потім ці пластини — на смужки. Таким чином виходить соломка. Товщина може бути різною в залежності від типу страви. Ріпчасту цибулю і капусту нарізають спочатку поперек ножем, а потім надають їм форму соломки.</a:t>
            </a:r>
            <a:endParaRPr b="0" lang="ru-RU" sz="2400" spc="-1" strike="noStrike">
              <a:solidFill>
                <a:srgbClr val="9a5315"/>
              </a:solidFill>
              <a:latin typeface="Segoe Print"/>
            </a:endParaRPr>
          </a:p>
          <a:p>
            <a:pPr>
              <a:lnSpc>
                <a:spcPct val="100000"/>
              </a:lnSpc>
              <a:spcBef>
                <a:spcPts val="1800"/>
              </a:spcBef>
            </a:pPr>
            <a:endParaRPr b="0" lang="ru-RU" sz="2400" spc="-1" strike="noStrike">
              <a:solidFill>
                <a:srgbClr val="9a5315"/>
              </a:solidFill>
              <a:latin typeface="Segoe Print"/>
            </a:endParaRPr>
          </a:p>
        </p:txBody>
      </p:sp>
      <p:pic>
        <p:nvPicPr>
          <p:cNvPr id="134" name="Рисунок 3" descr="solomka_07012013.jpg"/>
          <p:cNvPicPr/>
          <p:nvPr/>
        </p:nvPicPr>
        <p:blipFill>
          <a:blip r:embed="rId1"/>
          <a:stretch/>
        </p:blipFill>
        <p:spPr>
          <a:xfrm>
            <a:off x="1785960" y="4500720"/>
            <a:ext cx="2857320" cy="2142720"/>
          </a:xfrm>
          <a:prstGeom prst="rect">
            <a:avLst/>
          </a:prstGeom>
          <a:ln w="0">
            <a:noFill/>
          </a:ln>
          <a:effectLst>
            <a:softEdge rad="112680"/>
          </a:effectLst>
        </p:spPr>
      </p:pic>
      <p:pic>
        <p:nvPicPr>
          <p:cNvPr id="135" name="Рисунок 4" descr="narezka-zhjulen.jpg"/>
          <p:cNvPicPr/>
          <p:nvPr/>
        </p:nvPicPr>
        <p:blipFill>
          <a:blip r:embed="rId2"/>
          <a:stretch/>
        </p:blipFill>
        <p:spPr>
          <a:xfrm>
            <a:off x="4643280" y="4286160"/>
            <a:ext cx="2857320" cy="249156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857160" y="142920"/>
            <a:ext cx="7543440" cy="121896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Нарізка кружальця</a:t>
            </a:r>
            <a:br/>
            <a:endParaRPr b="0" lang="ru-RU" sz="3600" spc="-1" strike="noStrike">
              <a:solidFill>
                <a:srgbClr val="9a5315"/>
              </a:solidFill>
              <a:latin typeface="Segoe Print"/>
            </a:endParaRPr>
          </a:p>
        </p:txBody>
      </p:sp>
      <p:sp>
        <p:nvSpPr>
          <p:cNvPr id="137" name="TextShape 2"/>
          <p:cNvSpPr txBox="1"/>
          <p:nvPr/>
        </p:nvSpPr>
        <p:spPr>
          <a:xfrm>
            <a:off x="357120" y="1000080"/>
            <a:ext cx="7985160" cy="3785760"/>
          </a:xfrm>
          <a:prstGeom prst="rect">
            <a:avLst/>
          </a:prstGeom>
          <a:noFill/>
          <a:ln w="0">
            <a:noFill/>
          </a:ln>
        </p:spPr>
        <p:txBody>
          <a:bodyPr>
            <a:normAutofit fontScale="46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Кружечками нарізають картоплю, моркву. Нарізування відбувається таким чином, як сирих, так і відварених овочів на гарнір до основних страв, а також на супи та борщі.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Для нарізки овочів кружальцями спочатку у картоплі і коренеплодів потрібно зрізати тонкий шар, потім надаємо овочам форму циліндра і нарізаємо на кружечки. Щоб кружечки були приблизно однакові при нарізці, вибирайте овочі приблизно однакові за розмірами.</a:t>
            </a:r>
            <a:endParaRPr b="0" lang="ru-RU" sz="2400" spc="-1" strike="noStrike">
              <a:solidFill>
                <a:srgbClr val="9a5315"/>
              </a:solidFill>
              <a:latin typeface="Segoe Print"/>
            </a:endParaRPr>
          </a:p>
          <a:p>
            <a:pPr>
              <a:lnSpc>
                <a:spcPct val="100000"/>
              </a:lnSpc>
              <a:spcBef>
                <a:spcPts val="1800"/>
              </a:spcBef>
            </a:pPr>
            <a:endParaRPr b="0" lang="ru-RU" sz="2400" spc="-1" strike="noStrike">
              <a:solidFill>
                <a:srgbClr val="9a5315"/>
              </a:solidFill>
              <a:latin typeface="Segoe Print"/>
            </a:endParaRPr>
          </a:p>
        </p:txBody>
      </p:sp>
      <p:pic>
        <p:nvPicPr>
          <p:cNvPr id="138" name="Рисунок 3" descr="krughochki_07012013.jpg"/>
          <p:cNvPicPr/>
          <p:nvPr/>
        </p:nvPicPr>
        <p:blipFill>
          <a:blip r:embed="rId1"/>
          <a:stretch/>
        </p:blipFill>
        <p:spPr>
          <a:xfrm>
            <a:off x="7344720" y="0"/>
            <a:ext cx="1798920" cy="1213920"/>
          </a:xfrm>
          <a:prstGeom prst="rect">
            <a:avLst/>
          </a:prstGeom>
          <a:ln w="0">
            <a:noFill/>
          </a:ln>
          <a:effectLst>
            <a:softEdge rad="112680"/>
          </a:effectLst>
        </p:spPr>
      </p:pic>
      <p:pic>
        <p:nvPicPr>
          <p:cNvPr id="139" name="Рисунок 4" descr="image038.jpg"/>
          <p:cNvPicPr/>
          <p:nvPr/>
        </p:nvPicPr>
        <p:blipFill>
          <a:blip r:embed="rId2"/>
          <a:stretch/>
        </p:blipFill>
        <p:spPr>
          <a:xfrm>
            <a:off x="214200" y="4714920"/>
            <a:ext cx="2714400" cy="195408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TextShape 1"/>
          <p:cNvSpPr txBox="1"/>
          <p:nvPr/>
        </p:nvSpPr>
        <p:spPr>
          <a:xfrm>
            <a:off x="285840" y="500040"/>
            <a:ext cx="8500680" cy="4228920"/>
          </a:xfrm>
          <a:prstGeom prst="rect">
            <a:avLst/>
          </a:prstGeom>
          <a:noFill/>
          <a:ln w="0">
            <a:noFill/>
          </a:ln>
        </p:spPr>
        <p:txBody>
          <a:bodyPr>
            <a:noAutofit/>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Овочам належить важливе місце у харчуванні людини. Вони містять майже всі необхідні для організму поживні речовини. Тому з овочів люди навчилися робити салати. Салати - це не тільки запах літа, тепла, це джерело вітамінів, які необхідні людям, особливо зимою, тому жоден обід не повинен обходитися без салату.</a:t>
            </a:r>
            <a:endParaRPr b="0" lang="ru-RU" sz="2400" spc="-1" strike="noStrike">
              <a:solidFill>
                <a:srgbClr val="9a5315"/>
              </a:solidFill>
              <a:latin typeface="Segoe Print"/>
            </a:endParaRPr>
          </a:p>
        </p:txBody>
      </p:sp>
      <p:pic>
        <p:nvPicPr>
          <p:cNvPr id="81" name="Рисунок 3" descr="1603476362_salat-z-krabovimi-palichkami-gribami-i-kukurudzoju.jpg"/>
          <p:cNvPicPr/>
          <p:nvPr/>
        </p:nvPicPr>
        <p:blipFill>
          <a:blip r:embed="rId1"/>
          <a:stretch/>
        </p:blipFill>
        <p:spPr>
          <a:xfrm>
            <a:off x="285840" y="3714840"/>
            <a:ext cx="4260960" cy="2714400"/>
          </a:xfrm>
          <a:prstGeom prst="rect">
            <a:avLst/>
          </a:prstGeom>
          <a:ln w="0">
            <a:noFill/>
          </a:ln>
          <a:effectLst>
            <a:softEdge rad="112680"/>
          </a:effectLst>
        </p:spPr>
      </p:pic>
      <p:pic>
        <p:nvPicPr>
          <p:cNvPr id="82" name="Рисунок 4" descr="Greckyj-salat_siteWebUkr.jpg"/>
          <p:cNvPicPr/>
          <p:nvPr/>
        </p:nvPicPr>
        <p:blipFill>
          <a:blip r:embed="rId2"/>
          <a:stretch/>
        </p:blipFill>
        <p:spPr>
          <a:xfrm>
            <a:off x="4786200" y="3691080"/>
            <a:ext cx="4071600" cy="271584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857160" y="142920"/>
            <a:ext cx="7543440" cy="121896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Нарізка скибочки</a:t>
            </a:r>
            <a:br/>
            <a:endParaRPr b="0" lang="ru-RU" sz="3600" spc="-1" strike="noStrike">
              <a:solidFill>
                <a:srgbClr val="9a5315"/>
              </a:solidFill>
              <a:latin typeface="Segoe Print"/>
            </a:endParaRPr>
          </a:p>
        </p:txBody>
      </p:sp>
      <p:sp>
        <p:nvSpPr>
          <p:cNvPr id="141" name="TextShape 2"/>
          <p:cNvSpPr txBox="1"/>
          <p:nvPr/>
        </p:nvSpPr>
        <p:spPr>
          <a:xfrm>
            <a:off x="285840" y="928800"/>
            <a:ext cx="8056800" cy="5052600"/>
          </a:xfrm>
          <a:prstGeom prst="rect">
            <a:avLst/>
          </a:prstGeom>
          <a:noFill/>
          <a:ln w="0">
            <a:noFill/>
          </a:ln>
        </p:spPr>
        <p:txBody>
          <a:bodyPr>
            <a:normAutofit fontScale="51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Скибочками зазвичай нарізують буряк, моркву і картоплю, як сирі, так і варені овочі на різні страви.</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Картоплю і коренеплоди нарізають скибочками, розрізаючи спочатку овоч на дві або ж чотири частини вздовж (в залежності від розміру овоча), після чого кожну отриману частину нарізають на скибочки.</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Скибочки також зручні при смаженні картоплі або запікання його в духовці разом з м'ясом.</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Приклад нарізки овочів скибочками на схематичному малюнку зліва.</a:t>
            </a:r>
            <a:endParaRPr b="0" lang="ru-RU" sz="2400" spc="-1" strike="noStrike">
              <a:solidFill>
                <a:srgbClr val="9a5315"/>
              </a:solidFill>
              <a:latin typeface="Segoe Print"/>
            </a:endParaRPr>
          </a:p>
          <a:p>
            <a:pPr>
              <a:lnSpc>
                <a:spcPct val="100000"/>
              </a:lnSpc>
              <a:spcBef>
                <a:spcPts val="1800"/>
              </a:spcBef>
            </a:pPr>
            <a:endParaRPr b="0" lang="ru-RU" sz="2400" spc="-1" strike="noStrike">
              <a:solidFill>
                <a:srgbClr val="9a5315"/>
              </a:solidFill>
              <a:latin typeface="Segoe Print"/>
            </a:endParaRPr>
          </a:p>
        </p:txBody>
      </p:sp>
      <p:pic>
        <p:nvPicPr>
          <p:cNvPr id="142" name="Рисунок 3" descr="dolki_07012013.jpg"/>
          <p:cNvPicPr/>
          <p:nvPr/>
        </p:nvPicPr>
        <p:blipFill>
          <a:blip r:embed="rId1"/>
          <a:stretch/>
        </p:blipFill>
        <p:spPr>
          <a:xfrm>
            <a:off x="6572160" y="4929120"/>
            <a:ext cx="2285640" cy="171432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785880" y="214200"/>
            <a:ext cx="7543440" cy="980640"/>
          </a:xfrm>
          <a:prstGeom prst="rect">
            <a:avLst/>
          </a:prstGeom>
          <a:noFill/>
          <a:ln w="0">
            <a:noFill/>
          </a:ln>
        </p:spPr>
        <p:txBody>
          <a:bodyPr anchor="b">
            <a:normAutofit fontScale="44000"/>
          </a:bodyPr>
          <a:p>
            <a:pPr>
              <a:lnSpc>
                <a:spcPct val="90000"/>
              </a:lnSpc>
            </a:pPr>
            <a:r>
              <a:rPr b="1" lang="uk-UA" sz="3600" spc="-1" strike="noStrike">
                <a:solidFill>
                  <a:srgbClr val="4d2a0b"/>
                </a:solidFill>
                <a:latin typeface="Segoe Print"/>
              </a:rPr>
              <a:t>Нарізка кільця і півкільця</a:t>
            </a:r>
            <a:br/>
            <a:endParaRPr b="0" lang="ru-RU" sz="3600" spc="-1" strike="noStrike">
              <a:solidFill>
                <a:srgbClr val="9a5315"/>
              </a:solidFill>
              <a:latin typeface="Segoe Print"/>
            </a:endParaRPr>
          </a:p>
        </p:txBody>
      </p:sp>
      <p:sp>
        <p:nvSpPr>
          <p:cNvPr id="144" name="TextShape 2"/>
          <p:cNvSpPr txBox="1"/>
          <p:nvPr/>
        </p:nvSpPr>
        <p:spPr>
          <a:xfrm>
            <a:off x="285840" y="857160"/>
            <a:ext cx="7429320" cy="4285800"/>
          </a:xfrm>
          <a:prstGeom prst="rect">
            <a:avLst/>
          </a:prstGeom>
          <a:noFill/>
          <a:ln w="0">
            <a:noFill/>
          </a:ln>
        </p:spPr>
        <p:txBody>
          <a:bodyPr>
            <a:normAutofit fontScale="35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Вид нарізки овочів кільцями і півкільцями ідеально підходить для ріпчастої цибулі і цибулі порей. Нарізають їх для різних салатів, додають в смажену картоплю.</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Кільця і ​​півкільця — один з найпопулярніших способів нарізки цибулі у господинь. Нарізують цим способом ріпчасту цибулю і цибулю порей. Спочатку цибулю нарізають поперек її осі на кружечки, потім ці кружечки поділяють на кільця. Півкільця отримаємо, якщо розрізати цибулю спочатку на дві частини по осі, потім нарізаємо їх поперек і поділяємо на півкільця.</a:t>
            </a:r>
            <a:endParaRPr b="0" lang="ru-RU" sz="2400" spc="-1" strike="noStrike">
              <a:solidFill>
                <a:srgbClr val="9a5315"/>
              </a:solidFill>
              <a:latin typeface="Segoe Print"/>
            </a:endParaRPr>
          </a:p>
          <a:p>
            <a:pPr>
              <a:lnSpc>
                <a:spcPct val="100000"/>
              </a:lnSpc>
              <a:spcBef>
                <a:spcPts val="1800"/>
              </a:spcBef>
            </a:pPr>
            <a:endParaRPr b="0" lang="ru-RU" sz="2400" spc="-1" strike="noStrike">
              <a:solidFill>
                <a:srgbClr val="9a5315"/>
              </a:solidFill>
              <a:latin typeface="Segoe Print"/>
            </a:endParaRPr>
          </a:p>
        </p:txBody>
      </p:sp>
      <p:pic>
        <p:nvPicPr>
          <p:cNvPr id="145" name="Рисунок 3" descr="kolca_07012013.jpg"/>
          <p:cNvPicPr/>
          <p:nvPr/>
        </p:nvPicPr>
        <p:blipFill>
          <a:blip r:embed="rId1"/>
          <a:stretch/>
        </p:blipFill>
        <p:spPr>
          <a:xfrm>
            <a:off x="7072200" y="0"/>
            <a:ext cx="2071440" cy="1605240"/>
          </a:xfrm>
          <a:prstGeom prst="rect">
            <a:avLst/>
          </a:prstGeom>
          <a:ln w="0">
            <a:noFill/>
          </a:ln>
          <a:effectLst>
            <a:softEdge rad="112680"/>
          </a:effectLst>
        </p:spPr>
      </p:pic>
      <p:pic>
        <p:nvPicPr>
          <p:cNvPr id="146" name="Рисунок 4" descr="narezka-kolca.jpg"/>
          <p:cNvPicPr/>
          <p:nvPr/>
        </p:nvPicPr>
        <p:blipFill>
          <a:blip r:embed="rId2"/>
          <a:stretch/>
        </p:blipFill>
        <p:spPr>
          <a:xfrm>
            <a:off x="4286160" y="4719960"/>
            <a:ext cx="3071520" cy="213768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714240" y="642960"/>
            <a:ext cx="7543440" cy="4228920"/>
          </a:xfrm>
          <a:prstGeom prst="rect">
            <a:avLst/>
          </a:prstGeom>
          <a:noFill/>
          <a:ln w="0">
            <a:noFill/>
          </a:ln>
        </p:spPr>
        <p:txBody>
          <a:bodyPr>
            <a:noAutofit/>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Те, як і наскільки правильно ми будемо різати овочі для кулінарного шедевра, може зіграти вирішальну роль в успіху всього процесу приготування страви на виході.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Тому вкрай важливо володіти навичками нарізки і шинкування плодів і знати, який варіант подрібнення є найвигіднішим для того або іншого рецепту.</a:t>
            </a:r>
            <a:endParaRPr b="0" lang="ru-RU" sz="2400" spc="-1" strike="noStrike">
              <a:solidFill>
                <a:srgbClr val="9a5315"/>
              </a:solidFill>
              <a:latin typeface="Segoe Print"/>
            </a:endParaRPr>
          </a:p>
        </p:txBody>
      </p:sp>
      <p:pic>
        <p:nvPicPr>
          <p:cNvPr id="148" name="Рисунок 3" descr="bkoldkdjtnj8.jpg"/>
          <p:cNvPicPr/>
          <p:nvPr/>
        </p:nvPicPr>
        <p:blipFill>
          <a:blip r:embed="rId1"/>
          <a:stretch/>
        </p:blipFill>
        <p:spPr>
          <a:xfrm>
            <a:off x="5429160" y="4071960"/>
            <a:ext cx="3428640" cy="257292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TextShape 1"/>
          <p:cNvSpPr txBox="1"/>
          <p:nvPr/>
        </p:nvSpPr>
        <p:spPr>
          <a:xfrm>
            <a:off x="714240" y="0"/>
            <a:ext cx="7543440" cy="666360"/>
          </a:xfrm>
          <a:prstGeom prst="rect">
            <a:avLst/>
          </a:prstGeom>
          <a:noFill/>
          <a:ln w="0">
            <a:noFill/>
          </a:ln>
        </p:spPr>
        <p:txBody>
          <a:bodyPr anchor="b">
            <a:noAutofit/>
          </a:bodyPr>
          <a:p>
            <a:pPr>
              <a:lnSpc>
                <a:spcPct val="90000"/>
              </a:lnSpc>
            </a:pPr>
            <a:r>
              <a:rPr b="0" lang="uk-UA" sz="3600" spc="-1" strike="noStrike">
                <a:solidFill>
                  <a:srgbClr val="4d2a0b"/>
                </a:solidFill>
                <a:latin typeface="Segoe Print"/>
              </a:rPr>
              <a:t>Сторінка історії</a:t>
            </a:r>
            <a:endParaRPr b="0" lang="ru-RU" sz="3600" spc="-1" strike="noStrike">
              <a:solidFill>
                <a:srgbClr val="9a5315"/>
              </a:solidFill>
              <a:latin typeface="Segoe Print"/>
            </a:endParaRPr>
          </a:p>
        </p:txBody>
      </p:sp>
      <p:sp>
        <p:nvSpPr>
          <p:cNvPr id="84" name="TextShape 2"/>
          <p:cNvSpPr txBox="1"/>
          <p:nvPr/>
        </p:nvSpPr>
        <p:spPr>
          <a:xfrm>
            <a:off x="0" y="571320"/>
            <a:ext cx="8857800" cy="6071760"/>
          </a:xfrm>
          <a:prstGeom prst="rect">
            <a:avLst/>
          </a:prstGeom>
          <a:noFill/>
          <a:ln w="0">
            <a:noFill/>
          </a:ln>
        </p:spPr>
        <p:txBody>
          <a:bodyPr>
            <a:normAutofit fontScale="9000"/>
          </a:bodyPr>
          <a:p>
            <a:pPr marL="347400" indent="-182520">
              <a:lnSpc>
                <a:spcPct val="120000"/>
              </a:lnSpc>
              <a:spcBef>
                <a:spcPts val="1800"/>
              </a:spcBef>
              <a:buClr>
                <a:srgbClr val="c62ecd"/>
              </a:buClr>
              <a:buFont typeface="Arial"/>
              <a:buChar char="•"/>
            </a:pPr>
            <a:r>
              <a:rPr b="0" lang="ru-RU" sz="3200" spc="-1" strike="noStrike">
                <a:solidFill>
                  <a:srgbClr val="0d3965"/>
                </a:solidFill>
                <a:latin typeface="Segoe Print"/>
              </a:rPr>
              <a:t>Історія цих страв налічує не одне тисячоліття. Ще в Стародавній Греції існував аналог салату, який складався з зерен граната, ароматних трав, цибулі, з приправами і часником, полита оливковою олією. </a:t>
            </a:r>
            <a:endParaRPr b="0" lang="ru-RU" sz="3200" spc="-1" strike="noStrike">
              <a:solidFill>
                <a:srgbClr val="9a5315"/>
              </a:solidFill>
              <a:latin typeface="Segoe Print"/>
            </a:endParaRPr>
          </a:p>
          <a:p>
            <a:pPr marL="347400" indent="-182520">
              <a:lnSpc>
                <a:spcPct val="120000"/>
              </a:lnSpc>
              <a:spcBef>
                <a:spcPts val="1800"/>
              </a:spcBef>
              <a:buClr>
                <a:srgbClr val="c62ecd"/>
              </a:buClr>
              <a:buFont typeface="Arial"/>
              <a:buChar char="•"/>
            </a:pPr>
            <a:r>
              <a:rPr b="0" lang="ru-RU" sz="3200" spc="-1" strike="noStrike">
                <a:solidFill>
                  <a:srgbClr val="0d3965"/>
                </a:solidFill>
                <a:latin typeface="Segoe Print"/>
              </a:rPr>
              <a:t>З розвитком зв’язків з іншими країнами, завоюванням колоній, налагодження торговельних відносин з сусідніми державами історія салату поповнювалася новими сторінками.</a:t>
            </a:r>
            <a:endParaRPr b="0" lang="ru-RU" sz="3200" spc="-1" strike="noStrike">
              <a:solidFill>
                <a:srgbClr val="9a5315"/>
              </a:solidFill>
              <a:latin typeface="Segoe Print"/>
            </a:endParaRPr>
          </a:p>
          <a:p>
            <a:pPr marL="347400" indent="-182520">
              <a:lnSpc>
                <a:spcPct val="120000"/>
              </a:lnSpc>
              <a:spcBef>
                <a:spcPts val="1800"/>
              </a:spcBef>
              <a:buClr>
                <a:srgbClr val="c62ecd"/>
              </a:buClr>
              <a:buFont typeface="Arial"/>
              <a:buChar char="•"/>
            </a:pPr>
            <a:r>
              <a:rPr b="0" lang="ru-RU" sz="3200" spc="-1" strike="noStrike">
                <a:solidFill>
                  <a:srgbClr val="9a5315"/>
                </a:solidFill>
                <a:latin typeface="Segoe Print"/>
              </a:rPr>
              <a:t>Саме слово «салат» з’явилося в часи Римської імперії і з італійської мови означає «солоне», «посолене». Найчастіше салати  являли собою одне єдине</a:t>
            </a:r>
            <a:br/>
            <a:r>
              <a:rPr b="0" lang="ru-RU" sz="3200" spc="-1" strike="noStrike">
                <a:solidFill>
                  <a:srgbClr val="9a5315"/>
                </a:solidFill>
                <a:latin typeface="Segoe Print"/>
              </a:rPr>
              <a:t>блюдо тільки з сирих зелених листових овочів і городніх трав. Заправляли такий салат медом, перцем, сіллю і оцтом.</a:t>
            </a:r>
            <a:endParaRPr b="0" lang="ru-RU" sz="3200" spc="-1" strike="noStrike">
              <a:solidFill>
                <a:srgbClr val="9a5315"/>
              </a:solidFill>
              <a:latin typeface="Segoe Print"/>
            </a:endParaRPr>
          </a:p>
          <a:p>
            <a:pPr marL="347400" indent="-182520">
              <a:lnSpc>
                <a:spcPct val="120000"/>
              </a:lnSpc>
              <a:spcBef>
                <a:spcPts val="1800"/>
              </a:spcBef>
              <a:buClr>
                <a:srgbClr val="c62ecd"/>
              </a:buClr>
              <a:buFont typeface="Arial"/>
              <a:buChar char="•"/>
            </a:pPr>
            <a:r>
              <a:rPr b="0" lang="ru-RU" sz="3200" spc="-1" strike="noStrike">
                <a:solidFill>
                  <a:srgbClr val="0d3965"/>
                </a:solidFill>
                <a:latin typeface="Segoe Print"/>
              </a:rPr>
              <a:t>В історії виникнення салатів чималу роль відіграв Давній Єгипет. На столі єгиптян завжди була свіжа зелень, цибуля, часник. Причому салатним листям відводилася особлива роль. Ця рослина бога Міна вважалася священною. </a:t>
            </a:r>
            <a:endParaRPr b="0" lang="ru-RU" sz="3200" spc="-1" strike="noStrike">
              <a:solidFill>
                <a:srgbClr val="9a5315"/>
              </a:solidFill>
              <a:latin typeface="Segoe Print"/>
            </a:endParaRPr>
          </a:p>
          <a:p>
            <a:pPr algn="just">
              <a:lnSpc>
                <a:spcPct val="100000"/>
              </a:lnSpc>
              <a:spcBef>
                <a:spcPts val="1800"/>
              </a:spcBef>
              <a:tabLst>
                <a:tab algn="l" pos="0"/>
              </a:tabLst>
            </a:pPr>
            <a:r>
              <a:rPr b="0" lang="ru-RU" sz="3200" spc="-1" strike="noStrike">
                <a:solidFill>
                  <a:srgbClr val="0d3965"/>
                </a:solidFill>
                <a:latin typeface="Segoe Print"/>
              </a:rPr>
              <a:t>Кожен житель країни вирощував його на своєму городі. Подаючи страву на стіл, єгиптяни заправляли його сумішшю масла, спецій і оцту.</a:t>
            </a:r>
            <a:endParaRPr b="0" lang="ru-RU" sz="3200" spc="-1" strike="noStrike">
              <a:solidFill>
                <a:srgbClr val="9a5315"/>
              </a:solidFill>
              <a:latin typeface="Segoe Print"/>
            </a:endParaRPr>
          </a:p>
          <a:p>
            <a:pPr>
              <a:lnSpc>
                <a:spcPct val="120000"/>
              </a:lnSpc>
              <a:spcBef>
                <a:spcPts val="1800"/>
              </a:spcBef>
              <a:tabLst>
                <a:tab algn="l" pos="0"/>
              </a:tabLst>
            </a:pPr>
            <a:endParaRPr b="0" lang="ru-RU" sz="3200" spc="-1" strike="noStrike">
              <a:solidFill>
                <a:srgbClr val="9a5315"/>
              </a:solidFill>
              <a:latin typeface="Segoe Print"/>
            </a:endParaRPr>
          </a:p>
          <a:p>
            <a:pPr>
              <a:lnSpc>
                <a:spcPct val="120000"/>
              </a:lnSpc>
              <a:spcBef>
                <a:spcPts val="1800"/>
              </a:spcBef>
              <a:tabLst>
                <a:tab algn="l" pos="0"/>
              </a:tabLst>
            </a:pPr>
            <a:endParaRPr b="0" lang="ru-RU" sz="3200" spc="-1" strike="noStrike">
              <a:solidFill>
                <a:srgbClr val="9a5315"/>
              </a:solidFill>
              <a:latin typeface="Segoe Print"/>
            </a:endParaRPr>
          </a:p>
          <a:p>
            <a:pPr>
              <a:lnSpc>
                <a:spcPct val="100000"/>
              </a:lnSpc>
              <a:spcBef>
                <a:spcPts val="1800"/>
              </a:spcBef>
              <a:tabLst>
                <a:tab algn="l" pos="0"/>
              </a:tabLst>
            </a:pPr>
            <a:endParaRPr b="0" lang="ru-RU" sz="3200" spc="-1" strike="noStrike">
              <a:solidFill>
                <a:srgbClr val="9a5315"/>
              </a:solidFill>
              <a:latin typeface="Segoe Print"/>
            </a:endParaRPr>
          </a:p>
        </p:txBody>
      </p:sp>
    </p:spTree>
  </p:cSld>
  <mc:AlternateContent>
    <mc:Choice Requires="p14">
      <p:transition spd="med" p14:dur="700">
        <p:fade/>
      </p:transition>
    </mc:Choice>
    <mc:Fallback>
      <p:transition spd="med">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TextShape 1"/>
          <p:cNvSpPr txBox="1"/>
          <p:nvPr/>
        </p:nvSpPr>
        <p:spPr>
          <a:xfrm>
            <a:off x="428760" y="642960"/>
            <a:ext cx="8429400" cy="1218960"/>
          </a:xfrm>
          <a:prstGeom prst="rect">
            <a:avLst/>
          </a:prstGeom>
          <a:noFill/>
          <a:ln w="0">
            <a:noFill/>
          </a:ln>
        </p:spPr>
        <p:txBody>
          <a:bodyPr anchor="b">
            <a:noAutofit/>
          </a:bodyPr>
          <a:p>
            <a:pPr>
              <a:lnSpc>
                <a:spcPct val="90000"/>
              </a:lnSpc>
            </a:pPr>
            <a:r>
              <a:rPr b="1" lang="uk-UA" sz="2800" spc="-1" strike="noStrike">
                <a:solidFill>
                  <a:srgbClr val="0d3965"/>
                </a:solidFill>
                <a:latin typeface="Segoe Print"/>
              </a:rPr>
              <a:t>Салат</a:t>
            </a:r>
            <a:r>
              <a:rPr b="0" lang="uk-UA" sz="2800" spc="-1" strike="noStrike">
                <a:solidFill>
                  <a:srgbClr val="4d2a0b"/>
                </a:solidFill>
                <a:latin typeface="Segoe Print"/>
              </a:rPr>
              <a:t> — це страва із дрібно покришених шматочків сирих чи варених овочів та інших продуктів (яєць, м'яса, риби) з додаванням різних заправок, прянощів. </a:t>
            </a:r>
            <a:endParaRPr b="0" lang="ru-RU" sz="2800" spc="-1" strike="noStrike">
              <a:solidFill>
                <a:srgbClr val="9a5315"/>
              </a:solidFill>
              <a:latin typeface="Segoe Print"/>
            </a:endParaRPr>
          </a:p>
        </p:txBody>
      </p:sp>
      <p:sp>
        <p:nvSpPr>
          <p:cNvPr id="86" name="TextShape 2"/>
          <p:cNvSpPr txBox="1"/>
          <p:nvPr/>
        </p:nvSpPr>
        <p:spPr>
          <a:xfrm>
            <a:off x="142920" y="2071800"/>
            <a:ext cx="6429240" cy="4586040"/>
          </a:xfrm>
          <a:prstGeom prst="rect">
            <a:avLst/>
          </a:prstGeom>
          <a:noFill/>
          <a:ln w="0">
            <a:noFill/>
          </a:ln>
        </p:spPr>
        <p:txBody>
          <a:bodyPr>
            <a:normAutofit fontScale="33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Для приготування салатів використовують</a:t>
            </a:r>
            <a:br/>
            <a:r>
              <a:rPr b="0" lang="uk-UA" sz="2400" spc="-1" strike="noStrike">
                <a:solidFill>
                  <a:srgbClr val="9a5315"/>
                </a:solidFill>
                <a:latin typeface="Segoe Print"/>
              </a:rPr>
              <a:t>сирі, варені, квашені і мариновані овочі,</a:t>
            </a:r>
            <a:br/>
            <a:r>
              <a:rPr b="0" lang="uk-UA" sz="2400" spc="-1" strike="noStrike">
                <a:solidFill>
                  <a:srgbClr val="9a5315"/>
                </a:solidFill>
                <a:latin typeface="Segoe Print"/>
              </a:rPr>
              <a:t>гриби, бобові, сирі і консервовані фрукти,</a:t>
            </a:r>
            <a:br/>
            <a:r>
              <a:rPr b="0" lang="uk-UA" sz="2400" spc="-1" strike="noStrike">
                <a:solidFill>
                  <a:srgbClr val="9a5315"/>
                </a:solidFill>
                <a:latin typeface="Segoe Print"/>
              </a:rPr>
              <a:t>цитрусові плоди.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Салат можна приготувати з одного виду овочів або кількох видів.</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До багатьох салатів входять м'ясо, птиця, риба, нерибні продукти морського промислу, яйця.</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 </a:t>
            </a:r>
            <a:r>
              <a:rPr b="0" lang="uk-UA" sz="2400" spc="-1" strike="noStrike">
                <a:solidFill>
                  <a:srgbClr val="9a5315"/>
                </a:solidFill>
                <a:latin typeface="Segoe Print"/>
              </a:rPr>
              <a:t>Це підвищує поживну цінність салатів, поліпшує та урізноманітнює їх смак.</a:t>
            </a:r>
            <a:endParaRPr b="0" lang="ru-RU" sz="2400" spc="-1" strike="noStrike">
              <a:solidFill>
                <a:srgbClr val="9a5315"/>
              </a:solidFill>
              <a:latin typeface="Segoe Print"/>
            </a:endParaRPr>
          </a:p>
        </p:txBody>
      </p:sp>
      <p:pic>
        <p:nvPicPr>
          <p:cNvPr id="87" name="Рисунок 3" descr="kobb-salat.jpg"/>
          <p:cNvPicPr/>
          <p:nvPr/>
        </p:nvPicPr>
        <p:blipFill>
          <a:blip r:embed="rId1"/>
          <a:stretch/>
        </p:blipFill>
        <p:spPr>
          <a:xfrm>
            <a:off x="6334200" y="4071960"/>
            <a:ext cx="2809440" cy="2107080"/>
          </a:xfrm>
          <a:prstGeom prst="rect">
            <a:avLst/>
          </a:prstGeom>
          <a:ln w="0">
            <a:noFill/>
          </a:ln>
          <a:effectLst>
            <a:softEdge rad="112680"/>
          </a:effectLst>
        </p:spPr>
      </p:pic>
      <p:pic>
        <p:nvPicPr>
          <p:cNvPr id="88" name="Рисунок 4" descr="photo_2017-11-27_14-53-20.jpg"/>
          <p:cNvPicPr/>
          <p:nvPr/>
        </p:nvPicPr>
        <p:blipFill>
          <a:blip r:embed="rId2"/>
          <a:stretch/>
        </p:blipFill>
        <p:spPr>
          <a:xfrm>
            <a:off x="6357960" y="2317680"/>
            <a:ext cx="2785680" cy="185796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TextShape 1"/>
          <p:cNvSpPr txBox="1"/>
          <p:nvPr/>
        </p:nvSpPr>
        <p:spPr>
          <a:xfrm>
            <a:off x="285840" y="357120"/>
            <a:ext cx="8572320" cy="6071760"/>
          </a:xfrm>
          <a:prstGeom prst="rect">
            <a:avLst/>
          </a:prstGeom>
          <a:noFill/>
          <a:ln w="0">
            <a:noFill/>
          </a:ln>
        </p:spPr>
        <p:txBody>
          <a:bodyPr>
            <a:normAutofit fontScale="26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Салати є надзвичайно корисною стравою, яка містить вітаміни, мінеральні солі, вуглеводи, а також речовини, які вбивають хвороботворні мікроби.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Поживні цінності салату залежать від того, які продукти входять до його складу.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Споживання салатів, особливо із сирих овочів та зелені, покращує травлення і збуджує апетит. Саме тому салати їдять перед основними стравами. Таким чином, білки, жири, вуглеводи, що містяться в перших чи других стравах, легше перетравлюються організмом.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Часом салат використовують і як гарнір до риби чи м'яса.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До кожного салату добирається відповідна заправка: олія, різноманітні соуси, сік лимону тощо. Несмачна, неякісна або невідповідна даним продуктам заправка може зіпсувати салат. Небажане використання для заправки оцту, оскільки він подразнює стінки шлунку. Краще використовувати для підкислення сік натуральних овочів чи фруктів (лимону, томатів, кизилу, аличі, гранату тощо).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Салат має добре поєднуватися з іншими стравами, що будуть подаватися до столу.</a:t>
            </a:r>
            <a:endParaRPr b="0" lang="ru-RU" sz="2400" spc="-1" strike="noStrike">
              <a:solidFill>
                <a:srgbClr val="9a5315"/>
              </a:solidFill>
              <a:latin typeface="Segoe Print"/>
            </a:endParaRPr>
          </a:p>
        </p:txBody>
      </p:sp>
    </p:spTree>
  </p:cSld>
  <mc:AlternateContent>
    <mc:Choice Requires="p14">
      <p:transition spd="med" p14:dur="700">
        <p:fade/>
      </p:transition>
    </mc:Choice>
    <mc:Fallback>
      <p:transition spd="med">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642960" y="285840"/>
            <a:ext cx="7543440" cy="809280"/>
          </a:xfrm>
          <a:prstGeom prst="rect">
            <a:avLst/>
          </a:prstGeom>
          <a:noFill/>
          <a:ln w="0">
            <a:noFill/>
          </a:ln>
        </p:spPr>
        <p:txBody>
          <a:bodyPr anchor="b">
            <a:noAutofit/>
          </a:bodyPr>
          <a:p>
            <a:pPr>
              <a:lnSpc>
                <a:spcPct val="90000"/>
              </a:lnSpc>
            </a:pPr>
            <a:r>
              <a:rPr b="1" lang="uk-UA" sz="3600" spc="-1" strike="noStrike">
                <a:solidFill>
                  <a:srgbClr val="4d2a0b"/>
                </a:solidFill>
                <a:latin typeface="Segoe Print"/>
              </a:rPr>
              <a:t>Види салатів</a:t>
            </a:r>
            <a:endParaRPr b="0" lang="ru-RU" sz="3600" spc="-1" strike="noStrike">
              <a:solidFill>
                <a:srgbClr val="9a5315"/>
              </a:solidFill>
              <a:latin typeface="Segoe Print"/>
            </a:endParaRPr>
          </a:p>
        </p:txBody>
      </p:sp>
      <p:sp>
        <p:nvSpPr>
          <p:cNvPr id="91" name="TextShape 2"/>
          <p:cNvSpPr txBox="1"/>
          <p:nvPr/>
        </p:nvSpPr>
        <p:spPr>
          <a:xfrm>
            <a:off x="500040" y="1214280"/>
            <a:ext cx="7842240" cy="4766760"/>
          </a:xfrm>
          <a:prstGeom prst="rect">
            <a:avLst/>
          </a:prstGeom>
          <a:noFill/>
          <a:ln w="0">
            <a:noFill/>
          </a:ln>
        </p:spPr>
        <p:txBody>
          <a:bodyPr>
            <a:normAutofit fontScale="49000"/>
          </a:bodyPr>
          <a:p>
            <a:pPr marL="347400" indent="-347040">
              <a:lnSpc>
                <a:spcPct val="100000"/>
              </a:lnSpc>
              <a:spcBef>
                <a:spcPts val="1800"/>
              </a:spcBef>
              <a:tabLst>
                <a:tab algn="l" pos="0"/>
              </a:tabLst>
            </a:pPr>
            <a:r>
              <a:rPr b="1" lang="ru-RU" sz="2400" spc="-1" strike="noStrike">
                <a:solidFill>
                  <a:srgbClr val="0d3965"/>
                </a:solidFill>
                <a:latin typeface="Segoe Print"/>
              </a:rPr>
              <a:t>По основному продукту салати бувають:</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 </a:t>
            </a:r>
            <a:r>
              <a:rPr b="0" lang="uk-UA" sz="2400" spc="-1" strike="noStrike">
                <a:solidFill>
                  <a:srgbClr val="9a5315"/>
                </a:solidFill>
                <a:latin typeface="Segoe Print"/>
              </a:rPr>
              <a:t>Овочеві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 </a:t>
            </a:r>
            <a:r>
              <a:rPr b="0" lang="uk-UA" sz="2400" spc="-1" strike="noStrike">
                <a:solidFill>
                  <a:srgbClr val="9a5315"/>
                </a:solidFill>
                <a:latin typeface="Segoe Print"/>
              </a:rPr>
              <a:t>М’ясні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Рибні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Фруктові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Змішані – асорті</a:t>
            </a:r>
            <a:endParaRPr b="0" lang="ru-RU" sz="2400" spc="-1" strike="noStrike">
              <a:solidFill>
                <a:srgbClr val="9a5315"/>
              </a:solidFill>
              <a:latin typeface="Segoe Print"/>
            </a:endParaRPr>
          </a:p>
          <a:p>
            <a:pPr marL="347400" indent="-347040">
              <a:lnSpc>
                <a:spcPct val="100000"/>
              </a:lnSpc>
              <a:spcBef>
                <a:spcPts val="1800"/>
              </a:spcBef>
              <a:tabLst>
                <a:tab algn="l" pos="0"/>
              </a:tabLst>
            </a:pPr>
            <a:r>
              <a:rPr b="1" lang="uk-UA" sz="2400" spc="-1" strike="noStrike">
                <a:solidFill>
                  <a:srgbClr val="0d3965"/>
                </a:solidFill>
                <a:latin typeface="Segoe Print"/>
              </a:rPr>
              <a:t>За способом подачі: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Холодні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Теплі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tabLst>
                <a:tab algn="l" pos="0"/>
              </a:tabLst>
            </a:pPr>
            <a:r>
              <a:rPr b="0" lang="uk-UA" sz="2400" spc="-1" strike="noStrike">
                <a:solidFill>
                  <a:srgbClr val="9a5315"/>
                </a:solidFill>
                <a:latin typeface="Segoe Print"/>
              </a:rPr>
              <a:t>Салат-коктейль</a:t>
            </a:r>
            <a:endParaRPr b="0" lang="ru-RU" sz="2400" spc="-1" strike="noStrike">
              <a:solidFill>
                <a:srgbClr val="9a5315"/>
              </a:solidFill>
              <a:latin typeface="Segoe Print"/>
            </a:endParaRPr>
          </a:p>
        </p:txBody>
      </p:sp>
      <p:pic>
        <p:nvPicPr>
          <p:cNvPr id="92" name="Рисунок 3" descr="вроне.JPG"/>
          <p:cNvPicPr/>
          <p:nvPr/>
        </p:nvPicPr>
        <p:blipFill>
          <a:blip r:embed="rId1"/>
          <a:stretch/>
        </p:blipFill>
        <p:spPr>
          <a:xfrm>
            <a:off x="2714760" y="1500120"/>
            <a:ext cx="3204000" cy="2080800"/>
          </a:xfrm>
          <a:prstGeom prst="rect">
            <a:avLst/>
          </a:prstGeom>
          <a:ln w="0">
            <a:noFill/>
          </a:ln>
          <a:effectLst>
            <a:softEdge rad="112680"/>
          </a:effectLst>
        </p:spPr>
      </p:pic>
      <p:pic>
        <p:nvPicPr>
          <p:cNvPr id="93" name="Рисунок 4" descr="глнргд.JPG"/>
          <p:cNvPicPr/>
          <p:nvPr/>
        </p:nvPicPr>
        <p:blipFill>
          <a:blip r:embed="rId2"/>
          <a:stretch/>
        </p:blipFill>
        <p:spPr>
          <a:xfrm>
            <a:off x="5357880" y="3643200"/>
            <a:ext cx="3310560" cy="2196000"/>
          </a:xfrm>
          <a:prstGeom prst="rect">
            <a:avLst/>
          </a:prstGeom>
          <a:ln w="0">
            <a:noFill/>
          </a:ln>
          <a:effectLst>
            <a:softEdge rad="112680"/>
          </a:effectLst>
        </p:spPr>
      </p:pic>
    </p:spTree>
  </p:cSld>
  <mc:AlternateContent>
    <mc:Choice Requires="p14">
      <p:transition spd="med" p14:dur="700">
        <p:fade/>
      </p:transition>
    </mc:Choice>
    <mc:Fallback>
      <p:transition spd="med">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357120" y="214200"/>
            <a:ext cx="8056800" cy="809280"/>
          </a:xfrm>
          <a:prstGeom prst="rect">
            <a:avLst/>
          </a:prstGeom>
          <a:noFill/>
          <a:ln w="0">
            <a:noFill/>
          </a:ln>
        </p:spPr>
        <p:txBody>
          <a:bodyPr anchor="b">
            <a:noAutofit/>
          </a:bodyPr>
          <a:p>
            <a:pPr>
              <a:lnSpc>
                <a:spcPct val="90000"/>
              </a:lnSpc>
            </a:pPr>
            <a:r>
              <a:rPr b="0" lang="uk-UA" sz="3600" spc="-1" strike="noStrike">
                <a:solidFill>
                  <a:srgbClr val="4d2a0b"/>
                </a:solidFill>
                <a:latin typeface="Segoe Print"/>
              </a:rPr>
              <a:t>Правила приготування салатів</a:t>
            </a:r>
            <a:endParaRPr b="0" lang="ru-RU" sz="3600" spc="-1" strike="noStrike">
              <a:solidFill>
                <a:srgbClr val="9a5315"/>
              </a:solidFill>
              <a:latin typeface="Segoe Print"/>
            </a:endParaRPr>
          </a:p>
        </p:txBody>
      </p:sp>
      <p:sp>
        <p:nvSpPr>
          <p:cNvPr id="95" name="TextShape 2"/>
          <p:cNvSpPr txBox="1"/>
          <p:nvPr/>
        </p:nvSpPr>
        <p:spPr>
          <a:xfrm>
            <a:off x="285840" y="1000080"/>
            <a:ext cx="8572320" cy="5571720"/>
          </a:xfrm>
          <a:prstGeom prst="rect">
            <a:avLst/>
          </a:prstGeom>
          <a:noFill/>
          <a:ln w="0">
            <a:noFill/>
          </a:ln>
        </p:spPr>
        <p:txBody>
          <a:bodyPr>
            <a:normAutofit fontScale="39000"/>
          </a:bodyPr>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Усі продукти для салату повинні пройти первинну обробку, а деякі ще й теплову.</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Овочі мають форму нарізування відповідно до виду салату, форма нарізування зберігається.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Консистенція варених овочів м'яка, сирих - трохи хрустка. </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Після теплової обробки продукти необхідно</a:t>
            </a:r>
            <a:br/>
            <a:r>
              <a:rPr b="0" lang="ru-RU" sz="2400" spc="-1" strike="noStrike">
                <a:solidFill>
                  <a:srgbClr val="9a5315"/>
                </a:solidFill>
                <a:latin typeface="Segoe Print"/>
              </a:rPr>
              <a:t>охолодити.</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Салати із сирих овочів готують незадовго до</a:t>
            </a:r>
            <a:br/>
            <a:r>
              <a:rPr b="0" lang="ru-RU" sz="2400" spc="-1" strike="noStrike">
                <a:solidFill>
                  <a:srgbClr val="9a5315"/>
                </a:solidFill>
                <a:latin typeface="Segoe Print"/>
              </a:rPr>
              <a:t>подання на стіл.</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Салати заправляють перед поданням на стіл.</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Готувати і зберігати салати необхідно в</a:t>
            </a:r>
            <a:br/>
            <a:r>
              <a:rPr b="0" lang="ru-RU" sz="2400" spc="-1" strike="noStrike">
                <a:solidFill>
                  <a:srgbClr val="9a5315"/>
                </a:solidFill>
                <a:latin typeface="Segoe Print"/>
              </a:rPr>
              <a:t>емальованому , скляному, керамічному посуді.</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Незаправлені салати мають зберігатися в</a:t>
            </a:r>
            <a:br/>
            <a:r>
              <a:rPr b="0" lang="ru-RU" sz="2400" spc="-1" strike="noStrike">
                <a:solidFill>
                  <a:srgbClr val="9a5315"/>
                </a:solidFill>
                <a:latin typeface="Segoe Print"/>
              </a:rPr>
              <a:t>холодильнику не більше 12 годин, а заправлені –</a:t>
            </a:r>
            <a:br/>
            <a:r>
              <a:rPr b="0" lang="ru-RU" sz="2400" spc="-1" strike="noStrike">
                <a:solidFill>
                  <a:srgbClr val="9a5315"/>
                </a:solidFill>
                <a:latin typeface="Segoe Print"/>
              </a:rPr>
              <a:t>6 годин.</a:t>
            </a:r>
            <a:endParaRPr b="0" lang="ru-RU" sz="2400" spc="-1" strike="noStrike">
              <a:solidFill>
                <a:srgbClr val="9a5315"/>
              </a:solidFill>
              <a:latin typeface="Segoe Print"/>
            </a:endParaRPr>
          </a:p>
        </p:txBody>
      </p:sp>
    </p:spTree>
  </p:cSld>
  <mc:AlternateContent>
    <mc:Choice Requires="p14">
      <p:transition spd="med" p14:dur="700">
        <p:fade/>
      </p:transition>
    </mc:Choice>
    <mc:Fallback>
      <p:transition spd="med">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714240" y="142920"/>
            <a:ext cx="7543440" cy="809280"/>
          </a:xfrm>
          <a:prstGeom prst="rect">
            <a:avLst/>
          </a:prstGeom>
          <a:noFill/>
          <a:ln w="0">
            <a:noFill/>
          </a:ln>
        </p:spPr>
        <p:txBody>
          <a:bodyPr anchor="b">
            <a:noAutofit/>
          </a:bodyPr>
          <a:p>
            <a:pPr>
              <a:lnSpc>
                <a:spcPct val="90000"/>
              </a:lnSpc>
            </a:pPr>
            <a:r>
              <a:rPr b="0" lang="uk-UA" sz="3600" spc="-1" strike="noStrike">
                <a:solidFill>
                  <a:srgbClr val="4d2a0b"/>
                </a:solidFill>
                <a:latin typeface="Segoe Print"/>
              </a:rPr>
              <a:t>САЛАТИ ОВОЧЕВІ</a:t>
            </a:r>
            <a:endParaRPr b="0" lang="ru-RU" sz="3600" spc="-1" strike="noStrike">
              <a:solidFill>
                <a:srgbClr val="9a5315"/>
              </a:solidFill>
              <a:latin typeface="Segoe Print"/>
            </a:endParaRPr>
          </a:p>
        </p:txBody>
      </p:sp>
      <p:sp>
        <p:nvSpPr>
          <p:cNvPr id="97" name="TextShape 2"/>
          <p:cNvSpPr txBox="1"/>
          <p:nvPr/>
        </p:nvSpPr>
        <p:spPr>
          <a:xfrm>
            <a:off x="285840" y="1071720"/>
            <a:ext cx="8643600" cy="4909680"/>
          </a:xfrm>
          <a:prstGeom prst="rect">
            <a:avLst/>
          </a:prstGeom>
          <a:noFill/>
          <a:ln w="0">
            <a:noFill/>
          </a:ln>
        </p:spPr>
        <p:txBody>
          <a:bodyPr>
            <a:noAutofit/>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Салат з овочів є одним з найпопулярніших дієтичних страв, який містить чималу кількість вітамінів і мінеральних речовин. Овочі благотворно впливають на шлунок, сприяють швидшому і кращому перетравленню їжі.</a:t>
            </a:r>
            <a:endParaRPr b="0" lang="ru-RU" sz="2400" spc="-1" strike="noStrike">
              <a:solidFill>
                <a:srgbClr val="9a5315"/>
              </a:solidFill>
              <a:latin typeface="Segoe Print"/>
            </a:endParaRPr>
          </a:p>
        </p:txBody>
      </p:sp>
      <p:pic>
        <p:nvPicPr>
          <p:cNvPr id="98" name="Рисунок 4" descr="img.php.png"/>
          <p:cNvPicPr/>
          <p:nvPr/>
        </p:nvPicPr>
        <p:blipFill>
          <a:blip r:embed="rId1"/>
          <a:stretch/>
        </p:blipFill>
        <p:spPr>
          <a:xfrm>
            <a:off x="3000240" y="2500200"/>
            <a:ext cx="5155920" cy="44931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TextShape 1"/>
          <p:cNvSpPr txBox="1"/>
          <p:nvPr/>
        </p:nvSpPr>
        <p:spPr>
          <a:xfrm>
            <a:off x="857160" y="142920"/>
            <a:ext cx="7543440" cy="809280"/>
          </a:xfrm>
          <a:prstGeom prst="rect">
            <a:avLst/>
          </a:prstGeom>
          <a:noFill/>
          <a:ln w="0">
            <a:noFill/>
          </a:ln>
        </p:spPr>
        <p:txBody>
          <a:bodyPr anchor="b">
            <a:noAutofit/>
          </a:bodyPr>
          <a:p>
            <a:pPr>
              <a:lnSpc>
                <a:spcPct val="90000"/>
              </a:lnSpc>
            </a:pPr>
            <a:r>
              <a:rPr b="0" lang="uk-UA" sz="3600" spc="-1" strike="noStrike">
                <a:solidFill>
                  <a:srgbClr val="4d2a0b"/>
                </a:solidFill>
                <a:latin typeface="Segoe Print"/>
              </a:rPr>
              <a:t>Салати м'ясні</a:t>
            </a:r>
            <a:endParaRPr b="0" lang="ru-RU" sz="3600" spc="-1" strike="noStrike">
              <a:solidFill>
                <a:srgbClr val="9a5315"/>
              </a:solidFill>
              <a:latin typeface="Segoe Print"/>
            </a:endParaRPr>
          </a:p>
        </p:txBody>
      </p:sp>
      <p:sp>
        <p:nvSpPr>
          <p:cNvPr id="100" name="TextShape 2"/>
          <p:cNvSpPr txBox="1"/>
          <p:nvPr/>
        </p:nvSpPr>
        <p:spPr>
          <a:xfrm>
            <a:off x="142920" y="1000080"/>
            <a:ext cx="8857800" cy="3714480"/>
          </a:xfrm>
          <a:prstGeom prst="rect">
            <a:avLst/>
          </a:prstGeom>
          <a:noFill/>
          <a:ln w="0">
            <a:noFill/>
          </a:ln>
        </p:spPr>
        <p:txBody>
          <a:bodyPr>
            <a:normAutofit fontScale="35000"/>
          </a:bodyPr>
          <a:p>
            <a:pPr marL="347400" indent="-347040">
              <a:lnSpc>
                <a:spcPct val="100000"/>
              </a:lnSpc>
              <a:spcBef>
                <a:spcPts val="1800"/>
              </a:spcBef>
              <a:buClr>
                <a:srgbClr val="9a5315"/>
              </a:buClr>
              <a:buFont typeface="Arial"/>
              <a:buChar char="•"/>
            </a:pPr>
            <a:r>
              <a:rPr b="0" lang="uk-UA" sz="2400" spc="-1" strike="noStrike">
                <a:solidFill>
                  <a:srgbClr val="9a5315"/>
                </a:solidFill>
                <a:latin typeface="Segoe Print"/>
              </a:rPr>
              <a:t>відрізняються від інших салатів тим, що в них обов'язково використовується який-небудь вид м'яса. Іноді в якості інгредієнтів використовують відразу декілька поєднуваних один з одним видів м'яса. Такі салати досить ситні і можуть використовуватися як основна страва.</a:t>
            </a:r>
            <a:endParaRPr b="0" lang="ru-RU" sz="2400" spc="-1" strike="noStrike">
              <a:solidFill>
                <a:srgbClr val="9a5315"/>
              </a:solidFill>
              <a:latin typeface="Segoe Print"/>
            </a:endParaRPr>
          </a:p>
          <a:p>
            <a:pPr marL="347400" indent="-347040">
              <a:lnSpc>
                <a:spcPct val="100000"/>
              </a:lnSpc>
              <a:spcBef>
                <a:spcPts val="1800"/>
              </a:spcBef>
              <a:buClr>
                <a:srgbClr val="9a5315"/>
              </a:buClr>
              <a:buFont typeface="Arial"/>
              <a:buChar char="•"/>
            </a:pPr>
            <a:r>
              <a:rPr b="0" lang="ru-RU" sz="2400" spc="-1" strike="noStrike">
                <a:solidFill>
                  <a:srgbClr val="9a5315"/>
                </a:solidFill>
                <a:latin typeface="Segoe Print"/>
              </a:rPr>
              <a:t>Крім свинини і яловичини в салатах добре</a:t>
            </a:r>
            <a:br/>
            <a:r>
              <a:rPr b="0" lang="ru-RU" sz="2400" spc="-1" strike="noStrike">
                <a:solidFill>
                  <a:srgbClr val="9a5315"/>
                </a:solidFill>
                <a:latin typeface="Segoe Print"/>
              </a:rPr>
              <a:t>влаштувалися різні ковбаси і субпродукти.</a:t>
            </a:r>
            <a:br/>
            <a:r>
              <a:rPr b="0" lang="ru-RU" sz="2400" spc="-1" strike="noStrike">
                <a:solidFill>
                  <a:srgbClr val="9a5315"/>
                </a:solidFill>
                <a:latin typeface="Segoe Print"/>
              </a:rPr>
              <a:t>Страва з додаванням нирок, серця і мови</a:t>
            </a:r>
            <a:br/>
            <a:r>
              <a:rPr b="0" lang="ru-RU" sz="2400" spc="-1" strike="noStrike">
                <a:solidFill>
                  <a:srgbClr val="9a5315"/>
                </a:solidFill>
                <a:latin typeface="Segoe Print"/>
              </a:rPr>
              <a:t>зазвичай є делікатесом на столі, ну і</a:t>
            </a:r>
            <a:br/>
            <a:r>
              <a:rPr b="0" lang="ru-RU" sz="2400" spc="-1" strike="noStrike">
                <a:solidFill>
                  <a:srgbClr val="9a5315"/>
                </a:solidFill>
                <a:latin typeface="Segoe Print"/>
              </a:rPr>
              <a:t>даремно, тому що за смаковими якостями</a:t>
            </a:r>
            <a:br/>
            <a:r>
              <a:rPr b="0" lang="ru-RU" sz="2400" spc="-1" strike="noStrike">
                <a:solidFill>
                  <a:srgbClr val="9a5315"/>
                </a:solidFill>
                <a:latin typeface="Segoe Print"/>
              </a:rPr>
              <a:t>вони не поступаються салатів з чистого</a:t>
            </a:r>
            <a:br/>
            <a:r>
              <a:rPr b="0" lang="ru-RU" sz="2400" spc="-1" strike="noStrike">
                <a:solidFill>
                  <a:srgbClr val="9a5315"/>
                </a:solidFill>
                <a:latin typeface="Segoe Print"/>
              </a:rPr>
              <a:t>м'яса, а в інший раз навіть перевершують їх.</a:t>
            </a:r>
            <a:endParaRPr b="0" lang="ru-RU" sz="2400" spc="-1" strike="noStrike">
              <a:solidFill>
                <a:srgbClr val="9a5315"/>
              </a:solidFill>
              <a:latin typeface="Segoe Print"/>
            </a:endParaRPr>
          </a:p>
        </p:txBody>
      </p:sp>
      <p:pic>
        <p:nvPicPr>
          <p:cNvPr id="101" name="Рисунок 4" descr="глнргд.JPG"/>
          <p:cNvPicPr/>
          <p:nvPr/>
        </p:nvPicPr>
        <p:blipFill>
          <a:blip r:embed="rId1"/>
          <a:stretch/>
        </p:blipFill>
        <p:spPr>
          <a:xfrm>
            <a:off x="1071360" y="4572000"/>
            <a:ext cx="3230280" cy="2142720"/>
          </a:xfrm>
          <a:prstGeom prst="rect">
            <a:avLst/>
          </a:prstGeom>
          <a:ln w="0">
            <a:noFill/>
          </a:ln>
        </p:spPr>
      </p:pic>
      <p:pic>
        <p:nvPicPr>
          <p:cNvPr id="102" name="Рисунок 5" descr="прлгрнд.JPG"/>
          <p:cNvPicPr/>
          <p:nvPr/>
        </p:nvPicPr>
        <p:blipFill>
          <a:blip r:embed="rId2"/>
          <a:stretch/>
        </p:blipFill>
        <p:spPr>
          <a:xfrm>
            <a:off x="4286160" y="4572000"/>
            <a:ext cx="3214440" cy="2141280"/>
          </a:xfrm>
          <a:prstGeom prst="rect">
            <a:avLst/>
          </a:prstGeom>
          <a:ln w="0">
            <a:noFill/>
          </a:ln>
        </p:spPr>
      </p:pic>
      <p:pic>
        <p:nvPicPr>
          <p:cNvPr id="103" name="Рисунок 6" descr="рлдад.JPG"/>
          <p:cNvPicPr/>
          <p:nvPr/>
        </p:nvPicPr>
        <p:blipFill>
          <a:blip r:embed="rId3"/>
          <a:stretch/>
        </p:blipFill>
        <p:spPr>
          <a:xfrm>
            <a:off x="6572160" y="2500200"/>
            <a:ext cx="2413800" cy="149976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Тема1</Template>
  <TotalTime>170</TotalTime>
  <Application>LibreOffice/7.0.1.2$Windows_x86 LibreOffice_project/7cbcfc562f6eb6708b5ff7d7397325de9e764452</Application>
  <Words>1284</Words>
  <Paragraphs>94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2021-11-23T06:13:23Z</dcterms:created>
  <dc:creator>el</dc:creator>
  <dc:description/>
  <dc:language>en-US</dc:language>
  <cp:lastModifiedBy/>
  <dcterms:modified xsi:type="dcterms:W3CDTF">2022-04-27T19:11:33Z</dcterms:modified>
  <cp:revision>21</cp:revision>
  <dc:subject/>
  <dc:title>Види салатів та їх харчова цінність. Форми нарізування.</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23</vt:i4>
  </property>
</Properties>
</file>