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636" r:id="rId3"/>
    <p:sldId id="722" r:id="rId4"/>
    <p:sldId id="730" r:id="rId5"/>
    <p:sldId id="731" r:id="rId6"/>
    <p:sldId id="735" r:id="rId7"/>
    <p:sldId id="736" r:id="rId8"/>
    <p:sldId id="737" r:id="rId9"/>
    <p:sldId id="732" r:id="rId10"/>
    <p:sldId id="738" r:id="rId11"/>
    <p:sldId id="733" r:id="rId12"/>
    <p:sldId id="739" r:id="rId13"/>
    <p:sldId id="740" r:id="rId14"/>
    <p:sldId id="741" r:id="rId15"/>
    <p:sldId id="742" r:id="rId16"/>
    <p:sldId id="743" r:id="rId17"/>
    <p:sldId id="744" r:id="rId18"/>
    <p:sldId id="290" r:id="rId19"/>
    <p:sldId id="745" r:id="rId20"/>
    <p:sldId id="294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4" autoAdjust="0"/>
    <p:restoredTop sz="94660"/>
  </p:normalViewPr>
  <p:slideViewPr>
    <p:cSldViewPr snapToGrid="0">
      <p:cViewPr varScale="1">
        <p:scale>
          <a:sx n="74" d="100"/>
          <a:sy n="74" d="100"/>
        </p:scale>
        <p:origin x="91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ілюстрації,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/>
      <dgm:t>
        <a:bodyPr/>
        <a:lstStyle/>
        <a:p>
          <a:r>
            <a:rPr lang="uk-UA" i="1" dirty="0"/>
            <a:t>рухомі зображення,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/>
            <a:t>фони тощо.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змінювали образи об'єктів, завантажуючи їх із бібліотеки;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/>
      <dgm:spPr/>
      <dgm:t>
        <a:bodyPr/>
        <a:lstStyle/>
        <a:p>
          <a:r>
            <a:rPr lang="uk-UA" i="1" noProof="0" dirty="0"/>
            <a:t>малювали об'єкти у вбудованому графічному редакторі;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/>
            <a:t>виконували побудову зображень виконавцем, вказуючи у програмному коді команди групи Олівець</a:t>
          </a:r>
          <a:endParaRPr lang="uk-UA" i="1" noProof="0" dirty="0"/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947347" y="-758075"/>
          <a:ext cx="5892168" cy="5892168"/>
        </a:xfrm>
        <a:prstGeom prst="blockArc">
          <a:avLst>
            <a:gd name="adj1" fmla="val 18900000"/>
            <a:gd name="adj2" fmla="val 2700000"/>
            <a:gd name="adj3" fmla="val 36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607665" y="437601"/>
          <a:ext cx="5190729" cy="87520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4693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i="1" kern="1200" dirty="0"/>
            <a:t>ілюстрації,</a:t>
          </a:r>
        </a:p>
      </dsp:txBody>
      <dsp:txXfrm>
        <a:off x="607665" y="437601"/>
        <a:ext cx="5190729" cy="875203"/>
      </dsp:txXfrm>
    </dsp:sp>
    <dsp:sp modelId="{27878C57-BBF6-4C22-88FA-1C3D4933722D}">
      <dsp:nvSpPr>
        <dsp:cNvPr id="0" name=""/>
        <dsp:cNvSpPr/>
      </dsp:nvSpPr>
      <dsp:spPr>
        <a:xfrm>
          <a:off x="60663" y="328201"/>
          <a:ext cx="1094004" cy="1094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5802" y="1750407"/>
          <a:ext cx="4872593" cy="875203"/>
        </a:xfrm>
        <a:prstGeom prst="rect">
          <a:avLst/>
        </a:prstGeom>
        <a:gradFill rotWithShape="0">
          <a:gsLst>
            <a:gs pos="0">
              <a:schemeClr val="accent5">
                <a:hueOff val="-6490031"/>
                <a:satOff val="3463"/>
                <a:lumOff val="-15098"/>
                <a:alphaOff val="0"/>
                <a:shade val="51000"/>
                <a:satMod val="130000"/>
              </a:schemeClr>
            </a:gs>
            <a:gs pos="80000">
              <a:schemeClr val="accent5">
                <a:hueOff val="-6490031"/>
                <a:satOff val="3463"/>
                <a:lumOff val="-15098"/>
                <a:alphaOff val="0"/>
                <a:shade val="93000"/>
                <a:satMod val="130000"/>
              </a:schemeClr>
            </a:gs>
            <a:gs pos="100000">
              <a:schemeClr val="accent5">
                <a:hueOff val="-6490031"/>
                <a:satOff val="3463"/>
                <a:lumOff val="-15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4693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i="1" kern="1200" dirty="0"/>
            <a:t>рухомі зображення, </a:t>
          </a:r>
        </a:p>
      </dsp:txBody>
      <dsp:txXfrm>
        <a:off x="925802" y="1750407"/>
        <a:ext cx="4872593" cy="875203"/>
      </dsp:txXfrm>
    </dsp:sp>
    <dsp:sp modelId="{E63EBB38-5984-4F74-98F1-254621592311}">
      <dsp:nvSpPr>
        <dsp:cNvPr id="0" name=""/>
        <dsp:cNvSpPr/>
      </dsp:nvSpPr>
      <dsp:spPr>
        <a:xfrm>
          <a:off x="378800" y="1641006"/>
          <a:ext cx="1094004" cy="1094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490031"/>
              <a:satOff val="3463"/>
              <a:lumOff val="-15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607665" y="3063212"/>
          <a:ext cx="5190729" cy="875203"/>
        </a:xfrm>
        <a:prstGeom prst="rect">
          <a:avLst/>
        </a:prstGeom>
        <a:gradFill rotWithShape="0">
          <a:gsLst>
            <a:gs pos="0">
              <a:schemeClr val="accent5">
                <a:hueOff val="-12980063"/>
                <a:satOff val="6926"/>
                <a:lumOff val="-30196"/>
                <a:alphaOff val="0"/>
                <a:shade val="51000"/>
                <a:satMod val="130000"/>
              </a:schemeClr>
            </a:gs>
            <a:gs pos="80000">
              <a:schemeClr val="accent5">
                <a:hueOff val="-12980063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3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4693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i="1" kern="1200" dirty="0"/>
            <a:t>фони тощо.</a:t>
          </a:r>
        </a:p>
      </dsp:txBody>
      <dsp:txXfrm>
        <a:off x="607665" y="3063212"/>
        <a:ext cx="5190729" cy="875203"/>
      </dsp:txXfrm>
    </dsp:sp>
    <dsp:sp modelId="{D13D7DA6-9D1E-4150-A6AE-C6ABC36166D5}">
      <dsp:nvSpPr>
        <dsp:cNvPr id="0" name=""/>
        <dsp:cNvSpPr/>
      </dsp:nvSpPr>
      <dsp:spPr>
        <a:xfrm>
          <a:off x="60663" y="2953812"/>
          <a:ext cx="1094004" cy="1094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980063"/>
              <a:satOff val="6926"/>
              <a:lumOff val="-30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884896" y="-748580"/>
          <a:ext cx="5817980" cy="5817980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600114" y="432081"/>
          <a:ext cx="11242135" cy="8641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930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/>
            <a:t>змінювали образи об'єктів, завантажуючи їх із бібліотеки;</a:t>
          </a:r>
        </a:p>
      </dsp:txBody>
      <dsp:txXfrm>
        <a:off x="600114" y="432081"/>
        <a:ext cx="11242135" cy="864163"/>
      </dsp:txXfrm>
    </dsp:sp>
    <dsp:sp modelId="{27878C57-BBF6-4C22-88FA-1C3D4933722D}">
      <dsp:nvSpPr>
        <dsp:cNvPr id="0" name=""/>
        <dsp:cNvSpPr/>
      </dsp:nvSpPr>
      <dsp:spPr>
        <a:xfrm>
          <a:off x="60011" y="324061"/>
          <a:ext cx="1080204" cy="1080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14237" y="1728327"/>
          <a:ext cx="10928011" cy="864163"/>
        </a:xfrm>
        <a:prstGeom prst="rect">
          <a:avLst/>
        </a:prstGeom>
        <a:gradFill rotWithShape="0">
          <a:gsLst>
            <a:gs pos="0">
              <a:schemeClr val="accent5">
                <a:hueOff val="-6490031"/>
                <a:satOff val="3463"/>
                <a:lumOff val="-15098"/>
                <a:alphaOff val="0"/>
                <a:shade val="51000"/>
                <a:satMod val="130000"/>
              </a:schemeClr>
            </a:gs>
            <a:gs pos="80000">
              <a:schemeClr val="accent5">
                <a:hueOff val="-6490031"/>
                <a:satOff val="3463"/>
                <a:lumOff val="-15098"/>
                <a:alphaOff val="0"/>
                <a:shade val="93000"/>
                <a:satMod val="130000"/>
              </a:schemeClr>
            </a:gs>
            <a:gs pos="100000">
              <a:schemeClr val="accent5">
                <a:hueOff val="-6490031"/>
                <a:satOff val="3463"/>
                <a:lumOff val="-15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930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/>
            <a:t>малювали об'єкти у вбудованому графічному редакторі;</a:t>
          </a:r>
        </a:p>
      </dsp:txBody>
      <dsp:txXfrm>
        <a:off x="914237" y="1728327"/>
        <a:ext cx="10928011" cy="864163"/>
      </dsp:txXfrm>
    </dsp:sp>
    <dsp:sp modelId="{E63EBB38-5984-4F74-98F1-254621592311}">
      <dsp:nvSpPr>
        <dsp:cNvPr id="0" name=""/>
        <dsp:cNvSpPr/>
      </dsp:nvSpPr>
      <dsp:spPr>
        <a:xfrm>
          <a:off x="374135" y="1620307"/>
          <a:ext cx="1080204" cy="1080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490031"/>
              <a:satOff val="3463"/>
              <a:lumOff val="-15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600114" y="3024573"/>
          <a:ext cx="11242135" cy="864163"/>
        </a:xfrm>
        <a:prstGeom prst="rect">
          <a:avLst/>
        </a:prstGeom>
        <a:gradFill rotWithShape="0">
          <a:gsLst>
            <a:gs pos="0">
              <a:schemeClr val="accent5">
                <a:hueOff val="-12980063"/>
                <a:satOff val="6926"/>
                <a:lumOff val="-30196"/>
                <a:alphaOff val="0"/>
                <a:shade val="51000"/>
                <a:satMod val="130000"/>
              </a:schemeClr>
            </a:gs>
            <a:gs pos="80000">
              <a:schemeClr val="accent5">
                <a:hueOff val="-12980063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3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930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/>
            <a:t>виконували побудову зображень виконавцем, вказуючи у програмному коді команди групи Олівець</a:t>
          </a:r>
          <a:endParaRPr lang="uk-UA" sz="2600" i="1" kern="1200" noProof="0" dirty="0"/>
        </a:p>
      </dsp:txBody>
      <dsp:txXfrm>
        <a:off x="600114" y="3024573"/>
        <a:ext cx="11242135" cy="864163"/>
      </dsp:txXfrm>
    </dsp:sp>
    <dsp:sp modelId="{D13D7DA6-9D1E-4150-A6AE-C6ABC36166D5}">
      <dsp:nvSpPr>
        <dsp:cNvPr id="0" name=""/>
        <dsp:cNvSpPr/>
      </dsp:nvSpPr>
      <dsp:spPr>
        <a:xfrm>
          <a:off x="60011" y="2916552"/>
          <a:ext cx="1080204" cy="1080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980063"/>
              <a:satOff val="6926"/>
              <a:lumOff val="-30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7" Type="http://schemas.openxmlformats.org/officeDocument/2006/relationships/hyperlink" Target="http://teach-inf.at.ua/" TargetMode="External" /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6.png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383BAC-6C42-4509-8E4D-A9FF291FA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E9269-1560-433C-88F4-3A78CD881B3D}" type="datetimeFigureOut">
              <a:rPr lang="uk-UA" smtClean="0"/>
              <a:t>26.04.2022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1BFF91-B5D0-4A2B-83F4-46CD08DB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440199-49D9-473F-A307-3A25C168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99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30B8D-5C75-4AB8-8950-BC513BFC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E9269-1560-433C-88F4-3A78CD881B3D}" type="datetimeFigureOut">
              <a:rPr lang="uk-UA" smtClean="0"/>
              <a:t>26.04.2022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AFF227-0664-438B-8256-15CA98F09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16C1E1-B40A-4804-84A2-C3390B8E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266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34400" y="777875"/>
            <a:ext cx="25146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777875"/>
            <a:ext cx="73406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9D9A43-E2B3-49BA-800C-F6E3E1FA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E9269-1560-433C-88F4-3A78CD881B3D}" type="datetimeFigureOut">
              <a:rPr lang="uk-UA" smtClean="0"/>
              <a:t>26.04.2022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1A373C-3ECC-4AEE-9A7C-A08850015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4F91D0-5EB4-4C9D-802D-8CA0DC39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3069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9177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5E97DF-428D-4AE3-BEFA-8CF6876F8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E9269-1560-433C-88F4-3A78CD881B3D}" type="datetimeFigureOut">
              <a:rPr lang="uk-UA" smtClean="0"/>
              <a:t>26.04.2022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A0265A-3E1B-4568-9697-6A2B8AFEF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A18EE7-B74F-4D04-A3FF-9C1FFDBA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373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D61791-1ED2-43DF-8705-09FD369FD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E9269-1560-433C-88F4-3A78CD881B3D}" type="datetimeFigureOut">
              <a:rPr lang="uk-UA" smtClean="0"/>
              <a:t>26.04.2022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6F3B82-9E3A-4D3C-ADBA-A94681AF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7CF1DE-858D-43A1-B6B4-E4E13867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401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468439"/>
            <a:ext cx="4927600" cy="4567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21400" y="1468439"/>
            <a:ext cx="4927600" cy="4567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8D0E99-9D2A-448D-B4C4-806AFE7B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E9269-1560-433C-88F4-3A78CD881B3D}" type="datetimeFigureOut">
              <a:rPr lang="uk-UA" smtClean="0"/>
              <a:t>26.04.2022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124698-E697-46F3-B13E-D8908972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866D52-EE89-4F22-BF01-A0B1EB15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02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20986C-9CCE-49B8-9D6C-791AF584F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E9269-1560-433C-88F4-3A78CD881B3D}" type="datetimeFigureOut">
              <a:rPr lang="uk-UA" smtClean="0"/>
              <a:t>26.04.2022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5D3ED7-FDCE-4281-97BA-53B5907D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C2A71C-8A3E-45ED-9A21-33892C52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298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6FB77E-F46E-421C-9B3D-0488A93D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E9269-1560-433C-88F4-3A78CD881B3D}" type="datetimeFigureOut">
              <a:rPr lang="uk-UA" smtClean="0"/>
              <a:t>26.04.2022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046B56-8FEF-4320-8ACA-D58F01D58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FC727D-649E-4AE1-A976-51C86C656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728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D909D4-BE95-499F-ABD1-8925FFDCD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E9269-1560-433C-88F4-3A78CD881B3D}" type="datetimeFigureOut">
              <a:rPr lang="uk-UA" smtClean="0"/>
              <a:t>26.04.2022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80E00F-A1E0-418F-8307-B3AB34DD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831BB9-95D5-42C2-B55A-0F893496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288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96BF06-17A7-4F34-A553-F977DC76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E9269-1560-433C-88F4-3A78CD881B3D}" type="datetimeFigureOut">
              <a:rPr lang="uk-UA" smtClean="0"/>
              <a:t>26.04.2022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92DD0E-FAD9-47C3-95C7-5F4F83432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8A8003-7906-4B52-9916-84D0C29B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319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>
                <a:sym typeface="Verdana" pitchFamily="34" charset="0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F3382F-BC23-424B-BE3B-369BFD30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4E9269-1560-433C-88F4-3A78CD881B3D}" type="datetimeFigureOut">
              <a:rPr lang="uk-UA" smtClean="0"/>
              <a:t>26.04.2022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F7E8DD-DBF1-49DC-9456-2E78CA7F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C862BF-1899-4856-AB83-FB8AC3D1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47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A82AB60-F2D8-4BA4-BFAC-37F79C14E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日期占位符 3">
            <a:extLst>
              <a:ext uri="{FF2B5EF4-FFF2-40B4-BE49-F238E27FC236}">
                <a16:creationId xmlns:a16="http://schemas.microsoft.com/office/drawing/2014/main" id="{49BE8D9F-1763-4B55-88E4-0DE7DB8289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7533" y="61658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7F7F7F"/>
                </a:solidFill>
                <a:ea typeface="+mn-ea"/>
              </a:defRPr>
            </a:lvl1pPr>
          </a:lstStyle>
          <a:p>
            <a:fld id="{444E9269-1560-433C-88F4-3A78CD881B3D}" type="datetimeFigureOut">
              <a:rPr lang="uk-UA" smtClean="0"/>
              <a:t>26.04.2022</a:t>
            </a:fld>
            <a:endParaRPr lang="uk-UA"/>
          </a:p>
        </p:txBody>
      </p:sp>
      <p:sp>
        <p:nvSpPr>
          <p:cNvPr id="1028" name="页脚占位符 4">
            <a:extLst>
              <a:ext uri="{FF2B5EF4-FFF2-40B4-BE49-F238E27FC236}">
                <a16:creationId xmlns:a16="http://schemas.microsoft.com/office/drawing/2014/main" id="{6F0F1470-BFE8-4FA7-BE95-0324860F0D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3484" y="6165851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ea typeface="宋体" charset="-122"/>
              </a:defRPr>
            </a:lvl1pPr>
          </a:lstStyle>
          <a:p>
            <a:endParaRPr lang="uk-UA"/>
          </a:p>
        </p:txBody>
      </p:sp>
      <p:sp>
        <p:nvSpPr>
          <p:cNvPr id="1029" name="灯片编号占位符 5">
            <a:extLst>
              <a:ext uri="{FF2B5EF4-FFF2-40B4-BE49-F238E27FC236}">
                <a16:creationId xmlns:a16="http://schemas.microsoft.com/office/drawing/2014/main" id="{BB5010E7-323A-4FEA-A2E2-02FD8703F6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1133" y="61658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F7F7F"/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  <p:sp>
        <p:nvSpPr>
          <p:cNvPr id="1030" name="矩形 9">
            <a:extLst>
              <a:ext uri="{FF2B5EF4-FFF2-40B4-BE49-F238E27FC236}">
                <a16:creationId xmlns:a16="http://schemas.microsoft.com/office/drawing/2014/main" id="{2B308E70-7322-48A3-9F69-02C525AB1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533" y="777875"/>
            <a:ext cx="10058400" cy="5257800"/>
          </a:xfrm>
          <a:prstGeom prst="rect">
            <a:avLst/>
          </a:prstGeom>
          <a:solidFill>
            <a:srgbClr val="FFFFFF"/>
          </a:solidFill>
          <a:ln w="6350">
            <a:solidFill>
              <a:srgbClr val="7F7F7F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ru-RU" altLang="ru-RU" sz="180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31" name="标题占位符 1">
            <a:extLst>
              <a:ext uri="{FF2B5EF4-FFF2-40B4-BE49-F238E27FC236}">
                <a16:creationId xmlns:a16="http://schemas.microsoft.com/office/drawing/2014/main" id="{3D0EFC6A-54BC-4FBA-9E14-C1DB5A6634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90600" y="777875"/>
            <a:ext cx="10058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>
                <a:sym typeface="Verdana" panose="020B0604030504040204" pitchFamily="34" charset="0"/>
              </a:rPr>
              <a:t>单击此处编辑母版标题样式</a:t>
            </a:r>
          </a:p>
        </p:txBody>
      </p:sp>
      <p:sp>
        <p:nvSpPr>
          <p:cNvPr id="1032" name="文本占位符 2">
            <a:extLst>
              <a:ext uri="{FF2B5EF4-FFF2-40B4-BE49-F238E27FC236}">
                <a16:creationId xmlns:a16="http://schemas.microsoft.com/office/drawing/2014/main" id="{169B9770-759C-41E6-A68F-B8333FD1DF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68439"/>
            <a:ext cx="100584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>
                <a:sym typeface="Verdana" panose="020B0604030504040204" pitchFamily="34" charset="0"/>
              </a:rPr>
              <a:t>单击此处编辑母版文本样式</a:t>
            </a:r>
          </a:p>
          <a:p>
            <a:pPr lvl="1"/>
            <a:r>
              <a:rPr lang="zh-CN" altLang="ru-RU">
                <a:sym typeface="Verdana" panose="020B0604030504040204" pitchFamily="34" charset="0"/>
              </a:rPr>
              <a:t>第二级</a:t>
            </a:r>
          </a:p>
          <a:p>
            <a:pPr lvl="2"/>
            <a:r>
              <a:rPr lang="zh-CN" altLang="ru-RU">
                <a:sym typeface="Verdana" panose="020B0604030504040204" pitchFamily="34" charset="0"/>
              </a:rPr>
              <a:t>第三级</a:t>
            </a:r>
          </a:p>
          <a:p>
            <a:pPr lvl="3"/>
            <a:r>
              <a:rPr lang="zh-CN" altLang="ru-RU">
                <a:sym typeface="Verdana" panose="020B0604030504040204" pitchFamily="34" charset="0"/>
              </a:rPr>
              <a:t>第四级</a:t>
            </a:r>
          </a:p>
          <a:p>
            <a:pPr lvl="4"/>
            <a:r>
              <a:rPr lang="zh-CN" altLang="ru-RU">
                <a:sym typeface="Verdana" panose="020B0604030504040204" pitchFamily="34" charset="0"/>
              </a:rPr>
              <a:t>第五级</a:t>
            </a:r>
          </a:p>
        </p:txBody>
      </p:sp>
      <p:sp>
        <p:nvSpPr>
          <p:cNvPr id="1033" name="椭圆 8">
            <a:hlinkClick r:id="" action="ppaction://hlinkshowjump?jump=firstslide" tooltip="重新播放"/>
            <a:extLst>
              <a:ext uri="{FF2B5EF4-FFF2-40B4-BE49-F238E27FC236}">
                <a16:creationId xmlns:a16="http://schemas.microsoft.com/office/drawing/2014/main" id="{F68A4547-A7ED-4C46-9E2C-0A66FF5B5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1833" y="3200400"/>
            <a:ext cx="558800" cy="419100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ru-RU" altLang="ru-RU" sz="180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515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Verdana" pitchFamily="34" charset="0"/>
          <a:ea typeface="微软雅黑" charset="-122"/>
          <a:sym typeface="Verdana" panose="020B0604030504040204" pitchFamily="34" charset="0"/>
        </a:defRPr>
      </a:lvl2pPr>
      <a:lvl3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Verdana" pitchFamily="34" charset="0"/>
          <a:ea typeface="微软雅黑" charset="-122"/>
          <a:sym typeface="Verdana" panose="020B0604030504040204" pitchFamily="34" charset="0"/>
        </a:defRPr>
      </a:lvl3pPr>
      <a:lvl4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Verdana" pitchFamily="34" charset="0"/>
          <a:ea typeface="微软雅黑" charset="-122"/>
          <a:sym typeface="Verdana" panose="020B0604030504040204" pitchFamily="34" charset="0"/>
        </a:defRPr>
      </a:lvl4pPr>
      <a:lvl5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Verdana" pitchFamily="34" charset="0"/>
          <a:ea typeface="微软雅黑" charset="-122"/>
          <a:sym typeface="Verdana" panose="020B0604030504040204" pitchFamily="34" charset="0"/>
        </a:defRPr>
      </a:lvl5pPr>
      <a:lvl6pPr marL="13716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Verdana" pitchFamily="34" charset="0"/>
          <a:ea typeface="微软雅黑" charset="-122"/>
          <a:sym typeface="Verdana" pitchFamily="34" charset="0"/>
        </a:defRPr>
      </a:lvl6pPr>
      <a:lvl7pPr marL="18288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Verdana" pitchFamily="34" charset="0"/>
          <a:ea typeface="微软雅黑" charset="-122"/>
          <a:sym typeface="Verdana" pitchFamily="34" charset="0"/>
        </a:defRPr>
      </a:lvl7pPr>
      <a:lvl8pPr marL="22860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Verdana" pitchFamily="34" charset="0"/>
          <a:ea typeface="微软雅黑" charset="-122"/>
          <a:sym typeface="Verdana" pitchFamily="34" charset="0"/>
        </a:defRPr>
      </a:lvl8pPr>
      <a:lvl9pPr marL="27432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F3F3F"/>
          </a:solidFill>
          <a:latin typeface="Verdana" pitchFamily="34" charset="0"/>
          <a:ea typeface="微软雅黑" charset="-122"/>
          <a:sym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rgbClr val="3F3F3F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rgbClr val="3F3F3F"/>
          </a:solidFill>
          <a:latin typeface="+mn-lt"/>
          <a:ea typeface="+mn-ea"/>
          <a:sym typeface="Verdan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rgbClr val="3F3F3F"/>
          </a:solidFill>
          <a:latin typeface="+mn-lt"/>
          <a:ea typeface="+mn-ea"/>
          <a:sym typeface="Verdan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rgbClr val="3F3F3F"/>
          </a:solidFill>
          <a:latin typeface="+mn-lt"/>
          <a:ea typeface="+mn-ea"/>
          <a:sym typeface="Verdan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rgbClr val="3F3F3F"/>
          </a:solidFill>
          <a:latin typeface="+mn-lt"/>
          <a:ea typeface="+mn-ea"/>
          <a:sym typeface="Verdan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rgbClr val="3F3F3F"/>
          </a:solidFill>
          <a:latin typeface="+mn-lt"/>
          <a:ea typeface="+mn-ea"/>
          <a:sym typeface="Verdan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rgbClr val="3F3F3F"/>
          </a:solidFill>
          <a:latin typeface="+mn-lt"/>
          <a:ea typeface="+mn-ea"/>
          <a:sym typeface="Verdan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rgbClr val="3F3F3F"/>
          </a:solidFill>
          <a:latin typeface="+mn-lt"/>
          <a:ea typeface="+mn-ea"/>
          <a:sym typeface="Verdan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rgbClr val="3F3F3F"/>
          </a:solidFill>
          <a:latin typeface="+mn-lt"/>
          <a:ea typeface="+mn-ea"/>
          <a:sym typeface="Verdana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pn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5kb3pvjk17" TargetMode="External" /><Relationship Id="rId2" Type="http://schemas.openxmlformats.org/officeDocument/2006/relationships/hyperlink" Target="https://learningapps.org/watch?v=psrkeah0a16" TargetMode="Externa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6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6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uk-UA" sz="3600" dirty="0"/>
            </a:br>
            <a:br>
              <a:rPr lang="uk-UA" sz="3600" dirty="0"/>
            </a:br>
            <a:br>
              <a:rPr lang="uk-UA" sz="3600" dirty="0"/>
            </a:br>
            <a:br>
              <a:rPr lang="uk-UA" sz="3600" dirty="0"/>
            </a:br>
            <a:br>
              <a:rPr lang="uk-UA" sz="3600" dirty="0"/>
            </a:br>
            <a:br>
              <a:rPr lang="uk-UA" sz="3600" dirty="0"/>
            </a:br>
            <a:r>
              <a:rPr lang="uk-UA" sz="3600" dirty="0"/>
              <a:t>26.04.2022</a:t>
            </a:r>
            <a:br>
              <a:rPr lang="uk-UA" sz="3600" dirty="0"/>
            </a:br>
            <a:r>
              <a:rPr lang="uk-UA" sz="3600" dirty="0"/>
              <a:t>Тема уроку : </a:t>
            </a:r>
            <a:r>
              <a:rPr lang="uk-UA" sz="3600" b="1" dirty="0"/>
              <a:t>Графічне відображення даних засобами мови програмування. Відображення рисунків із зовнішніх файлів.</a:t>
            </a:r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153" y="154783"/>
            <a:ext cx="10058400" cy="63500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Зміна значення властивості </a:t>
            </a:r>
            <a:r>
              <a:rPr lang="en-US" dirty="0">
                <a:solidFill>
                  <a:schemeClr val="bg1"/>
                </a:solidFill>
              </a:rPr>
              <a:t>Picture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" y="1196763"/>
            <a:ext cx="11482070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Завантажити</a:t>
            </a:r>
            <a:r>
              <a:rPr lang="uk-UA" sz="2800" b="1" i="1" kern="0" dirty="0">
                <a:solidFill>
                  <a:srgbClr val="FFFFFF"/>
                </a:solidFill>
              </a:rPr>
              <a:t>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Діалог завантаження зображення</a:t>
            </a:r>
            <a:r>
              <a:rPr lang="uk-UA" sz="2800" b="1" i="1" kern="0" dirty="0">
                <a:solidFill>
                  <a:srgbClr val="FFFFFF"/>
                </a:solidFill>
              </a:rPr>
              <a:t>. У вікні, що відкривається при цьому, обрати потрібний графічний файл і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Відкрити</a:t>
            </a:r>
            <a:r>
              <a:rPr lang="uk-UA" sz="2800" b="1" i="1" kern="0" dirty="0">
                <a:solidFill>
                  <a:srgbClr val="FFFFFF"/>
                </a:solidFill>
              </a:rPr>
              <a:t>. Далі у вікні перегляду буде відображено вміст цього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32020"/>
          <a:stretch/>
        </p:blipFill>
        <p:spPr>
          <a:xfrm>
            <a:off x="7157720" y="3985682"/>
            <a:ext cx="4171950" cy="2674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32020"/>
          <a:stretch/>
        </p:blipFill>
        <p:spPr>
          <a:xfrm>
            <a:off x="1297115" y="3985682"/>
            <a:ext cx="4171950" cy="2674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4582336" y="4527039"/>
            <a:ext cx="774524" cy="31166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9"/>
          <p:cNvSpPr/>
          <p:nvPr/>
        </p:nvSpPr>
        <p:spPr>
          <a:xfrm rot="18900000">
            <a:off x="4900248" y="387819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Стрілка вліво 11"/>
          <p:cNvSpPr/>
          <p:nvPr/>
        </p:nvSpPr>
        <p:spPr>
          <a:xfrm rot="10800000">
            <a:off x="5745433" y="4723182"/>
            <a:ext cx="1312735" cy="1199195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82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45948"/>
            <a:ext cx="10058400" cy="63500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Зміна значення властивості </a:t>
            </a:r>
            <a:r>
              <a:rPr lang="en-US" dirty="0">
                <a:solidFill>
                  <a:schemeClr val="bg1"/>
                </a:solidFill>
              </a:rPr>
              <a:t>Picture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" y="1196763"/>
            <a:ext cx="1148207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Гаразд</a:t>
            </a:r>
            <a:r>
              <a:rPr lang="uk-UA" sz="2800" b="1" i="1" kern="0" dirty="0">
                <a:solidFill>
                  <a:srgbClr val="FFFFFF"/>
                </a:solidFill>
              </a:rPr>
              <a:t> і перейти до надання значень властивостям компонента.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38178"/>
          <a:stretch/>
        </p:blipFill>
        <p:spPr>
          <a:xfrm>
            <a:off x="2688272" y="2347501"/>
            <a:ext cx="7385686" cy="384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699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5339"/>
            <a:ext cx="12122151" cy="63500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Завантаження зображення під час виконання програми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Щоб </a:t>
            </a:r>
            <a:r>
              <a:rPr lang="uk-UA" sz="2800" b="1" i="1" kern="0" dirty="0">
                <a:solidFill>
                  <a:srgbClr val="FFFF00"/>
                </a:solidFill>
              </a:rPr>
              <a:t>вивести зображення </a:t>
            </a:r>
            <a:r>
              <a:rPr lang="uk-UA" sz="2800" b="1" i="1" kern="0" dirty="0">
                <a:solidFill>
                  <a:schemeClr val="bg1"/>
                </a:solidFill>
              </a:rPr>
              <a:t>в полі компонента </a:t>
            </a:r>
            <a:r>
              <a:rPr lang="en-US" sz="2800" b="1" i="1" kern="0" dirty="0">
                <a:solidFill>
                  <a:srgbClr val="FFFF00"/>
                </a:solidFill>
              </a:rPr>
              <a:t>Image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під час роботи програми, потрібно до властивості </a:t>
            </a:r>
            <a:r>
              <a:rPr lang="en-US" sz="2800" b="1" i="1" kern="0" dirty="0">
                <a:solidFill>
                  <a:srgbClr val="FFFF00"/>
                </a:solidFill>
              </a:rPr>
              <a:t>Picture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застосувати метод </a:t>
            </a:r>
            <a:r>
              <a:rPr lang="en-US" sz="2800" b="1" i="1" kern="0" dirty="0" err="1">
                <a:solidFill>
                  <a:srgbClr val="FFFF00"/>
                </a:solidFill>
              </a:rPr>
              <a:t>LoadFromFile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вказавши як параметр шлях до </a:t>
            </a:r>
            <a:r>
              <a:rPr lang="uk-UA" sz="2800" b="1" i="1" kern="0" dirty="0" err="1">
                <a:solidFill>
                  <a:schemeClr val="bg1"/>
                </a:solidFill>
              </a:rPr>
              <a:t>файла</a:t>
            </a:r>
            <a:r>
              <a:rPr lang="uk-UA" sz="2800" b="1" i="1" kern="0" dirty="0">
                <a:solidFill>
                  <a:schemeClr val="bg1"/>
                </a:solidFill>
              </a:rPr>
              <a:t> з малюнком.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313049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Інструкція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37715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Form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.Image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  <a:r>
              <a:rPr lang="en-US" sz="2800" b="1" i="1" kern="0" dirty="0" err="1">
                <a:solidFill>
                  <a:schemeClr val="bg1"/>
                </a:solidFill>
              </a:rPr>
              <a:t>Picture.LoadFromFile</a:t>
            </a:r>
            <a:r>
              <a:rPr lang="en-US" sz="2800" b="1" i="1" kern="0" dirty="0">
                <a:solidFill>
                  <a:schemeClr val="bg1"/>
                </a:solidFill>
              </a:rPr>
              <a:t>('c:\temp\bart.bmp')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445515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Завантажує малюнок із </a:t>
            </a:r>
            <a:r>
              <a:rPr lang="uk-UA" sz="2800" b="1" i="1" kern="0" dirty="0" err="1">
                <a:solidFill>
                  <a:schemeClr val="bg1"/>
                </a:solidFill>
              </a:rPr>
              <a:t>файла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chemeClr val="bg1"/>
                </a:solidFill>
              </a:rPr>
              <a:t>bart.bmp </a:t>
            </a:r>
            <a:r>
              <a:rPr lang="uk-UA" sz="2800" b="1" i="1" kern="0" dirty="0">
                <a:solidFill>
                  <a:schemeClr val="bg1"/>
                </a:solidFill>
              </a:rPr>
              <a:t>і виводить його в полі компонента </a:t>
            </a:r>
            <a:r>
              <a:rPr lang="en-US" sz="2800" b="1" i="1" kern="0" dirty="0">
                <a:solidFill>
                  <a:srgbClr val="FFFF00"/>
                </a:solidFill>
              </a:rPr>
              <a:t>Image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623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40" y="156287"/>
            <a:ext cx="12224553" cy="63500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Завантаження зображення під час виконання програми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Метод </a:t>
            </a:r>
            <a:r>
              <a:rPr lang="en-US" sz="2800" b="1" i="1" kern="0" dirty="0" err="1">
                <a:solidFill>
                  <a:srgbClr val="FFFF00"/>
                </a:solidFill>
              </a:rPr>
              <a:t>LoadFromFile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дозволяє виводити зображення різних графічних форматів: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7" y="2326822"/>
            <a:ext cx="288890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*.</a:t>
            </a:r>
            <a:r>
              <a:rPr lang="en-US" sz="2800" b="1" i="1" kern="0" dirty="0">
                <a:solidFill>
                  <a:schemeClr val="bg1"/>
                </a:solidFill>
              </a:rPr>
              <a:t>bmp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5137" y="2326822"/>
            <a:ext cx="288890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*.</a:t>
            </a:r>
            <a:r>
              <a:rPr lang="en-US" sz="2800" b="1" i="1" kern="0" dirty="0" err="1">
                <a:solidFill>
                  <a:schemeClr val="bg1"/>
                </a:solidFill>
              </a:rPr>
              <a:t>wmf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8267" y="2326822"/>
            <a:ext cx="288890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*.jpeg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33243" y="2326822"/>
            <a:ext cx="288890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*.</a:t>
            </a:r>
            <a:r>
              <a:rPr lang="en-US" sz="2800" b="1" i="1" kern="0" dirty="0">
                <a:solidFill>
                  <a:schemeClr val="bg1"/>
                </a:solidFill>
              </a:rPr>
              <a:t>jpg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08" y="304679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Але для завантаження </a:t>
            </a:r>
            <a:r>
              <a:rPr lang="en-US" sz="2800" b="1" i="1" kern="0" dirty="0">
                <a:solidFill>
                  <a:schemeClr val="bg1"/>
                </a:solidFill>
              </a:rPr>
              <a:t>jpg-</a:t>
            </a:r>
            <a:r>
              <a:rPr lang="uk-UA" sz="2800" b="1" i="1" kern="0" dirty="0">
                <a:solidFill>
                  <a:schemeClr val="bg1"/>
                </a:solidFill>
              </a:rPr>
              <a:t>файлів необхідно включити до розділу </a:t>
            </a:r>
            <a:r>
              <a:rPr lang="en-US" sz="2800" b="1" i="1" kern="0" dirty="0">
                <a:solidFill>
                  <a:schemeClr val="bg1"/>
                </a:solidFill>
              </a:rPr>
              <a:t>uses </a:t>
            </a:r>
            <a:r>
              <a:rPr lang="uk-UA" sz="2800" b="1" i="1" kern="0" dirty="0">
                <a:solidFill>
                  <a:schemeClr val="bg1"/>
                </a:solidFill>
              </a:rPr>
              <a:t>стандартний модуль </a:t>
            </a:r>
            <a:r>
              <a:rPr lang="en-US" sz="2800" b="1" i="1" kern="0" dirty="0">
                <a:solidFill>
                  <a:schemeClr val="bg1"/>
                </a:solidFill>
              </a:rPr>
              <a:t>JPEG: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23869" y="4197657"/>
            <a:ext cx="8746420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chemeClr val="bg1"/>
                </a:solidFill>
              </a:rPr>
              <a:t>uses JPEG;</a:t>
            </a:r>
          </a:p>
        </p:txBody>
      </p:sp>
    </p:spTree>
    <p:extLst>
      <p:ext uri="{BB962C8B-B14F-4D97-AF65-F5344CB8AC3E}">
        <p14:creationId xmlns:p14="http://schemas.microsoft.com/office/powerpoint/2010/main" val="294494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146070"/>
            <a:ext cx="12050142" cy="63500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Завантаження зображення під час виконання програми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графічний файл міститься в поточному каталозі (у папці проекту), достатньо вказати лише його назву. 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3052761"/>
            <a:ext cx="1205014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chemeClr val="bg1"/>
                </a:solidFill>
              </a:rPr>
              <a:t>Image</a:t>
            </a:r>
            <a:r>
              <a:rPr lang="uk-UA" sz="3600" b="1" i="1" kern="0" dirty="0">
                <a:solidFill>
                  <a:schemeClr val="bg1"/>
                </a:solidFill>
              </a:rPr>
              <a:t>1</a:t>
            </a:r>
            <a:r>
              <a:rPr lang="en-US" sz="3600" b="1" i="1" kern="0" dirty="0">
                <a:solidFill>
                  <a:schemeClr val="bg1"/>
                </a:solidFill>
              </a:rPr>
              <a:t>.</a:t>
            </a:r>
            <a:r>
              <a:rPr lang="en-US" sz="3600" b="1" i="1" kern="0" dirty="0" err="1">
                <a:solidFill>
                  <a:schemeClr val="bg1"/>
                </a:solidFill>
              </a:rPr>
              <a:t>Picture.LoadFromFile</a:t>
            </a:r>
            <a:r>
              <a:rPr lang="en-US" sz="3600" b="1" i="1" kern="0" dirty="0">
                <a:solidFill>
                  <a:schemeClr val="bg1"/>
                </a:solidFill>
              </a:rPr>
              <a:t> ('Parrot.jpg');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389547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Очистити вміст елемента </a:t>
            </a:r>
            <a:r>
              <a:rPr lang="en-US" sz="2800" b="1" i="1" kern="0" dirty="0">
                <a:solidFill>
                  <a:srgbClr val="FFFF00"/>
                </a:solidFill>
              </a:rPr>
              <a:t>Image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можна таким способом: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5691775"/>
            <a:ext cx="1205014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chemeClr val="bg1"/>
                </a:solidFill>
              </a:rPr>
              <a:t>Image</a:t>
            </a:r>
            <a:r>
              <a:rPr lang="uk-UA" sz="3600" b="1" i="1" kern="0" dirty="0">
                <a:solidFill>
                  <a:schemeClr val="bg1"/>
                </a:solidFill>
              </a:rPr>
              <a:t>1</a:t>
            </a:r>
            <a:r>
              <a:rPr lang="en-US" sz="3600" b="1" i="1" kern="0" dirty="0">
                <a:solidFill>
                  <a:schemeClr val="bg1"/>
                </a:solidFill>
              </a:rPr>
              <a:t>.Picture</a:t>
            </a:r>
            <a:r>
              <a:rPr lang="uk-UA" sz="3600" b="1" i="1" kern="0" dirty="0">
                <a:solidFill>
                  <a:schemeClr val="bg1"/>
                </a:solidFill>
              </a:rPr>
              <a:t>:=</a:t>
            </a:r>
            <a:r>
              <a:rPr lang="en-US" sz="3600" b="1" i="1" kern="0" dirty="0">
                <a:solidFill>
                  <a:schemeClr val="bg1"/>
                </a:solidFill>
              </a:rPr>
              <a:t> nil;</a:t>
            </a:r>
          </a:p>
        </p:txBody>
      </p:sp>
      <p:sp>
        <p:nvSpPr>
          <p:cNvPr id="10" name="Стрілка вліво 9"/>
          <p:cNvSpPr/>
          <p:nvPr/>
        </p:nvSpPr>
        <p:spPr>
          <a:xfrm rot="16200000">
            <a:off x="5719172" y="1972694"/>
            <a:ext cx="755813" cy="1317305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Стрілка вліво 10"/>
          <p:cNvSpPr/>
          <p:nvPr/>
        </p:nvSpPr>
        <p:spPr>
          <a:xfrm rot="16200000">
            <a:off x="5719172" y="4641049"/>
            <a:ext cx="755813" cy="1317305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54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3849D6-2629-4727-BC94-82F56FEE6D8A}"/>
              </a:ext>
            </a:extLst>
          </p:cNvPr>
          <p:cNvSpPr/>
          <p:nvPr/>
        </p:nvSpPr>
        <p:spPr>
          <a:xfrm>
            <a:off x="1235373" y="189164"/>
            <a:ext cx="5450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+mj-lt"/>
              </a:rPr>
              <a:t>Піктографічна кнопка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8A7C8-F24B-4C91-8C7D-BD7A689B3F6C}"/>
              </a:ext>
            </a:extLst>
          </p:cNvPr>
          <p:cNvSpPr txBox="1"/>
          <p:nvPr/>
        </p:nvSpPr>
        <p:spPr>
          <a:xfrm>
            <a:off x="589935" y="1206608"/>
            <a:ext cx="110465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Компонент </a:t>
            </a:r>
            <a:r>
              <a:rPr lang="en-US" sz="2800" b="1" i="1" kern="0" dirty="0" err="1">
                <a:solidFill>
                  <a:srgbClr val="FFFF00"/>
                </a:solidFill>
              </a:rPr>
              <a:t>BitBtn</a:t>
            </a:r>
            <a:r>
              <a:rPr lang="en-US" sz="2800" b="1" i="1" kern="0" dirty="0">
                <a:solidFill>
                  <a:schemeClr val="bg1"/>
                </a:solidFill>
              </a:rPr>
              <a:t>— </a:t>
            </a:r>
            <a:r>
              <a:rPr lang="uk-UA" sz="2800" b="1" i="1" kern="0" dirty="0">
                <a:solidFill>
                  <a:schemeClr val="bg1"/>
                </a:solidFill>
              </a:rPr>
              <a:t>це піктографічна кнопка; значок розташований на вкладці </a:t>
            </a:r>
            <a:r>
              <a:rPr lang="en-US" sz="2800" b="1" i="1" kern="0" dirty="0">
                <a:solidFill>
                  <a:srgbClr val="FFFF00"/>
                </a:solidFill>
              </a:rPr>
              <a:t>Additional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палітри компонентів.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2F758C-E230-44F3-9E66-8172E813D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719" y="2441279"/>
            <a:ext cx="9526561" cy="1638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EE3D3F6-1F32-408F-8764-AEA1E9B4171C}"/>
              </a:ext>
            </a:extLst>
          </p:cNvPr>
          <p:cNvSpPr/>
          <p:nvPr/>
        </p:nvSpPr>
        <p:spPr>
          <a:xfrm>
            <a:off x="2438396" y="3035291"/>
            <a:ext cx="728663" cy="7156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трілка вліво 8">
            <a:extLst>
              <a:ext uri="{FF2B5EF4-FFF2-40B4-BE49-F238E27FC236}">
                <a16:creationId xmlns:a16="http://schemas.microsoft.com/office/drawing/2014/main" id="{96B4BBC6-C08C-4B30-8531-5560315254AC}"/>
              </a:ext>
            </a:extLst>
          </p:cNvPr>
          <p:cNvSpPr/>
          <p:nvPr/>
        </p:nvSpPr>
        <p:spPr>
          <a:xfrm rot="18900000">
            <a:off x="2863131" y="245525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5ACCCD-6255-4D7E-9A46-D62BB1382CB4}"/>
              </a:ext>
            </a:extLst>
          </p:cNvPr>
          <p:cNvSpPr txBox="1"/>
          <p:nvPr/>
        </p:nvSpPr>
        <p:spPr>
          <a:xfrm>
            <a:off x="589935" y="4213337"/>
            <a:ext cx="110465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відміну від </a:t>
            </a:r>
            <a:r>
              <a:rPr lang="en-US" sz="2800" b="1" i="1" kern="0" dirty="0">
                <a:solidFill>
                  <a:srgbClr val="FFFF00"/>
                </a:solidFill>
              </a:rPr>
              <a:t>Button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кнопка </a:t>
            </a:r>
            <a:r>
              <a:rPr lang="en-US" sz="2800" b="1" i="1" kern="0" dirty="0" err="1">
                <a:solidFill>
                  <a:srgbClr val="FFFF00"/>
                </a:solidFill>
              </a:rPr>
              <a:t>BitBtn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може містити на своїй поверхні не тільки напис, але й зображення, яке задають властивістю </a:t>
            </a:r>
            <a:r>
              <a:rPr lang="en-US" sz="2800" b="1" i="1" kern="0" dirty="0">
                <a:solidFill>
                  <a:srgbClr val="FFFF00"/>
                </a:solidFill>
              </a:rPr>
              <a:t>Glyph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Властивість </a:t>
            </a:r>
            <a:r>
              <a:rPr lang="en-US" sz="2800" b="1" i="1" kern="0" dirty="0">
                <a:solidFill>
                  <a:srgbClr val="FFFF00"/>
                </a:solidFill>
              </a:rPr>
              <a:t>Kind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компонента </a:t>
            </a:r>
            <a:r>
              <a:rPr lang="en-US" sz="2800" b="1" i="1" kern="0" dirty="0" err="1">
                <a:solidFill>
                  <a:srgbClr val="FFFF00"/>
                </a:solidFill>
              </a:rPr>
              <a:t>BitBtn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визначає один зі стандартних варіантів кнопки </a:t>
            </a:r>
            <a:r>
              <a:rPr lang="en-US" sz="2800" b="1" i="1" kern="0" dirty="0" err="1">
                <a:solidFill>
                  <a:srgbClr val="FFFF00"/>
                </a:solidFill>
              </a:rPr>
              <a:t>BitBtn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945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A9D088-433F-486D-9EE3-EB5EDD8073DB}"/>
              </a:ext>
            </a:extLst>
          </p:cNvPr>
          <p:cNvSpPr/>
          <p:nvPr/>
        </p:nvSpPr>
        <p:spPr>
          <a:xfrm>
            <a:off x="1235374" y="191418"/>
            <a:ext cx="5450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+mj-lt"/>
              </a:rPr>
              <a:t>Піктографічна кнопка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E7F123-5696-4FCF-A28C-D5DF22451CCE}"/>
              </a:ext>
            </a:extLst>
          </p:cNvPr>
          <p:cNvSpPr txBox="1"/>
          <p:nvPr/>
        </p:nvSpPr>
        <p:spPr>
          <a:xfrm>
            <a:off x="501444" y="1019782"/>
            <a:ext cx="1114978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Натискання на будь-яку з кнопок з піктограмами повертає в програму результат, що дорівнює: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4970E2-D5D9-46FD-9A29-3901BE2A66F3}"/>
              </a:ext>
            </a:extLst>
          </p:cNvPr>
          <p:cNvSpPr txBox="1"/>
          <p:nvPr/>
        </p:nvSpPr>
        <p:spPr>
          <a:xfrm>
            <a:off x="2833141" y="2573871"/>
            <a:ext cx="6527876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 err="1">
                <a:solidFill>
                  <a:schemeClr val="bg1"/>
                </a:solidFill>
              </a:rPr>
              <a:t>mrName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sp>
        <p:nvSpPr>
          <p:cNvPr id="5" name="Прямокутник 10">
            <a:extLst>
              <a:ext uri="{FF2B5EF4-FFF2-40B4-BE49-F238E27FC236}">
                <a16:creationId xmlns:a16="http://schemas.microsoft.com/office/drawing/2014/main" id="{F61E8D8B-896C-40D3-B587-32C22C741FDE}"/>
              </a:ext>
            </a:extLst>
          </p:cNvPr>
          <p:cNvSpPr/>
          <p:nvPr/>
        </p:nvSpPr>
        <p:spPr>
          <a:xfrm>
            <a:off x="5707626" y="2596923"/>
            <a:ext cx="1710813" cy="83207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E778F5-4A92-423A-B6F4-88D905E91FB3}"/>
              </a:ext>
            </a:extLst>
          </p:cNvPr>
          <p:cNvSpPr txBox="1"/>
          <p:nvPr/>
        </p:nvSpPr>
        <p:spPr>
          <a:xfrm>
            <a:off x="4064000" y="3591323"/>
            <a:ext cx="7587225" cy="523220"/>
          </a:xfrm>
          <a:prstGeom prst="wedgeRectCallout">
            <a:avLst>
              <a:gd name="adj1" fmla="val -16629"/>
              <a:gd name="adj2" fmla="val -107228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Yes, No, Cancel </a:t>
            </a:r>
            <a:r>
              <a:rPr lang="uk-UA" sz="2800" b="1" i="1" kern="0" dirty="0">
                <a:solidFill>
                  <a:srgbClr val="FFFFFF"/>
                </a:solidFill>
              </a:rPr>
              <a:t>тощо — назва кнопки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E5171-C755-41A6-8E83-A97AF31FE8B8}"/>
              </a:ext>
            </a:extLst>
          </p:cNvPr>
          <p:cNvSpPr txBox="1"/>
          <p:nvPr/>
        </p:nvSpPr>
        <p:spPr>
          <a:xfrm>
            <a:off x="501444" y="4688083"/>
            <a:ext cx="1114978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Відмінність є у кнопки </a:t>
            </a:r>
            <a:r>
              <a:rPr lang="en-US" sz="2800" b="1" i="1" kern="0" dirty="0">
                <a:solidFill>
                  <a:srgbClr val="FFFF00"/>
                </a:solidFill>
              </a:rPr>
              <a:t>Close</a:t>
            </a:r>
            <a:r>
              <a:rPr lang="en-US" sz="2800" b="1" i="1" kern="0" dirty="0">
                <a:solidFill>
                  <a:schemeClr val="bg1"/>
                </a:solidFill>
              </a:rPr>
              <a:t>: </a:t>
            </a:r>
            <a:r>
              <a:rPr lang="uk-UA" sz="2800" b="1" i="1" kern="0" dirty="0">
                <a:solidFill>
                  <a:schemeClr val="bg1"/>
                </a:solidFill>
              </a:rPr>
              <a:t>її натискання приводить до завершення роботи програми.</a:t>
            </a:r>
          </a:p>
        </p:txBody>
      </p:sp>
    </p:spTree>
    <p:extLst>
      <p:ext uri="{BB962C8B-B14F-4D97-AF65-F5344CB8AC3E}">
        <p14:creationId xmlns:p14="http://schemas.microsoft.com/office/powerpoint/2010/main" val="26304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D7835F-7760-44B5-8116-6DC0A5AAE169}"/>
              </a:ext>
            </a:extLst>
          </p:cNvPr>
          <p:cNvSpPr/>
          <p:nvPr/>
        </p:nvSpPr>
        <p:spPr>
          <a:xfrm>
            <a:off x="1391520" y="191418"/>
            <a:ext cx="5450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+mj-lt"/>
              </a:rPr>
              <a:t>Піктографічна кнопка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24456B-5C14-4BAD-A001-12A7DBDBFD7E}"/>
              </a:ext>
            </a:extLst>
          </p:cNvPr>
          <p:cNvSpPr txBox="1"/>
          <p:nvPr/>
        </p:nvSpPr>
        <p:spPr>
          <a:xfrm>
            <a:off x="609600" y="1064027"/>
            <a:ext cx="10972800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виведення малюнка відповідає властивість </a:t>
            </a:r>
            <a:r>
              <a:rPr lang="en-US" sz="2800" b="1" i="1" kern="0" dirty="0">
                <a:solidFill>
                  <a:srgbClr val="FFFF00"/>
                </a:solidFill>
              </a:rPr>
              <a:t>Glyph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При натисканні на кнопку в рядку </a:t>
            </a:r>
            <a:r>
              <a:rPr lang="en-US" sz="2800" b="1" i="1" kern="0" dirty="0">
                <a:solidFill>
                  <a:srgbClr val="FFFF00"/>
                </a:solidFill>
              </a:rPr>
              <a:t>Glyph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Інспектор об'єктів </a:t>
            </a:r>
            <a:r>
              <a:rPr lang="uk-UA" sz="2800" b="1" i="1" kern="0" dirty="0">
                <a:solidFill>
                  <a:schemeClr val="bg1"/>
                </a:solidFill>
              </a:rPr>
              <a:t>відкривається вікно </a:t>
            </a:r>
            <a:r>
              <a:rPr lang="uk-UA" sz="2800" b="1" i="1" kern="0" dirty="0">
                <a:solidFill>
                  <a:srgbClr val="FFFF00"/>
                </a:solidFill>
              </a:rPr>
              <a:t>Діалог завантаження </a:t>
            </a:r>
            <a:r>
              <a:rPr lang="uk-UA" sz="2800" b="1" i="1" kern="0" dirty="0" err="1">
                <a:solidFill>
                  <a:srgbClr val="FFFF00"/>
                </a:solidFill>
              </a:rPr>
              <a:t>зображеня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як і при задаванні властивості </a:t>
            </a:r>
            <a:r>
              <a:rPr lang="en-US" sz="2800" b="1" i="1" kern="0" dirty="0">
                <a:solidFill>
                  <a:srgbClr val="FFFF00"/>
                </a:solidFill>
              </a:rPr>
              <a:t>Picture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для компонента </a:t>
            </a:r>
            <a:r>
              <a:rPr lang="en-US" sz="2800" b="1" i="1" kern="0" dirty="0">
                <a:solidFill>
                  <a:srgbClr val="FFFF00"/>
                </a:solidFill>
              </a:rPr>
              <a:t>Image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Можливості масштабування малюнка для кнопки </a:t>
            </a:r>
            <a:r>
              <a:rPr lang="en-US" sz="2800" b="1" i="1" kern="0" dirty="0" err="1">
                <a:solidFill>
                  <a:srgbClr val="FFFF00"/>
                </a:solidFill>
              </a:rPr>
              <a:t>BitBtn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немає, тому потрібно його розміри узгоджувати з розмірами кнопки.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3AE1D0-0064-4D9E-BE87-4ADBEFF24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821" y="4350752"/>
            <a:ext cx="9186358" cy="194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кутник 7">
            <a:extLst>
              <a:ext uri="{FF2B5EF4-FFF2-40B4-BE49-F238E27FC236}">
                <a16:creationId xmlns:a16="http://schemas.microsoft.com/office/drawing/2014/main" id="{BD0AAED7-7418-498E-B371-8D76485F7BC3}"/>
              </a:ext>
            </a:extLst>
          </p:cNvPr>
          <p:cNvSpPr/>
          <p:nvPr/>
        </p:nvSpPr>
        <p:spPr>
          <a:xfrm>
            <a:off x="1937166" y="5217924"/>
            <a:ext cx="3399332" cy="47833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Стрілка вліво 8">
            <a:extLst>
              <a:ext uri="{FF2B5EF4-FFF2-40B4-BE49-F238E27FC236}">
                <a16:creationId xmlns:a16="http://schemas.microsoft.com/office/drawing/2014/main" id="{A7A2D802-5B00-45EF-A7BE-B94CB010C6DA}"/>
              </a:ext>
            </a:extLst>
          </p:cNvPr>
          <p:cNvSpPr/>
          <p:nvPr/>
        </p:nvSpPr>
        <p:spPr>
          <a:xfrm rot="18900000">
            <a:off x="3844992" y="454155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82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079" y="-64492"/>
            <a:ext cx="7931224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uk-UA" b="1" dirty="0">
                <a:solidFill>
                  <a:schemeClr val="bg1"/>
                </a:solidFill>
              </a:rPr>
              <a:t>Практичне завдання</a:t>
            </a:r>
            <a:r>
              <a:rPr lang="uk-UA" b="1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uk-UA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7135" y="1078508"/>
            <a:ext cx="4586749" cy="4525963"/>
          </a:xfrm>
        </p:spPr>
        <p:txBody>
          <a:bodyPr>
            <a:noAutofit/>
          </a:bodyPr>
          <a:lstStyle/>
          <a:p>
            <a:pPr marL="400050" lvl="1" indent="450850">
              <a:buNone/>
            </a:pP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 програмування </a:t>
            </a:r>
            <a:r>
              <a:rPr lang="uk-UA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Lazarus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створіть проект, форма якого містить малюнок, що збережений у файлі. При натисненні кнопки </a:t>
            </a:r>
            <a:r>
              <a:rPr lang="uk-UA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розміри малюнка збільшуються (імітується ефект наближення).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850" algn="just">
              <a:buNone/>
            </a:pPr>
            <a:endParaRPr lang="uk-UA" sz="2400" dirty="0">
              <a:latin typeface="Arial Narrow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EF33D3-7C85-4C19-B3E8-9B18CF19A78C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3000"/>
                    </a14:imgEffect>
                  </a14:imgLayer>
                </a14:imgProps>
              </a:ext>
            </a:extLst>
          </a:blip>
          <a:srcRect r="58363" b="51420"/>
          <a:stretch/>
        </p:blipFill>
        <p:spPr bwMode="auto">
          <a:xfrm>
            <a:off x="5633884" y="877010"/>
            <a:ext cx="3850755" cy="2822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3F612E-6DDE-4524-8087-B5505158631C}"/>
              </a:ext>
            </a:extLst>
          </p:cNvPr>
          <p:cNvPicPr/>
          <p:nvPr/>
        </p:nvPicPr>
        <p:blipFill rotWithShape="1">
          <a:blip r:embed="rId4"/>
          <a:srcRect r="58374" b="50662"/>
          <a:stretch/>
        </p:blipFill>
        <p:spPr bwMode="auto">
          <a:xfrm>
            <a:off x="5633884" y="3549517"/>
            <a:ext cx="3850755" cy="2570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7552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C7B8C6-0B18-4B48-81A5-EDE6B23D2155}"/>
              </a:ext>
            </a:extLst>
          </p:cNvPr>
          <p:cNvPicPr/>
          <p:nvPr/>
        </p:nvPicPr>
        <p:blipFill rotWithShape="1">
          <a:blip r:embed="rId2"/>
          <a:srcRect t="37213" r="54258" b="22021"/>
          <a:stretch/>
        </p:blipFill>
        <p:spPr bwMode="auto">
          <a:xfrm>
            <a:off x="2400299" y="1423555"/>
            <a:ext cx="6691745" cy="4177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351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373" y="197046"/>
            <a:ext cx="11783627" cy="63500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Графічне відображення даних мовами програмування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10" y="1196763"/>
            <a:ext cx="6968871" cy="523220"/>
          </a:xfrm>
          <a:prstGeom prst="rect">
            <a:avLst/>
          </a:prstGeom>
          <a:solidFill>
            <a:srgbClr val="FFC73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Пригадайте: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8520" y="1196763"/>
            <a:ext cx="4899289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дізнаєтеся: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8520" y="1814417"/>
            <a:ext cx="4899289" cy="470898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як у середовищі програмування </a:t>
            </a:r>
            <a:r>
              <a:rPr lang="en-US" sz="2500" b="1" i="1" kern="0" dirty="0">
                <a:solidFill>
                  <a:srgbClr val="FFFFFF"/>
                </a:solidFill>
              </a:rPr>
              <a:t>Lazarus </a:t>
            </a:r>
            <a:r>
              <a:rPr lang="uk-UA" sz="2500" b="1" i="1" kern="0" dirty="0">
                <a:solidFill>
                  <a:srgbClr val="FFFFFF"/>
                </a:solidFill>
              </a:rPr>
              <a:t>використовують малюнки, збережені в зовнішніх файлах;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як у середовищі </a:t>
            </a:r>
            <a:r>
              <a:rPr lang="en-US" sz="2500" b="1" i="1" kern="0" dirty="0">
                <a:solidFill>
                  <a:srgbClr val="FFFFFF"/>
                </a:solidFill>
              </a:rPr>
              <a:t>Lazarus </a:t>
            </a:r>
            <a:r>
              <a:rPr lang="uk-UA" sz="2500" b="1" i="1" kern="0" dirty="0">
                <a:solidFill>
                  <a:srgbClr val="FFFFFF"/>
                </a:solidFill>
              </a:rPr>
              <a:t>на форму додають графічні фігури;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як у середовищі </a:t>
            </a:r>
            <a:r>
              <a:rPr lang="en-US" sz="2500" b="1" i="1" kern="0" dirty="0">
                <a:solidFill>
                  <a:srgbClr val="FFFFFF"/>
                </a:solidFill>
              </a:rPr>
              <a:t>Lazarus </a:t>
            </a:r>
            <a:r>
              <a:rPr lang="uk-UA" sz="2500" b="1" i="1" kern="0" dirty="0">
                <a:solidFill>
                  <a:srgbClr val="FFFFFF"/>
                </a:solidFill>
              </a:rPr>
              <a:t>малюють лінію, сектор та ламану;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72009" y="1814418"/>
            <a:ext cx="6968871" cy="47089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i="1" kern="0" dirty="0">
                <a:solidFill>
                  <a:srgbClr val="002060"/>
                </a:solidFill>
              </a:rPr>
              <a:t>які інструменти малювання використовують у середовищі графічного редактора;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i="1" kern="0" dirty="0">
                <a:solidFill>
                  <a:srgbClr val="002060"/>
                </a:solidFill>
              </a:rPr>
              <a:t>як створюють та змінюють формат малюнків у середовищі текстового процесора;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i="1" kern="0" dirty="0">
                <a:solidFill>
                  <a:srgbClr val="002060"/>
                </a:solidFill>
              </a:rPr>
              <a:t>чим відрізняються малюнки, створені у графічному редакторі та текстовому процесорі;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i="1" kern="0" dirty="0">
                <a:solidFill>
                  <a:srgbClr val="002060"/>
                </a:solidFill>
              </a:rPr>
              <a:t>засоби для малювання в навчальному середовищі створення та виконання алгоритмів </a:t>
            </a:r>
            <a:r>
              <a:rPr lang="uk-UA" sz="2400" b="1" i="1" kern="0" dirty="0" err="1">
                <a:solidFill>
                  <a:srgbClr val="002060"/>
                </a:solidFill>
              </a:rPr>
              <a:t>Скретч</a:t>
            </a:r>
            <a:r>
              <a:rPr lang="uk-UA" sz="2400" b="1" i="1" kern="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607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632" y="-94828"/>
            <a:ext cx="7427168" cy="11430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Arial Narrow" panose="020B0606020202030204" pitchFamily="34" charset="0"/>
              </a:rPr>
              <a:t>Домашнє завдання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5640" y="1340768"/>
            <a:ext cx="7355160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200" dirty="0"/>
              <a:t>Виконайте інтерактивні вправи</a:t>
            </a:r>
          </a:p>
          <a:p>
            <a:pPr marL="0" indent="0" algn="just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https://learningapps.org/watch?v=psrkeah0a16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200" dirty="0">
                <a:latin typeface="Arial Narrow" panose="020B0606020202030204" pitchFamily="34" charset="0"/>
                <a:hlinkClick r:id="rId3"/>
              </a:rPr>
              <a:t>https://learningapps.org/watch?v=p5kb3pvjk17</a:t>
            </a:r>
            <a:endParaRPr lang="uk-UA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uk-UA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uk-UA" sz="22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uk-UA" sz="2200" dirty="0"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99" y="3170902"/>
            <a:ext cx="6549435" cy="234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49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12454384" cy="909535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chemeClr val="bg1"/>
                </a:solidFill>
              </a:rPr>
              <a:t>Як у середовищі програмування </a:t>
            </a:r>
            <a:r>
              <a:rPr lang="uk-UA" sz="2000" dirty="0" err="1">
                <a:solidFill>
                  <a:schemeClr val="bg1"/>
                </a:solidFill>
              </a:rPr>
              <a:t>Lazarus</a:t>
            </a:r>
            <a:r>
              <a:rPr lang="uk-UA" sz="2000" dirty="0">
                <a:solidFill>
                  <a:schemeClr val="bg1"/>
                </a:solidFill>
              </a:rPr>
              <a:t> використовують малюнки, збережені в зовнішніх файлах?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програмах часто використовують малюнки: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967027973"/>
              </p:ext>
            </p:extLst>
          </p:nvPr>
        </p:nvGraphicFramePr>
        <p:xfrm>
          <a:off x="6097079" y="1889947"/>
          <a:ext cx="5858510" cy="4376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2008" y="1915314"/>
            <a:ext cx="5582032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Деякі середовища програмування мають засоби, які забезпечують додавання готових зображень до програмного коду або створення й форматування малюнків у самій програмі.</a:t>
            </a:r>
          </a:p>
        </p:txBody>
      </p:sp>
    </p:spTree>
    <p:extLst>
      <p:ext uri="{BB962C8B-B14F-4D97-AF65-F5344CB8AC3E}">
        <p14:creationId xmlns:p14="http://schemas.microsoft.com/office/powerpoint/2010/main" val="12023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Graphic spid="19" grpId="0" uiExpand="1">
        <p:bldSub>
          <a:bldDgm bld="one"/>
        </p:bldSub>
      </p:bldGraphic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94" y="98781"/>
            <a:ext cx="11548483" cy="635000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chemeClr val="bg1"/>
                </a:solidFill>
              </a:rPr>
              <a:t>Як у середовищі програмування </a:t>
            </a:r>
            <a:r>
              <a:rPr lang="uk-UA" sz="2000" dirty="0" err="1">
                <a:solidFill>
                  <a:schemeClr val="bg1"/>
                </a:solidFill>
              </a:rPr>
              <a:t>Lazarus</a:t>
            </a:r>
            <a:r>
              <a:rPr lang="uk-UA" sz="2000" dirty="0">
                <a:solidFill>
                  <a:schemeClr val="bg1"/>
                </a:solidFill>
              </a:rPr>
              <a:t> використовують малюнки, збережені в зовнішніх файлах?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у навчальному середовищі створення та виконання алгоритмів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ви використовували такі засоби для роботи з графікою: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26328067"/>
              </p:ext>
            </p:extLst>
          </p:nvPr>
        </p:nvGraphicFramePr>
        <p:xfrm>
          <a:off x="126385" y="2438400"/>
          <a:ext cx="11901492" cy="432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027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Graphic spid="7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861" y="197471"/>
            <a:ext cx="10058400" cy="635000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chemeClr val="bg1"/>
                </a:solidFill>
              </a:rPr>
              <a:t>Як у середовищі програмування </a:t>
            </a:r>
            <a:r>
              <a:rPr lang="uk-UA" sz="2000" dirty="0" err="1">
                <a:solidFill>
                  <a:schemeClr val="bg1"/>
                </a:solidFill>
              </a:rPr>
              <a:t>Lazarus</a:t>
            </a:r>
            <a:r>
              <a:rPr lang="uk-UA" sz="2000" dirty="0">
                <a:solidFill>
                  <a:schemeClr val="bg1"/>
                </a:solidFill>
              </a:rPr>
              <a:t> використовують малюнки, збережені в зовнішніх файлах?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Середовище програмування </a:t>
            </a:r>
            <a:r>
              <a:rPr lang="en-US" sz="2800" b="1" i="1" kern="0" dirty="0">
                <a:solidFill>
                  <a:srgbClr val="FFFFFF"/>
                </a:solidFill>
              </a:rPr>
              <a:t>Lazarus </a:t>
            </a:r>
            <a:r>
              <a:rPr lang="uk-UA" sz="2800" b="1" i="1" kern="0" dirty="0">
                <a:solidFill>
                  <a:srgbClr val="FFFFFF"/>
                </a:solidFill>
              </a:rPr>
              <a:t>містить засоби для роботи з графічними зображеннями. На формах можна розміщувати малюнки, які збережені в зовнішніх файлах. Компоненти екранної форми, які використовують для розміщення графічних об'єктів, містяться на панелі компонентів </a:t>
            </a:r>
            <a:r>
              <a:rPr lang="en-US" sz="2800" b="1" i="1" kern="0" dirty="0">
                <a:solidFill>
                  <a:srgbClr val="FFFF00"/>
                </a:solidFill>
              </a:rPr>
              <a:t>Additional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(Додаткова).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33473"/>
          <a:stretch/>
        </p:blipFill>
        <p:spPr>
          <a:xfrm>
            <a:off x="216722" y="4282266"/>
            <a:ext cx="11746678" cy="1655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1749309" y="4375850"/>
            <a:ext cx="1855918" cy="5962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0616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861" y="145384"/>
            <a:ext cx="10058400" cy="635000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chemeClr val="bg1"/>
                </a:solidFill>
              </a:rPr>
              <a:t>Як у середовищі програмування </a:t>
            </a:r>
            <a:r>
              <a:rPr lang="uk-UA" sz="2000" dirty="0" err="1">
                <a:solidFill>
                  <a:schemeClr val="bg1"/>
                </a:solidFill>
              </a:rPr>
              <a:t>Lazarus</a:t>
            </a:r>
            <a:r>
              <a:rPr lang="uk-UA" sz="2000" dirty="0">
                <a:solidFill>
                  <a:schemeClr val="bg1"/>
                </a:solidFill>
              </a:rPr>
              <a:t> використовують малюнки, збережені в зовнішніх файлах?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вставлення контейнера, до якого додають малюнок із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, на формі розміщують компонент </a:t>
            </a:r>
            <a:r>
              <a:rPr lang="en-US" sz="2800" b="1" i="1" kern="0" dirty="0">
                <a:solidFill>
                  <a:srgbClr val="FFFF00"/>
                </a:solidFill>
              </a:rPr>
              <a:t>Image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2" y="2834466"/>
            <a:ext cx="11746678" cy="1101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2424113" y="3323592"/>
            <a:ext cx="514350" cy="4147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7"/>
          <p:cNvSpPr/>
          <p:nvPr/>
        </p:nvSpPr>
        <p:spPr>
          <a:xfrm rot="18900000">
            <a:off x="2650643" y="270672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92" y="4141111"/>
            <a:ext cx="8286573" cy="2314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Пряма зі стрілкою 9"/>
          <p:cNvCxnSpPr/>
          <p:nvPr/>
        </p:nvCxnSpPr>
        <p:spPr>
          <a:xfrm>
            <a:off x="2800350" y="3667225"/>
            <a:ext cx="2897315" cy="1422935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042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211" y="148018"/>
            <a:ext cx="10058400" cy="635000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chemeClr val="bg1"/>
                </a:solidFill>
              </a:rPr>
              <a:t>Як у середовищі програмування </a:t>
            </a:r>
            <a:r>
              <a:rPr lang="uk-UA" sz="2000" dirty="0" err="1">
                <a:solidFill>
                  <a:schemeClr val="bg1"/>
                </a:solidFill>
              </a:rPr>
              <a:t>Lazarus</a:t>
            </a:r>
            <a:r>
              <a:rPr lang="uk-UA" sz="2000" dirty="0">
                <a:solidFill>
                  <a:schemeClr val="bg1"/>
                </a:solidFill>
              </a:rPr>
              <a:t> використовують малюнки, збережені в зовнішніх файлах?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Компонент </a:t>
            </a:r>
            <a:r>
              <a:rPr lang="uk-UA" sz="2800" b="1" i="1" kern="0" dirty="0" err="1">
                <a:solidFill>
                  <a:srgbClr val="FFFF00"/>
                </a:solidFill>
              </a:rPr>
              <a:t>Image</a:t>
            </a:r>
            <a:r>
              <a:rPr lang="uk-UA" sz="2800" b="1" i="1" kern="0" dirty="0">
                <a:solidFill>
                  <a:srgbClr val="FFFFFF"/>
                </a:solidFill>
              </a:rPr>
              <a:t> має такі основні властивості: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0750" y="1943547"/>
            <a:ext cx="9928674" cy="89255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Графічне зображення, яке відображається в полі компонента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72008" y="1943547"/>
            <a:ext cx="2061593" cy="88791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Picture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0750" y="2927625"/>
            <a:ext cx="9928674" cy="209288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Розмір компонента. Якщо розмір компонента менший, ніж розмір зображення, і значення властивостей </a:t>
            </a:r>
            <a:r>
              <a:rPr lang="en-US" sz="2600" b="1" i="1" kern="0" dirty="0" err="1">
                <a:solidFill>
                  <a:srgbClr val="FFFF00"/>
                </a:solidFill>
              </a:rPr>
              <a:t>AutoSize</a:t>
            </a:r>
            <a:r>
              <a:rPr lang="en-US" sz="2600" b="1" i="1" kern="0" dirty="0">
                <a:solidFill>
                  <a:srgbClr val="FFFFFF"/>
                </a:solidFill>
              </a:rPr>
              <a:t>, </a:t>
            </a:r>
            <a:r>
              <a:rPr lang="en-US" sz="2600" b="1" i="1" kern="0" dirty="0" err="1">
                <a:solidFill>
                  <a:srgbClr val="FFFF00"/>
                </a:solidFill>
              </a:rPr>
              <a:t>Strech</a:t>
            </a:r>
            <a:r>
              <a:rPr lang="en-US" sz="2600" b="1" i="1" kern="0" dirty="0">
                <a:solidFill>
                  <a:srgbClr val="FFFFFF"/>
                </a:solidFill>
              </a:rPr>
              <a:t> </a:t>
            </a:r>
            <a:r>
              <a:rPr lang="uk-UA" sz="2600" b="1" i="1" kern="0" dirty="0">
                <a:solidFill>
                  <a:srgbClr val="FFFFFF"/>
                </a:solidFill>
              </a:rPr>
              <a:t>і </a:t>
            </a:r>
            <a:r>
              <a:rPr lang="en-US" sz="2600" b="1" i="1" kern="0" dirty="0">
                <a:solidFill>
                  <a:srgbClr val="FFFF00"/>
                </a:solidFill>
              </a:rPr>
              <a:t>Proportional</a:t>
            </a:r>
            <a:r>
              <a:rPr lang="en-US" sz="2600" b="1" i="1" kern="0" dirty="0">
                <a:solidFill>
                  <a:srgbClr val="FFFFFF"/>
                </a:solidFill>
              </a:rPr>
              <a:t> </a:t>
            </a:r>
            <a:r>
              <a:rPr lang="uk-UA" sz="2600" b="1" i="1" kern="0" dirty="0">
                <a:solidFill>
                  <a:srgbClr val="FFFFFF"/>
                </a:solidFill>
              </a:rPr>
              <a:t>дорівнює </a:t>
            </a:r>
            <a:r>
              <a:rPr lang="en-US" sz="2600" b="1" i="1" kern="0" dirty="0">
                <a:solidFill>
                  <a:srgbClr val="FFFFFF"/>
                </a:solidFill>
              </a:rPr>
              <a:t>False, </a:t>
            </a:r>
            <a:r>
              <a:rPr lang="uk-UA" sz="2600" b="1" i="1" kern="0" dirty="0">
                <a:solidFill>
                  <a:srgbClr val="FFFFFF"/>
                </a:solidFill>
              </a:rPr>
              <a:t>то відображається частина зображення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72008" y="2913298"/>
            <a:ext cx="2061593" cy="21072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Width, Height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0750" y="5099820"/>
            <a:ext cx="9928674" cy="129266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Автоматичне масштабування картинки зі збереженням пропорцій, без спотворення (значення </a:t>
            </a:r>
            <a:r>
              <a:rPr lang="en-US" sz="2600" b="1" i="1" kern="0" dirty="0">
                <a:solidFill>
                  <a:srgbClr val="FFFFFF"/>
                </a:solidFill>
              </a:rPr>
              <a:t>True)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72008" y="5099820"/>
            <a:ext cx="2061593" cy="129266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Proportional</a:t>
            </a:r>
          </a:p>
        </p:txBody>
      </p:sp>
    </p:spTree>
    <p:extLst>
      <p:ext uri="{BB962C8B-B14F-4D97-AF65-F5344CB8AC3E}">
        <p14:creationId xmlns:p14="http://schemas.microsoft.com/office/powerpoint/2010/main" val="323208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60356"/>
            <a:ext cx="10058400" cy="635000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chemeClr val="bg1"/>
                </a:solidFill>
              </a:rPr>
              <a:t>Як у середовищі програмування </a:t>
            </a:r>
            <a:r>
              <a:rPr lang="uk-UA" sz="2000" dirty="0" err="1">
                <a:solidFill>
                  <a:schemeClr val="bg1"/>
                </a:solidFill>
              </a:rPr>
              <a:t>Lazarus</a:t>
            </a:r>
            <a:r>
              <a:rPr lang="uk-UA" sz="2000" dirty="0">
                <a:solidFill>
                  <a:schemeClr val="bg1"/>
                </a:solidFill>
              </a:rPr>
              <a:t> використовують малюнки, збережені в зовнішніх файлах?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 (основні властивості компонент </a:t>
            </a:r>
            <a:r>
              <a:rPr lang="uk-UA" sz="2800" b="1" i="1" kern="0" dirty="0" err="1">
                <a:solidFill>
                  <a:srgbClr val="FFFF00"/>
                </a:solidFill>
              </a:rPr>
              <a:t>Image</a:t>
            </a:r>
            <a:r>
              <a:rPr lang="uk-UA" sz="2800" b="1" i="1" kern="0" dirty="0">
                <a:solidFill>
                  <a:schemeClr val="bg1"/>
                </a:solidFill>
              </a:rPr>
              <a:t>)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0750" y="1882587"/>
            <a:ext cx="9928674" cy="224676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Автоматичне масштабування (стиснення чи розтягнення) зображення відповідно до реального розміру компонента. Якщо розмір компонента не пропорційний розміру зображення, то зображення буде спотворене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72008" y="1882587"/>
            <a:ext cx="2061593" cy="224335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FF"/>
                </a:solidFill>
              </a:rPr>
              <a:t>Strech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0750" y="4207785"/>
            <a:ext cx="9928674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Автоматична зміна розміру компонента до реального розміру зображення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72008" y="4207784"/>
            <a:ext cx="2061593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FF"/>
                </a:solidFill>
              </a:rPr>
              <a:t>AutoSize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0750" y="5221740"/>
            <a:ext cx="9928674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Відображення зображення на формі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72008" y="5221740"/>
            <a:ext cx="2061593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Visible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0750" y="5856924"/>
            <a:ext cx="9928674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Поверхня, на яку можна вивести зображення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72008" y="5856924"/>
            <a:ext cx="2061593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Canvas</a:t>
            </a:r>
          </a:p>
        </p:txBody>
      </p:sp>
    </p:spTree>
    <p:extLst>
      <p:ext uri="{BB962C8B-B14F-4D97-AF65-F5344CB8AC3E}">
        <p14:creationId xmlns:p14="http://schemas.microsoft.com/office/powerpoint/2010/main" val="332940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29130"/>
            <a:ext cx="10058400" cy="635000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chemeClr val="bg1"/>
                </a:solidFill>
              </a:rPr>
              <a:t>Як у середовищі програмування </a:t>
            </a:r>
            <a:r>
              <a:rPr lang="uk-UA" sz="2000" dirty="0" err="1">
                <a:solidFill>
                  <a:schemeClr val="bg1"/>
                </a:solidFill>
              </a:rPr>
              <a:t>Lazarus</a:t>
            </a:r>
            <a:r>
              <a:rPr lang="uk-UA" sz="2000" dirty="0">
                <a:solidFill>
                  <a:schemeClr val="bg1"/>
                </a:solidFill>
              </a:rPr>
              <a:t> використовують малюнки, збережені в зовнішніх файлах?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того щоб змінити значення властивості </a:t>
            </a:r>
            <a:r>
              <a:rPr lang="uk-UA" sz="2800" b="1" i="1" kern="0" dirty="0">
                <a:solidFill>
                  <a:srgbClr val="FFFF00"/>
                </a:solidFill>
              </a:rPr>
              <a:t>Picture</a:t>
            </a:r>
            <a:r>
              <a:rPr lang="uk-UA" sz="2800" b="1" i="1" kern="0" dirty="0">
                <a:solidFill>
                  <a:srgbClr val="FFFFFF"/>
                </a:solidFill>
              </a:rPr>
              <a:t>, використовують алгоритм додавання зображення на форму: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659803"/>
            <a:ext cx="11482070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Викликати вікно завантаження графічного зображення в рядку цієї властивості в </a:t>
            </a:r>
            <a:r>
              <a:rPr lang="uk-UA" sz="2800" b="1" i="1" kern="0" dirty="0">
                <a:solidFill>
                  <a:srgbClr val="FFFF00"/>
                </a:solidFill>
              </a:rPr>
              <a:t>Інспекторі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об'єктів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254" y="4229523"/>
            <a:ext cx="7867650" cy="2167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4784314" y="5140645"/>
            <a:ext cx="373474" cy="40766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8"/>
          <p:cNvSpPr/>
          <p:nvPr/>
        </p:nvSpPr>
        <p:spPr>
          <a:xfrm rot="18900000">
            <a:off x="4844717" y="458780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87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14329</TotalTime>
  <Words>894</Words>
  <Application>Microsoft Office PowerPoint</Application>
  <PresentationFormat>Широкоэкранный</PresentationFormat>
  <Paragraphs>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主题​​</vt:lpstr>
      <vt:lpstr>      26.04.2022 Тема уроку : Графічне відображення даних засобами мови програмування. Відображення рисунків із зовнішніх файлів.</vt:lpstr>
      <vt:lpstr>Графічне відображення даних мовами програмування</vt:lpstr>
      <vt:lpstr>Як у середовищі програмування Lazarus використовують малюнки, збережені в зовнішніх файлах?</vt:lpstr>
      <vt:lpstr>Як у середовищі програмування Lazarus використовують малюнки, збережені в зовнішніх файлах?</vt:lpstr>
      <vt:lpstr>Як у середовищі програмування Lazarus використовують малюнки, збережені в зовнішніх файлах?</vt:lpstr>
      <vt:lpstr>Як у середовищі програмування Lazarus використовують малюнки, збережені в зовнішніх файлах?</vt:lpstr>
      <vt:lpstr>Як у середовищі програмування Lazarus використовують малюнки, збережені в зовнішніх файлах?</vt:lpstr>
      <vt:lpstr>Як у середовищі програмування Lazarus використовують малюнки, збережені в зовнішніх файлах?</vt:lpstr>
      <vt:lpstr>Як у середовищі програмування Lazarus використовують малюнки, збережені в зовнішніх файлах?</vt:lpstr>
      <vt:lpstr>Зміна значення властивості Picture</vt:lpstr>
      <vt:lpstr>Зміна значення властивості Picture</vt:lpstr>
      <vt:lpstr>Завантаження зображення під час виконання програми</vt:lpstr>
      <vt:lpstr>Завантаження зображення під час виконання програми</vt:lpstr>
      <vt:lpstr>Завантаження зображення під час виконання програми</vt:lpstr>
      <vt:lpstr>Презентация PowerPoint</vt:lpstr>
      <vt:lpstr>Презентация PowerPoint</vt:lpstr>
      <vt:lpstr>Презентация PowerPoint</vt:lpstr>
      <vt:lpstr>Практичне завдання. </vt:lpstr>
      <vt:lpstr>Презентация PowerPoint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380680591203</cp:lastModifiedBy>
  <cp:revision>611</cp:revision>
  <dcterms:created xsi:type="dcterms:W3CDTF">2016-06-06T19:48:43Z</dcterms:created>
  <dcterms:modified xsi:type="dcterms:W3CDTF">2022-04-26T10:17:56Z</dcterms:modified>
</cp:coreProperties>
</file>