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68" r:id="rId4"/>
    <p:sldId id="270" r:id="rId5"/>
    <p:sldId id="257" r:id="rId6"/>
    <p:sldId id="264" r:id="rId7"/>
    <p:sldId id="271" r:id="rId8"/>
    <p:sldId id="283" r:id="rId9"/>
    <p:sldId id="278" r:id="rId10"/>
    <p:sldId id="284" r:id="rId11"/>
    <p:sldId id="273" r:id="rId12"/>
    <p:sldId id="292" r:id="rId13"/>
    <p:sldId id="293" r:id="rId14"/>
    <p:sldId id="296" r:id="rId15"/>
    <p:sldId id="297" r:id="rId16"/>
    <p:sldId id="298" r:id="rId17"/>
    <p:sldId id="299" r:id="rId18"/>
    <p:sldId id="300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EE6E4-481D-4E3D-9D93-16A98815B64B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37F4C-A9A7-46D9-A9A4-477169E57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74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2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36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48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8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50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1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085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89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82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51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6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1F16-5BAA-4AEF-884D-3B13FF1B3FF8}" type="datetimeFigureOut">
              <a:rPr lang="en-US" smtClean="0"/>
              <a:pPr/>
              <a:t>10/30/2021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A039-8E7B-4332-B31E-C03D6C351A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593" y="1137804"/>
            <a:ext cx="94297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Мирні договори з </a:t>
            </a: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союзниками Німеччини, конференції 1921-1929 років та Версальська система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5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6" y="496491"/>
            <a:ext cx="1086802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сформована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Версальська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означала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держав:</a:t>
            </a:r>
          </a:p>
          <a:p>
            <a:pPr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Чехословаччини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Словенців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Естонії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Латвії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Чехословаччина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Словенців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з'єднаними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становищем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вимагали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перегляду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породило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міжвоєнній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0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75" y="0"/>
            <a:ext cx="11630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Вашингтонська конференція 12 листопада 1921 – 6 лютого 1922 року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" y="418445"/>
            <a:ext cx="11287125" cy="56630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Учасники: США, Великобританія, Франція, Японія, Бельгія, Голландія, Італія, Португалія і Китай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обмеження морських озброєнь в басейні Тихого океану, Японія отримала зобов’язання Англії і США не мати воєнно-морських баз на відстані менше 5 тисяч км. Від японських островів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1.Піднімалось питання про належність Китайсько-Східної залізниці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2.Представники Радянської Росії на конференцію запрошені не були, її інтереси в Азіатсько-Тихоокеанському регіоні не були враховані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3.Урегульовані конфлікти відносно сфер впливу між США і Японією в Китаї, а також було анульовано англо-японський союз 1902 р.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«Договір чотирьох» (грудень 1921 р.) – про спільний захист територіальних прав на Далекому Сході і островах Тихого океану підписали Великобританія, США, Японія, Франція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«Договір дев’яти » держав, підписаний в лютому 1922р.Проголений принцип поваги суверенітету і державної цілісності Китаю і «рівних можливостей торгівлі з ним (насправді , Китай фактично перетворився в напівколонію розвинених держав, оскільки визнавалась доктрина «відкритих дверей» в Китаї)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США вдалось добитися рівного з Великобританією тоннажа воєнно-морського флоту. За «Договором п’яти» (лютий 1922р.) співвідношення тоннажа воєнно-морського флоту</a:t>
            </a: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Великобританії, США, Японії,  Італії,          Франції було: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 :            5:      :     1,75 :     1,75</a:t>
            </a:r>
          </a:p>
          <a:p>
            <a:pPr algn="just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25" y="5853648"/>
            <a:ext cx="1140142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розстановка сил на Далекому Сході і в Тихоокеанському басейні була нестійкою, США не були задоволені досягнутим, а Японія скоро  розпочне перегляд Вашингтонських домовленостей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9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50" y="0"/>
            <a:ext cx="11839575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ГЕОПОЛІТИЧНІ ПІДСУМКИ ПЕРШОЇ СВІТОВОЇ ВІЙНИ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крах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євроцентризму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концерт»)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становище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АвстроУгорщина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переможена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Жовтневого перевороту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1917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старого буржуазного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почала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пролетарську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припинили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Австро-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на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Фінляндія,Естонія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Латвія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Литва,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Чехословаччина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державами;</a:t>
            </a: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державами. Перша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поглибила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міжвоєнний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кордонами,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Константинополя.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моря.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Чехословаччина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східноєвропейських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претендента на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світову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гегемонію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Сполучених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Штатів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той факт,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 нова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 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збагативши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спустошення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післявоєнне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залежало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2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99" y="-104775"/>
            <a:ext cx="1192530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затвердили </a:t>
            </a:r>
            <a:r>
              <a:rPr lang="ru-RU" sz="2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багатополярність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асоціювалося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мир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Багатополярність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міжвоєнного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репрезентувала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складалася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таких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надійного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зону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колективної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військово-політичної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держав і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не включала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США. А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держав-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проявляла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хотіла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пов’язувати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державами, 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версальськими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домовленостями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СРСР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несправедливим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неостаточним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часу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посідав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більшовицького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втручатися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прагнув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1926 р. СРСР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нейтралітет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вніс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підготовчої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роззброєння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роззброєння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1928 р.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пакт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Бріана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Келлога –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СРСР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запросили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поголився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першим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ратифікував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0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425" y="76200"/>
            <a:ext cx="1101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 ВЕРСАЛЬСЬКО-ВАШИНГТОНСЬКОЇ СИСТЕМИ ПОВОЄННОГО ОБЛАШТУВАННЯ СВІТУ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784086"/>
            <a:ext cx="1148839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1.Німеччина була принижена, але зберегла свій військово-промисловий потенціал, що створило передумови для визрівання ідеї реваншу в самому центрі Європи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2.Версальсько-Вашингтонська система ігнорувала сам факт існування СРСР, не враховуючи його законних інтересів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3.Між країнами-переможницями були істотні протиріччя по багатьом питанням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4.Ліга Націй не змогла ефективно виконати свою головну функцію – зберегти мир і безпеку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28625" y="4284615"/>
            <a:ext cx="11488392" cy="2573385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</a:p>
          <a:p>
            <a:pPr algn="ctr"/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Версальсько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-Вашингтонська система виявилась слабкою, здійснений переділ світу містив у собі джерело нового, ще більш страшного конфлікту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Версальський і Вашингтонський договори виробили нові принципи міжнародного співіснування, привели до розрядки повоєнної напруги і закріпили нову розстановку сил у світі</a:t>
            </a:r>
            <a:endParaRPr lang="en-US" sz="12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874026" y="4065104"/>
            <a:ext cx="725557" cy="3387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8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69568" y="45719"/>
            <a:ext cx="1031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ВІДНОСИНИ В 20-ТІ РОКИ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568" y="405127"/>
            <a:ext cx="1138428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ПРОБЛЕМИ МІЖНАРОДНИХ ВІДНОСИН НА ПОЧАТКУ 20-Х РОКІВ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117" y="853097"/>
            <a:ext cx="2626995" cy="1066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визнання-невизнання Радянської Росії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2112" y="863648"/>
            <a:ext cx="2619375" cy="1089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Німеччини, яка прагне перегляду принизливих статей Версальського договору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65202" y="941660"/>
            <a:ext cx="2619375" cy="101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створення системи колективної безпеки в Європі і обмеження озброєнь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48543" y="941661"/>
            <a:ext cx="2607946" cy="1011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наростання агресивності Японії  Азіатсько-Тихоокеанському регіоні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718308" y="788232"/>
            <a:ext cx="295275" cy="207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низ 11"/>
          <p:cNvSpPr/>
          <p:nvPr/>
        </p:nvSpPr>
        <p:spPr>
          <a:xfrm>
            <a:off x="4605336" y="788232"/>
            <a:ext cx="295275" cy="207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785" y="761686"/>
            <a:ext cx="341406" cy="225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1813" y="750862"/>
            <a:ext cx="341406" cy="2255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568" y="1994622"/>
            <a:ext cx="1146048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 СРСР І НІМЕЧЧИНИ З МІЖНАРОДНОЇ ІЗОЛЯЦІЇ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568" y="2456157"/>
            <a:ext cx="114604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ГЕНУЕЗЬКА КОНФЕРЕНЦІЯ 10 КВІТНЯ – 19 ТРАВНЯ 1922 Р. 29 ДЕРЖАВ. МЕТА ЗАХІДНИХ ДЕРЖАВ – ПОВЕРНЕННЯ БОРГІВ РОСІЙСЬКОЇ ІМПЕРІЇ І ФІНАНСОВИХ ЗОБОВ’ЯЗАНЬ ТИМЧАСОВОГО УРЯДУ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2171480"/>
              </p:ext>
            </p:extLst>
          </p:nvPr>
        </p:nvGraphicFramePr>
        <p:xfrm>
          <a:off x="383485" y="3172923"/>
          <a:ext cx="11446564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5725">
                  <a:extLst>
                    <a:ext uri="{9D8B030D-6E8A-4147-A177-3AD203B41FA5}">
                      <a16:colId xmlns:a16="http://schemas.microsoft.com/office/drawing/2014/main" xmlns="" val="3641760057"/>
                    </a:ext>
                  </a:extLst>
                </a:gridCol>
                <a:gridCol w="3740839">
                  <a:extLst>
                    <a:ext uri="{9D8B030D-6E8A-4147-A177-3AD203B41FA5}">
                      <a16:colId xmlns:a16="http://schemas.microsoft.com/office/drawing/2014/main" xmlns="" val="1699536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Пропозиція Радянської делегації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Вимоги західних країн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847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анулювати всі борги держав, переглянути економічних статей Версальського договору</a:t>
                      </a:r>
                    </a:p>
                    <a:p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-надання на пільгових умовах </a:t>
                      </a:r>
                      <a:r>
                        <a:rPr lang="uk-UA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займів</a:t>
                      </a:r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найбільш розореним війною країнам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Підписати угоду про заходи боротьби з інфляцією, </a:t>
                      </a:r>
                      <a:r>
                        <a:rPr lang="uk-UA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топливною</a:t>
                      </a:r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кризою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Врахувати (в разі незгоди з першою пропозицією) при підрахуванні боргів збитки Росії від інтервенції і міжнародної блокади </a:t>
                      </a:r>
                      <a:endPara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-вимагали визнання Росією всіх боргів</a:t>
                      </a: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Повернення націоналізованих підприємств іноземців</a:t>
                      </a: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Відміна монополії на зовнішню торгівлю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642714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3485" y="5281123"/>
            <a:ext cx="1146048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 не виробила прийнятних для обох сторін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рішень.Обговорення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поставлених в Генуї питань було вирішено продовжити в Гаазі. Але пропозиції Росії зблизили її з Німеччиною, яка також прагнула подолати ізоляцію. Під час Генуезької конференції 16 квітня 1922р був підписаний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Рапалльський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договір з Німеччиною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241" y="6240708"/>
            <a:ext cx="950961" cy="6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7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875" y="504825"/>
            <a:ext cx="113157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ЧЕРВНЯ – 19 ЛИПНЯ 1922 РОКУ  - ГААЗЬКА КОНФЕРЕНЦІЯ (27 ДЕРЖАВ - УЧАСНИЦЬ). ТАКОЖ ЗАКІНЧИЛАСЬ БЕЗРЕЗУЛЬТАТНО: КАБАЛЬНИХ ДОГОВОРІВ РАДЯНСЬКІЙ РОСІЇ НАВ’ЯЗАТИ НЕ ВДАЛОСЬ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429250" y="0"/>
            <a:ext cx="11525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3875" y="1666875"/>
            <a:ext cx="11311694" cy="172402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ГЕНУЕЗЬКОЇ, ГААЗЬКОЇ КОНФЕРЕНЦІЙ І ДОГОВОРУ В РАПАЛЛО: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Успіхи молодої радянської дипломатії, сама участь Радянської Росії в цих конференціях – перший крок на шляху визнання і відміни міжнародної ізоляції.</a:t>
            </a:r>
          </a:p>
          <a:p>
            <a:pPr marL="285750" indent="-285750">
              <a:buFontTx/>
              <a:buChar char="-"/>
            </a:pP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Рапалльський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договір – перший договір СРСР з великою європейською державою про взаємне визнання. Німеччина і Радянська Росія відмовлялись від  взаємних претензій, що було переглядом статей Версальського договору (з боку Німеччини)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429249" y="1175742"/>
            <a:ext cx="11525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3496270"/>
            <a:ext cx="2400301" cy="2663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9600" y="6264832"/>
            <a:ext cx="240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Вальтер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Ратенау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2199" y="3496270"/>
            <a:ext cx="1853370" cy="26997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982199" y="6264832"/>
            <a:ext cx="192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Георгій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Чичерін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6100" y="3864175"/>
            <a:ext cx="68199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Росією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консульських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ударом 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відмовилися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відмовилася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Брестського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репарацій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взаємовигідної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6100" y="3496270"/>
            <a:ext cx="681989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РАПАЛЬСЬКИЙ ДОГОВІР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16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2973216"/>
              </p:ext>
            </p:extLst>
          </p:nvPr>
        </p:nvGraphicFramePr>
        <p:xfrm>
          <a:off x="180976" y="142451"/>
          <a:ext cx="11791948" cy="344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499">
                  <a:extLst>
                    <a:ext uri="{9D8B030D-6E8A-4147-A177-3AD203B41FA5}">
                      <a16:colId xmlns:a16="http://schemas.microsoft.com/office/drawing/2014/main" xmlns="" val="2337195479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435650487"/>
                    </a:ext>
                  </a:extLst>
                </a:gridCol>
                <a:gridCol w="5281612">
                  <a:extLst>
                    <a:ext uri="{9D8B030D-6E8A-4147-A177-3AD203B41FA5}">
                      <a16:colId xmlns:a16="http://schemas.microsoft.com/office/drawing/2014/main" xmlns="" val="2445274850"/>
                    </a:ext>
                  </a:extLst>
                </a:gridCol>
                <a:gridCol w="2947987">
                  <a:extLst>
                    <a:ext uri="{9D8B030D-6E8A-4147-A177-3AD203B41FA5}">
                      <a16:colId xmlns:a16="http://schemas.microsoft.com/office/drawing/2014/main" xmlns="" val="2978695824"/>
                    </a:ext>
                  </a:extLst>
                </a:gridCol>
              </a:tblGrid>
              <a:tr h="91863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ГОЛОВНЕ ПИТАННЯ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НАСЛІДКИ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478907"/>
                  </a:ext>
                </a:extLst>
              </a:tr>
              <a:tr h="2390775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Лозаннська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конференція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листопад 1922р.-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липень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1923р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Перегляд Севрського договору після вигнання грецьких інтервентів з території Туреччини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Липень 1923 р. – підписання Антантою миру з Туреччиною</a:t>
                      </a:r>
                    </a:p>
                    <a:p>
                      <a:pPr algn="just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 конвенції про протоки Босфор і Дарданелли:</a:t>
                      </a:r>
                    </a:p>
                    <a:p>
                      <a:pPr algn="just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-демілітаризація протоків</a:t>
                      </a:r>
                    </a:p>
                    <a:p>
                      <a:pPr algn="just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Вільний прохід торгових і воєнних (з деякими обмеженнями)суден будь-якої країни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Визнання незалежності Туреччини дало могутній стимул реформам Мустафи Кемаля – першого президента Турецької республіки 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303288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8650504"/>
              </p:ext>
            </p:extLst>
          </p:nvPr>
        </p:nvGraphicFramePr>
        <p:xfrm>
          <a:off x="180976" y="3590924"/>
          <a:ext cx="1179194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974">
                  <a:extLst>
                    <a:ext uri="{9D8B030D-6E8A-4147-A177-3AD203B41FA5}">
                      <a16:colId xmlns:a16="http://schemas.microsoft.com/office/drawing/2014/main" xmlns="" val="1396166285"/>
                    </a:ext>
                  </a:extLst>
                </a:gridCol>
                <a:gridCol w="2238375">
                  <a:extLst>
                    <a:ext uri="{9D8B030D-6E8A-4147-A177-3AD203B41FA5}">
                      <a16:colId xmlns:a16="http://schemas.microsoft.com/office/drawing/2014/main" xmlns="" val="3510310586"/>
                    </a:ext>
                  </a:extLst>
                </a:gridCol>
                <a:gridCol w="5281612">
                  <a:extLst>
                    <a:ext uri="{9D8B030D-6E8A-4147-A177-3AD203B41FA5}">
                      <a16:colId xmlns:a16="http://schemas.microsoft.com/office/drawing/2014/main" xmlns="" val="2148076306"/>
                    </a:ext>
                  </a:extLst>
                </a:gridCol>
                <a:gridCol w="2947987">
                  <a:extLst>
                    <a:ext uri="{9D8B030D-6E8A-4147-A177-3AD203B41FA5}">
                      <a16:colId xmlns:a16="http://schemas.microsoft.com/office/drawing/2014/main" xmlns="" val="3075687148"/>
                    </a:ext>
                  </a:extLst>
                </a:gridCol>
              </a:tblGrid>
              <a:tr h="2676526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Лондонська конференція  серпень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 р.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Вирішення «Рурського конфлікту» між Німеччиною з одного боку, Францією і Бельгією – з іншого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 плану </a:t>
                      </a:r>
                      <a:r>
                        <a:rPr lang="uk-UA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Дауеса</a:t>
                      </a:r>
                      <a:endParaRPr lang="uk-UA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Франція і Бельгія виводили свої війська з Рейнської області;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Франція переглядала репараційні зобов’язання Німеччини (Німеччина щорічно виплачувала певну суму, поступово збільшуючи з 1млрд. Марок в 1924р. До 2,5 – в 1928 р.)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uk-UA" i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Дауеса</a:t>
                      </a:r>
                      <a:r>
                        <a:rPr lang="uk-UA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ставив економіку Німеччини в залежність від іноземного капіталу (надавалось 800 млн. марок від США)</a:t>
                      </a:r>
                      <a:endParaRPr lang="en-US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Посилення в Європі позицій США, провал спроб Франції стати лідером в Європі. Дав поштовх розвитку економіці Німеччини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15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462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231631"/>
              </p:ext>
            </p:extLst>
          </p:nvPr>
        </p:nvGraphicFramePr>
        <p:xfrm>
          <a:off x="285738" y="538056"/>
          <a:ext cx="11620504" cy="560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227">
                  <a:extLst>
                    <a:ext uri="{9D8B030D-6E8A-4147-A177-3AD203B41FA5}">
                      <a16:colId xmlns:a16="http://schemas.microsoft.com/office/drawing/2014/main" xmlns="" val="128805838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786853545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xmlns="" val="1428616551"/>
                    </a:ext>
                  </a:extLst>
                </a:gridCol>
                <a:gridCol w="2905126">
                  <a:extLst>
                    <a:ext uri="{9D8B030D-6E8A-4147-A177-3AD203B41FA5}">
                      <a16:colId xmlns:a16="http://schemas.microsoft.com/office/drawing/2014/main" xmlns="" val="3210013141"/>
                    </a:ext>
                  </a:extLst>
                </a:gridCol>
              </a:tblGrid>
              <a:tr h="2956985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Локарнська конференція – жовтень 1925р.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Ослаблення напруги в відносинах між Францією і Німеччиною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 Рейнського гарантійного пакту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Недоторканість кордонів Франції, Бельгії і Німеччини;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Англія і Італія виступали гарантом угод;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Гарантійні угоди Німеччини з Польщею, Чехословаччиною (про недоторканість кордонів і </a:t>
                      </a:r>
                      <a:r>
                        <a:rPr lang="uk-UA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ненапад,чого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добивалась Франція) підписані не були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Подальше послаблення позицій Франції. Англійська політика «рівноваги сил» в Європі перемогла. Німеччина отримала свободу дій на сході, стала більш самостійною в зовнішній політиці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18904"/>
                  </a:ext>
                </a:extLst>
              </a:tr>
              <a:tr h="1371273">
                <a:tc>
                  <a:txBody>
                    <a:bodyPr/>
                    <a:lstStyle/>
                    <a:p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Гаазька конференція – серпень 1929р.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 репараційних виплат Німеччини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 «плану Юнга»</a:t>
                      </a:r>
                    </a:p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-загальна сума репарацій зменшувалась до 113,9 млрд. золотих марок;</a:t>
                      </a:r>
                    </a:p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Щорічні платежі Німеччини 2 млрд.</a:t>
                      </a:r>
                    </a:p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Всі види іноземного контролю над економікою Німеччини скасовані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Відновлення воєнно-промислового потенціалу Німеччини пришвидшилось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96521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3449578"/>
              </p:ext>
            </p:extLst>
          </p:nvPr>
        </p:nvGraphicFramePr>
        <p:xfrm>
          <a:off x="276217" y="167216"/>
          <a:ext cx="116205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329">
                  <a:extLst>
                    <a:ext uri="{9D8B030D-6E8A-4147-A177-3AD203B41FA5}">
                      <a16:colId xmlns:a16="http://schemas.microsoft.com/office/drawing/2014/main" xmlns="" val="1990785146"/>
                    </a:ext>
                  </a:extLst>
                </a:gridCol>
                <a:gridCol w="1762125">
                  <a:extLst>
                    <a:ext uri="{9D8B030D-6E8A-4147-A177-3AD203B41FA5}">
                      <a16:colId xmlns:a16="http://schemas.microsoft.com/office/drawing/2014/main" xmlns="" val="2511837365"/>
                    </a:ext>
                  </a:extLst>
                </a:gridCol>
                <a:gridCol w="5495927">
                  <a:extLst>
                    <a:ext uri="{9D8B030D-6E8A-4147-A177-3AD203B41FA5}">
                      <a16:colId xmlns:a16="http://schemas.microsoft.com/office/drawing/2014/main" xmlns="" val="1866890082"/>
                    </a:ext>
                  </a:extLst>
                </a:gridCol>
                <a:gridCol w="2905127">
                  <a:extLst>
                    <a:ext uri="{9D8B030D-6E8A-4147-A177-3AD203B41FA5}">
                      <a16:colId xmlns:a16="http://schemas.microsoft.com/office/drawing/2014/main" xmlns="" val="4031899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ОСНОВНЕ ПИТАННЯ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НАСЛІДКИ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0189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094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94650"/>
            <a:ext cx="11049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(Пакт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Бріана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-Келлога)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Париж, 27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1928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урочисто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документа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Бріана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-Келлога?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Пакт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Бріана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-Келлога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ідеалізму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Обґрунтуйте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посилаючись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пакту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долучилися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пакту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Бріана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-Келлога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Проаналізуйте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пакту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Бріана-Келллога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міжвоєнному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2261899"/>
              </p:ext>
            </p:extLst>
          </p:nvPr>
        </p:nvGraphicFramePr>
        <p:xfrm>
          <a:off x="295274" y="129116"/>
          <a:ext cx="11668125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818">
                  <a:extLst>
                    <a:ext uri="{9D8B030D-6E8A-4147-A177-3AD203B41FA5}">
                      <a16:colId xmlns:a16="http://schemas.microsoft.com/office/drawing/2014/main" xmlns="" val="3274293093"/>
                    </a:ext>
                  </a:extLst>
                </a:gridCol>
                <a:gridCol w="8677307">
                  <a:extLst>
                    <a:ext uri="{9D8B030D-6E8A-4147-A177-3AD203B41FA5}">
                      <a16:colId xmlns:a16="http://schemas.microsoft.com/office/drawing/2014/main" xmlns="" val="1403658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вересня 1919 року</a:t>
                      </a:r>
                    </a:p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Сен-</a:t>
                      </a:r>
                      <a:r>
                        <a:rPr lang="uk-UA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Жерменський</a:t>
                      </a:r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договір з Австрією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1.Кордони держав визначались без урахування національних інтересів; тим самим між окремими націями було закладено основу для майбутніх протиріч</a:t>
                      </a:r>
                    </a:p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Південний Тіроль передавався </a:t>
                      </a:r>
                      <a:r>
                        <a:rPr lang="uk-UA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Італії,Чехія</a:t>
                      </a:r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Моравія – Чехословаччині, Буковина – Румунії</a:t>
                      </a:r>
                    </a:p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3.Вводились обмеження на армію – до 30 тисяч</a:t>
                      </a:r>
                    </a:p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4.Зобов’язувалась сплачувати репарації</a:t>
                      </a:r>
                    </a:p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5.Заборонявся «аншлюс» (приєднання до Німеччини)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937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листопада 1919р. Мир з Болгарією в </a:t>
                      </a:r>
                      <a:r>
                        <a:rPr lang="uk-UA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м.Нейі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1.Східна Фракія передавалась Греція (Болгарія фактично втрачала вихід в Егейське море)</a:t>
                      </a:r>
                    </a:p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2.Армія не більше 20 тисяч чоловік</a:t>
                      </a:r>
                    </a:p>
                    <a:p>
                      <a:r>
                        <a:rPr lang="uk-UA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Південна Добруджа залишалась в складі Румунії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756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96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149" y="270213"/>
            <a:ext cx="11420475" cy="60016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Жерменський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констатував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Австро-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Угорської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капітуляції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Австро-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1918 року на ряд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12 листопада 1918 року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Австрійська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Чехословацьку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1929 року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рішучу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Чернівцях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листопада 1918 року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59 Договору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проігноровано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 року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 до УНР,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включили до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рішучі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ЗУНР, УНР та УСРР.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ст.53 Договору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Союзниками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Асоційованими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Чехо-Словацької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Карпат. (див.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Підкарпатська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Русь).</a:t>
            </a:r>
          </a:p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Чехословацької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5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0450" y="166687"/>
            <a:ext cx="4547813" cy="63293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10449" y="6265217"/>
            <a:ext cx="454781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Нейїський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5" y="166687"/>
            <a:ext cx="7010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Нейїським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відійшли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2566 км²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Цариброд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Босилеград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Струмиця.Підтверджувався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Бухарестським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 1913 року,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Добруджа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Румунією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Фракії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(8,5 тис. км²) і з нею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Егейське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Фракія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переходила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(ст. 48)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Егейського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моря».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передачею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Фракії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р.Болгарське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2,25 млрд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Міжсоюзної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 20 тис.),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жандармерії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царства.У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 і 1930 роках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1938 —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1940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Добруджа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Болгарсько-Румунським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1940 р.)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царству.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5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221325"/>
              </p:ext>
            </p:extLst>
          </p:nvPr>
        </p:nvGraphicFramePr>
        <p:xfrm>
          <a:off x="381000" y="338666"/>
          <a:ext cx="11229974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025">
                  <a:extLst>
                    <a:ext uri="{9D8B030D-6E8A-4147-A177-3AD203B41FA5}">
                      <a16:colId xmlns:a16="http://schemas.microsoft.com/office/drawing/2014/main" xmlns="" val="1745604325"/>
                    </a:ext>
                  </a:extLst>
                </a:gridCol>
                <a:gridCol w="8362949">
                  <a:extLst>
                    <a:ext uri="{9D8B030D-6E8A-4147-A177-3AD203B41FA5}">
                      <a16:colId xmlns:a16="http://schemas.microsoft.com/office/drawing/2014/main" xmlns="" val="4251455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червня 1920 р. </a:t>
                      </a:r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Тріанонський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мирний договір з Угорщиною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1.Підготовка і прийняття затягнулись у зв’язку з революцією і проголошенням Угорської Радянської республіки</a:t>
                      </a:r>
                    </a:p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Територія скоротилась в три рази , а населення в 2,5 рази (Трансільванія і Східний Банат – Румунії, Словаччина і Закарпаття- Чехословаччині, Хорватія і Західний Банат - Югославії) </a:t>
                      </a:r>
                    </a:p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3.Армія до 33 тисяч чоловік, відмінялась загальна військова повинність. Репарації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861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серпня 1920 р. Севрський мирний договір з Туреччиною (потім замінили Лозаннським договором 1922 р.)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території колишньої Османської імперії утворилось декілька незалежних держав (Ємен, Хіджаз в Аравії та ін. )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 території розділили Великобританія (Ірак, Палестина і </a:t>
                      </a:r>
                      <a:r>
                        <a:rPr lang="uk-UA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Трансіорданія</a:t>
                      </a: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і Франція (Сирія, Ліван), отримавши мандати на управління цими країнами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uk-UA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 Чорноморськими протоками встановлювався міжнародний контроль 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88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48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" y="0"/>
            <a:ext cx="6667500" cy="6678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Тріанонський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угорців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88%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лісових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83%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чавуну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67%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банківсько-кредитної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а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як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трагедія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Реваншизм став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міжвоєнної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Міклоша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нагоди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в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траур,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прапори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приспущені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аж до 1938 року. У школах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перед уроками читали молитву про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возз'єднання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Тріанонський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1938-1940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..; Були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Віденські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арбітражі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повернула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1920 р. земель 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Трансільванії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Словаччини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Закарпатську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1941 р. до складу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Німеччиною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Югославії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Воєводіна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225" y="198894"/>
            <a:ext cx="5196840" cy="354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53225" y="3742194"/>
            <a:ext cx="51968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Тріанонського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86574" y="4425642"/>
            <a:ext cx="50634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Угорцем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той, кому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болить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Тріанон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статс-секретар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Кабміну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Балаж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Орбан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6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6" y="151269"/>
            <a:ext cx="6677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СЕВРСЬКИЙ МИРНИЙ ДОГОВІР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Се́врський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м́ирний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до́гові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́́р (фр.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Sèvres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Antlaşması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1920 р.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Парижа)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султанським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переможницями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Бельгією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Португальською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Хіджаз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Чехословацькою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Демократичною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Вірменія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Севрський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Версальсько-Вашингтонської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відторгнення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розчленовування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кемалістської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плацдарму для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імперіалістичної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основу договору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Сайкса-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у Сан-Ремо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1920 р.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9900" y="553491"/>
            <a:ext cx="5337925" cy="384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2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4" y="155645"/>
            <a:ext cx="6713179" cy="6617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Туре́цька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незале́жність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(тур.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İstiklâl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Kurtuluş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Savaşı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 — 24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1923)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націоналістами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поразки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(Кува-ї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Міллійє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Великого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(ВНЗ)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Мустафою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Кемалем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Ататюрком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соратниками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турецько-вірменської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франко-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греко-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Севрський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анульовано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Лозаннський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1923 року. Союзники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Фракію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1923 року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Османської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міллетів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Ататюрка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2754" y="155645"/>
            <a:ext cx="4283434" cy="57575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22754" y="6027479"/>
            <a:ext cx="4283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Кемаль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Ататюрк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Mustafa Kemal Atatürk</a:t>
            </a:r>
          </a:p>
        </p:txBody>
      </p:sp>
    </p:spTree>
    <p:extLst>
      <p:ext uri="{BB962C8B-B14F-4D97-AF65-F5344CB8AC3E}">
        <p14:creationId xmlns:p14="http://schemas.microsoft.com/office/powerpoint/2010/main" xmlns="" val="6716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361593"/>
            <a:ext cx="11410950" cy="2339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Лозанська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1922-1923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скликана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мирного договору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проходила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20 листопада 1922 по 24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1923 (з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лютого-22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1923).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Лозаннської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участь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болгарської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режим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Чорноморських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 заявило протест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направило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Г.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Чичеріним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50" y="2736593"/>
            <a:ext cx="4953000" cy="3718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975" y="2736593"/>
            <a:ext cx="4781550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5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3116</Words>
  <Application>Microsoft Office PowerPoint</Application>
  <PresentationFormat>Произвольный</PresentationFormat>
  <Paragraphs>146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KOMP</cp:lastModifiedBy>
  <cp:revision>53</cp:revision>
  <dcterms:created xsi:type="dcterms:W3CDTF">2021-10-02T07:20:18Z</dcterms:created>
  <dcterms:modified xsi:type="dcterms:W3CDTF">2021-10-30T06:41:42Z</dcterms:modified>
</cp:coreProperties>
</file>