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025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92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73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00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4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11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56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6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17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36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85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2BB1D-6882-4370-BB6A-3FACDDD18A3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24E38-C3A1-48DA-851C-669236B0B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09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3520" y="955041"/>
            <a:ext cx="9946640" cy="16256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уроку: </a:t>
            </a:r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Десятковий дріб. Запис десяткового дробу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0720" y="2834640"/>
            <a:ext cx="11054080" cy="337312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uk-UA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уроку: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 про десяткові дроби; домогтися засвоєння розрядів десяткового дробу; сформувати вміння читати і записувати десяткові дроби; сприяти розвитку пізнавального інтересу учнів; формувати вміння аналізувати інформацію; виховувати позитивне ставлення до навчання.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05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18160" y="241539"/>
                <a:ext cx="11739976" cy="639217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</a:t>
                </a:r>
                <a:r>
                  <a:rPr lang="uk-UA" sz="3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дробів</a:t>
                </a: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знаменники яких дорівнюють 10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100, </a:t>
                </a: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1000 і т. д. придумали 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зручну, «одноповерхову» форму запису:</a:t>
                </a:r>
                <a:endParaRPr lang="ru-RU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uk-UA" sz="3000" i="1">
                        <a:latin typeface="Cambria Math" panose="02040503050406030204" pitchFamily="18" charset="0"/>
                      </a:rPr>
                      <m:t>; </m:t>
                    </m:r>
                    <m:f>
                      <m:fPr>
                        <m:ctrlPr>
                          <a:rPr lang="ru-RU" sz="3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𝟎𝟏</m:t>
                    </m:r>
                    <m:r>
                      <a:rPr lang="uk-UA" sz="3000" i="1">
                        <a:latin typeface="Cambria Math" panose="02040503050406030204" pitchFamily="18" charset="0"/>
                      </a:rPr>
                      <m:t>;  </m:t>
                    </m:r>
                    <m:f>
                      <m:fPr>
                        <m:ctrlPr>
                          <a:rPr lang="ru-RU" sz="3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𝟎𝟎𝟏</m:t>
                    </m:r>
                    <m:r>
                      <a:rPr lang="uk-UA" sz="3000" i="1">
                        <a:latin typeface="Cambria Math" panose="02040503050406030204" pitchFamily="18" charset="0"/>
                      </a:rPr>
                      <m:t>; </m:t>
                    </m:r>
                    <m:f>
                      <m:fPr>
                        <m:ctrlPr>
                          <a:rPr lang="ru-RU" sz="3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𝟏𝟎𝟎𝟎𝟎</m:t>
                        </m:r>
                      </m:den>
                    </m:f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𝟎𝟎𝟎𝟏</m:t>
                    </m:r>
                  </m:oMath>
                </a14:m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Наведемо ще кілька прикладів: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uk-UA" sz="3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uk-UA" sz="3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uk-UA" sz="3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uk-UA" sz="3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ru-RU" sz="3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3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читають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«</a:t>
                </a:r>
                <a:r>
                  <a:rPr lang="ru-RU" sz="3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нуль </a:t>
                </a:r>
                <a:r>
                  <a:rPr lang="ru-RU" sz="30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цілих</a:t>
                </a:r>
                <a:r>
                  <a:rPr lang="ru-RU" sz="3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сім</a:t>
                </a:r>
                <a:r>
                  <a:rPr lang="ru-RU" sz="3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десятих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»);</a:t>
                </a:r>
              </a:p>
              <a:p>
                <a:pPr marL="0" indent="0">
                  <a:buNone/>
                </a:pPr>
                <a:endParaRPr lang="ru-RU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uk-UA" sz="30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  <m:r>
                      <a:rPr lang="uk-UA" sz="30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uk-UA" sz="30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3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читають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«</a:t>
                </a:r>
                <a:r>
                  <a:rPr lang="ru-RU" sz="30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нуль </a:t>
                </a:r>
                <a:r>
                  <a:rPr lang="ru-RU" sz="30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цілих</a:t>
                </a:r>
                <a:r>
                  <a:rPr lang="ru-RU" sz="30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дванадцять</a:t>
                </a:r>
                <a:r>
                  <a:rPr lang="ru-RU" sz="30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сотих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»);</a:t>
                </a:r>
              </a:p>
              <a:p>
                <a:pPr marL="0" indent="0">
                  <a:buNone/>
                </a:pPr>
                <a:endParaRPr lang="ru-RU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k-UA" sz="3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f>
                      <m:fPr>
                        <m:ctrlPr>
                          <a:rPr lang="uk-UA" sz="3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𝟏𝟗𝟕</m:t>
                        </m:r>
                      </m:num>
                      <m:den>
                        <m:r>
                          <a:rPr lang="uk-UA" sz="3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uk-UA" sz="3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uk-UA" sz="3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𝟏𝟗𝟕</m:t>
                    </m:r>
                  </m:oMath>
                </a14:m>
                <a:r>
                  <a:rPr lang="ru-RU" sz="3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3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читають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«</a:t>
                </a:r>
                <a:r>
                  <a:rPr lang="ru-RU" sz="30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дві</a:t>
                </a:r>
                <a:r>
                  <a:rPr lang="ru-RU" sz="3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цілих</a:t>
                </a:r>
                <a:r>
                  <a:rPr lang="ru-RU" sz="3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сто </a:t>
                </a:r>
                <a:r>
                  <a:rPr lang="ru-RU" sz="30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дев’яносто</a:t>
                </a:r>
                <a:r>
                  <a:rPr lang="ru-RU" sz="3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сім</a:t>
                </a:r>
                <a:r>
                  <a:rPr lang="ru-RU" sz="3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тисячних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»);</a:t>
                </a:r>
              </a:p>
              <a:p>
                <a:pPr marL="0" indent="0">
                  <a:buNone/>
                </a:pPr>
                <a:endParaRPr lang="ru-RU" sz="9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𝟒𝟑</m:t>
                        </m:r>
                      </m:num>
                      <m:den>
                        <m:r>
                          <a:rPr lang="uk-UA" sz="3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uk-UA" sz="30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𝟒</m:t>
                    </m:r>
                    <m:f>
                      <m:fPr>
                        <m:ctrlPr>
                          <a:rPr lang="uk-UA" sz="3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uk-UA" sz="3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uk-UA" sz="3000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uk-UA" sz="3000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ru-RU" sz="3000" b="1" dirty="0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3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читають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«</a:t>
                </a:r>
                <a:r>
                  <a:rPr lang="ru-RU" sz="3000" b="1" dirty="0" err="1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чотири</a:t>
                </a:r>
                <a:r>
                  <a:rPr lang="ru-RU" sz="3000" b="1" dirty="0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цілих</a:t>
                </a:r>
                <a:r>
                  <a:rPr lang="ru-RU" sz="3000" b="1" dirty="0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три </a:t>
                </a:r>
                <a:r>
                  <a:rPr lang="ru-RU" sz="3000" b="1" dirty="0" err="1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десятих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»).</a:t>
                </a:r>
              </a:p>
              <a:p>
                <a:pPr marL="0" indent="0">
                  <a:buNone/>
                </a:pPr>
                <a:endParaRPr lang="ru-RU" sz="9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Таку 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форму запису </a:t>
                </a:r>
                <a:r>
                  <a:rPr lang="uk-UA" sz="3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дробів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називають </a:t>
                </a:r>
                <a:r>
                  <a:rPr lang="uk-UA" sz="3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десятковою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</a:t>
                </a:r>
                <a:endParaRPr lang="uk-UA" sz="3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Числа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0,7; 2,197; 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0,12; 5,17 – приклади десяткових </a:t>
                </a:r>
                <a:r>
                  <a:rPr lang="uk-UA" sz="3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дробів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8160" y="241539"/>
                <a:ext cx="11739976" cy="6392173"/>
              </a:xfrm>
              <a:blipFill rotWithShape="0">
                <a:blip r:embed="rId2"/>
                <a:stretch>
                  <a:fillRect l="-1038" t="-2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823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59125" y="569343"/>
                <a:ext cx="10982864" cy="5727940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Десятковий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дріб складається з двох частин: ліворуч від коми — цифри </a:t>
                </a:r>
                <a:r>
                  <a:rPr lang="uk-UA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цілої частини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десяткового дробу, а праворуч — цифри її </a:t>
                </a:r>
                <a:r>
                  <a:rPr lang="uk-UA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дробової частини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Вважають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що ціла частина правильного дробу дорівнює 0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Наприклад: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547</m:t>
                        </m:r>
                      </m:num>
                      <m:den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1000</m:t>
                        </m:r>
                      </m:den>
                    </m:f>
                    <m:r>
                      <a:rPr lang="uk-UA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=0,547</m:t>
                    </m:r>
                  </m:oMath>
                </a14:m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</a:t>
                </a:r>
                <a:r>
                  <a:rPr lang="uk-UA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uk-UA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uk-UA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,  </a:t>
                </a: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9125" y="569343"/>
                <a:ext cx="10982864" cy="5727940"/>
              </a:xfrm>
              <a:blipFill rotWithShape="0">
                <a:blip r:embed="rId2"/>
                <a:stretch>
                  <a:fillRect l="-1166" t="-2553" r="-11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вал 4"/>
          <p:cNvSpPr/>
          <p:nvPr/>
        </p:nvSpPr>
        <p:spPr>
          <a:xfrm>
            <a:off x="3605840" y="3718211"/>
            <a:ext cx="888521" cy="94028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853795" y="3718211"/>
            <a:ext cx="1331345" cy="94028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547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2776988" y="4188350"/>
            <a:ext cx="810882" cy="2415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6211736" y="4188351"/>
            <a:ext cx="1164566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624640" y="4429888"/>
            <a:ext cx="1621766" cy="7332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Ціла частина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376302" y="3821728"/>
            <a:ext cx="2173139" cy="7332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Дробова частина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22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935" y="514409"/>
            <a:ext cx="11360989" cy="606754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Нагадаємо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десятковий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натурального числа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10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сусіднього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старшого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дробів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одразу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тисячних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т. д.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числа 23,70549: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/>
          </a:p>
        </p:txBody>
      </p:sp>
      <p:pic>
        <p:nvPicPr>
          <p:cNvPr id="1028" name="Picture 4" descr="https://skr.sh/i/080121/ViGBFLvA.jpg?download=1&amp;name=%D0%A1%D0%BA%D1%80%D0%B8%D0%BD%D1%88%D0%BE%D1%82%2008-01-2021%2018:36: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988" y="3119237"/>
            <a:ext cx="3858999" cy="291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04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skr.sh/i/080121/gxjTMujH.jpg?download=1&amp;name=%D0%A1%D0%BA%D1%80%D0%B8%D0%BD%D1%88%D0%BE%D1%82%2008-01-2021%2018:56:4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" r="5151"/>
          <a:stretch/>
        </p:blipFill>
        <p:spPr bwMode="auto">
          <a:xfrm>
            <a:off x="69013" y="2745039"/>
            <a:ext cx="11904451" cy="223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6212" y="500332"/>
            <a:ext cx="1067950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Щоб швидко прочитати десятковий дріб, достатньо подивитися, на яко­му місці після коми стоїть останній десятковий знак.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12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83079" y="635179"/>
                <a:ext cx="10862095" cy="5791500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uk-UA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Під </a:t>
                </a:r>
                <a:r>
                  <a:rPr lang="uk-UA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час запису звичайного правильного дробу десятковим необхідно одразу перевірити, чи співпадає кількість цифр чисельника із кількістю нулів знаменника (якщо ні — дописати необхідну кількість нулів перед чисельником у дробовій частині).</a:t>
                </a:r>
              </a:p>
              <a:p>
                <a:pPr marL="0" indent="0">
                  <a:buNone/>
                </a:pPr>
                <a:endParaRPr lang="uk-UA" i="1" dirty="0" smtClean="0"/>
              </a:p>
              <a:p>
                <a:pPr marL="0" indent="0">
                  <a:buNone/>
                </a:pPr>
                <a:r>
                  <a:rPr lang="uk-UA" sz="4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Наприклад:   		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48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uk-UA" sz="48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4800" b="0" i="1" smtClean="0">
                        <a:latin typeface="Cambria Math" panose="02040503050406030204" pitchFamily="18" charset="0"/>
                      </a:rPr>
                      <m:t>=0,017</m:t>
                    </m:r>
                  </m:oMath>
                </a14:m>
                <a:r>
                  <a:rPr lang="uk-UA" sz="4800" b="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pPr marL="0" indent="0">
                  <a:buNone/>
                </a:pPr>
                <a:endParaRPr lang="uk-UA" sz="4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4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uk-UA" sz="48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4800" b="0" i="1" smtClean="0">
                        <a:latin typeface="Cambria Math" panose="02040503050406030204" pitchFamily="18" charset="0"/>
                      </a:rPr>
                      <m:t>=0,05</m:t>
                    </m:r>
                  </m:oMath>
                </a14:m>
                <a:r>
                  <a:rPr lang="uk-UA" sz="48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uk-UA" sz="48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3079" y="635179"/>
                <a:ext cx="10862095" cy="5791500"/>
              </a:xfrm>
              <a:blipFill rotWithShape="0">
                <a:blip r:embed="rId2"/>
                <a:stretch>
                  <a:fillRect l="-2525" t="-3579" r="-17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927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88186" y="250165"/>
                <a:ext cx="11559397" cy="108993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Виконаємо вправи №№ 804, 806, 808.</a:t>
                </a:r>
              </a:p>
              <a:p>
                <a:r>
                  <a:rPr lang="uk-UA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№ 804.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Запишіть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у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вигляді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десяткового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дробу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=0,7; </m:t>
                    </m:r>
                  </m:oMath>
                </a14:m>
                <a:r>
                  <a:rPr lang="uk-UA" sz="20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4)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9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83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=9,83</m:t>
                    </m:r>
                  </m:oMath>
                </a14:m>
                <a:r>
                  <a:rPr lang="uk-UA" sz="20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		7)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74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100 000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=74, 00 013</m:t>
                    </m:r>
                  </m:oMath>
                </a14:m>
                <a:r>
                  <a:rPr lang="uk-UA" sz="20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	10)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=1,1</m:t>
                    </m:r>
                  </m:oMath>
                </a14:m>
                <a:r>
                  <a:rPr lang="uk-UA" sz="20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endParaRPr lang="uk-UA" sz="20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0,27;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5)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=1,05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		8)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=0,006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			11)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=1,01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endPara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21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=21,8;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6)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18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=18,045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	9)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10 000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=0,0 012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		12)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=1,001.</m:t>
                    </m:r>
                  </m:oMath>
                </a14:m>
                <a:endPara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№ 806.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Виділіть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цілу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та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дробову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частини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числа й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запишіть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дане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число у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вигляді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десяткового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дробу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34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=3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=3,4;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	3)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9266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=92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66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=92,66;</m:t>
                    </m:r>
                  </m:oMath>
                </a14:m>
                <a:endPara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3978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=3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978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3,978;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4)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4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2 948 697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100 000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=29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48 697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100 000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=29,48 697.</m:t>
                    </m:r>
                  </m:oMath>
                </a14:m>
                <a:endPara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/>
              </a:p>
              <a:p>
                <a:endParaRPr lang="uk-UA" sz="2400" dirty="0" smtClean="0"/>
              </a:p>
              <a:p>
                <a:endParaRPr lang="uk-UA" sz="2400" dirty="0"/>
              </a:p>
              <a:p>
                <a:endParaRPr lang="uk-UA" sz="2400" dirty="0"/>
              </a:p>
              <a:p>
                <a:endParaRPr lang="uk-UA" sz="2400" dirty="0" smtClean="0"/>
              </a:p>
              <a:p>
                <a:endParaRPr lang="uk-UA" sz="2400" dirty="0"/>
              </a:p>
              <a:p>
                <a:endParaRPr lang="uk-UA" sz="2400" dirty="0" smtClean="0"/>
              </a:p>
              <a:p>
                <a:endParaRPr lang="uk-UA" sz="2400" dirty="0"/>
              </a:p>
              <a:p>
                <a:endParaRPr lang="uk-UA" sz="2400" dirty="0" smtClean="0"/>
              </a:p>
              <a:p>
                <a:endParaRPr lang="uk-UA" sz="2400" dirty="0"/>
              </a:p>
              <a:p>
                <a:endParaRPr lang="uk-UA" sz="2400" dirty="0" smtClean="0"/>
              </a:p>
              <a:p>
                <a:endParaRPr lang="uk-UA" sz="2400" dirty="0"/>
              </a:p>
              <a:p>
                <a:endParaRPr lang="uk-UA" sz="2400" dirty="0" smtClean="0"/>
              </a:p>
              <a:p>
                <a:endParaRPr lang="ru-RU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86" y="250165"/>
                <a:ext cx="11559397" cy="10899394"/>
              </a:xfrm>
              <a:prstGeom prst="rect">
                <a:avLst/>
              </a:prstGeom>
              <a:blipFill rotWithShape="0">
                <a:blip r:embed="rId2"/>
                <a:stretch>
                  <a:fillRect l="-844" t="-4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793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31321" y="1135512"/>
                <a:ext cx="1113814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№ 808.</a:t>
                </a:r>
                <a:r>
                  <a:rPr lang="ru-RU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Запишіть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число у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вигляді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звичайного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дробу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або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мішаного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числа:</a:t>
                </a:r>
              </a:p>
              <a:p>
                <a:pPr marL="0" indent="0">
                  <a:buNone/>
                </a:pPr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4,9=4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3)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1,567=1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567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5)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0,043=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43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7)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5,06=5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0" indent="0">
                  <a:buNone/>
                </a:pPr>
                <a:endPara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8,95=8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95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4)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0,2= 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6)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0,008=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8)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12,018=12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321" y="1135512"/>
                <a:ext cx="11138140" cy="4351338"/>
              </a:xfrm>
              <a:blipFill rotWithShape="0">
                <a:blip r:embed="rId2"/>
                <a:stretch>
                  <a:fillRect l="-1149" t="-2381" r="-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6412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6907005"/>
                  </p:ext>
                </p:extLst>
              </p:nvPr>
            </p:nvGraphicFramePr>
            <p:xfrm>
              <a:off x="914402" y="1548546"/>
              <a:ext cx="11110820" cy="112166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328467"/>
                    <a:gridCol w="893465"/>
                    <a:gridCol w="1110966"/>
                    <a:gridCol w="1110966"/>
                    <a:gridCol w="1110966"/>
                    <a:gridCol w="1110966"/>
                    <a:gridCol w="1110966"/>
                    <a:gridCol w="1110966"/>
                    <a:gridCol w="1110966"/>
                    <a:gridCol w="1112126"/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Звичайний дріб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57</m:t>
                                    </m:r>
                                  </m:num>
                                  <m:den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16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535</m:t>
                                    </m:r>
                                  </m:num>
                                  <m:den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1600">
                                    <a:effectLst/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uk-UA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Десятковий дріб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0,003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2,05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3,0005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6907005"/>
                  </p:ext>
                </p:extLst>
              </p:nvPr>
            </p:nvGraphicFramePr>
            <p:xfrm>
              <a:off x="914402" y="1548546"/>
              <a:ext cx="11110820" cy="112166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328467"/>
                    <a:gridCol w="893465"/>
                    <a:gridCol w="1110966"/>
                    <a:gridCol w="1110966"/>
                    <a:gridCol w="1110966"/>
                    <a:gridCol w="1110966"/>
                    <a:gridCol w="1110966"/>
                    <a:gridCol w="1110966"/>
                    <a:gridCol w="1110966"/>
                    <a:gridCol w="1112126"/>
                  </a:tblGrid>
                  <a:tr h="5608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Звичайний дріб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49660" t="-7527" r="-993197" b="-117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01648" t="-7527" r="-602198" b="-117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498907" t="-7527" r="-399454" b="-117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702198" t="-7527" r="-201648" b="-117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902747" t="-7527" r="-1099" b="-117204"/>
                          </a:stretch>
                        </a:blipFill>
                      </a:tcPr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Десятковий дріб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0,003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2,05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3,0005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672860" y="284672"/>
            <a:ext cx="987724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завдання: 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1.Заповніть порожні комірки таблиці: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2.Запиши десятковим дробом: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1)25 цілих 8 десятих;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2)0 цілих 9 десятих;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3)9 цілих 7 десятих 2 сотих;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4)115 цілих 57 тисячних.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901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113</Words>
  <Application>Microsoft Office PowerPoint</Application>
  <PresentationFormat>Широкоэкранный</PresentationFormat>
  <Paragraphs>108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Тема Office</vt:lpstr>
      <vt:lpstr>Тема уроку: Десятковий дріб. Запис десяткового дробу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 Десятковий дріб. Запис десяткового дробу</dc:title>
  <dc:creator>Lenovo</dc:creator>
  <cp:lastModifiedBy>Lenovo</cp:lastModifiedBy>
  <cp:revision>16</cp:revision>
  <dcterms:created xsi:type="dcterms:W3CDTF">2021-01-08T15:09:33Z</dcterms:created>
  <dcterms:modified xsi:type="dcterms:W3CDTF">2021-01-10T14:52:07Z</dcterms:modified>
</cp:coreProperties>
</file>