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2AC994-B571-42BA-8FB1-E210233FB2C9}">
  <a:tblStyle styleId="{A22AC994-B571-42BA-8FB1-E210233FB2C9}" styleName="Table_0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міст">
  <p:cSld name="Заголовок і вміст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5" name="Google Shape;15;p2"/>
            <p:cNvSpPr/>
            <p:nvPr/>
          </p:nvSpPr>
          <p:spPr>
            <a:xfrm>
              <a:off x="4921" y="845"/>
              <a:ext cx="732" cy="227"/>
            </a:xfrm>
            <a:prstGeom prst="ellipse">
              <a:avLst/>
            </a:prstGeom>
            <a:gradFill>
              <a:gsLst>
                <a:gs pos="0">
                  <a:srgbClr val="19426B"/>
                </a:gs>
                <a:gs pos="100000">
                  <a:srgbClr val="FFFFFF"/>
                </a:gs>
              </a:gsLst>
              <a:lin ang="189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 descr="4"/>
            <p:cNvSpPr/>
            <p:nvPr/>
          </p:nvSpPr>
          <p:spPr>
            <a:xfrm>
              <a:off x="5077" y="281"/>
              <a:ext cx="426" cy="588"/>
            </a:xfrm>
            <a:custGeom>
              <a:avLst/>
              <a:gdLst/>
              <a:ahLst/>
              <a:cxnLst/>
              <a:rect l="l" t="t" r="r" b="b"/>
              <a:pathLst>
                <a:path w="1348" h="1963" extrusionOk="0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 descr="1"/>
            <p:cNvSpPr/>
            <p:nvPr/>
          </p:nvSpPr>
          <p:spPr>
            <a:xfrm>
              <a:off x="4779" y="144"/>
              <a:ext cx="572" cy="416"/>
            </a:xfrm>
            <a:custGeom>
              <a:avLst/>
              <a:gdLst/>
              <a:ahLst/>
              <a:cxnLst/>
              <a:rect l="l" t="t" r="r" b="b"/>
              <a:pathLst>
                <a:path w="1810" h="1388" extrusionOk="0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 descr="2"/>
            <p:cNvSpPr/>
            <p:nvPr/>
          </p:nvSpPr>
          <p:spPr>
            <a:xfrm>
              <a:off x="4629" y="286"/>
              <a:ext cx="419" cy="572"/>
            </a:xfrm>
            <a:custGeom>
              <a:avLst/>
              <a:gdLst/>
              <a:ahLst/>
              <a:cxnLst/>
              <a:rect l="l" t="t" r="r" b="b"/>
              <a:pathLst>
                <a:path w="1325" h="1910" extrusionOk="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 descr="55282"/>
            <p:cNvSpPr/>
            <p:nvPr/>
          </p:nvSpPr>
          <p:spPr>
            <a:xfrm>
              <a:off x="4770" y="585"/>
              <a:ext cx="590" cy="418"/>
            </a:xfrm>
            <a:custGeom>
              <a:avLst/>
              <a:gdLst/>
              <a:ahLst/>
              <a:cxnLst/>
              <a:rect l="l" t="t" r="r" b="b"/>
              <a:pathLst>
                <a:path w="1866" h="1398" extrusionOk="0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2;p2"/>
          <p:cNvSpPr txBox="1"/>
          <p:nvPr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1" i="0" u="none" strike="noStrike" cap="none">
                <a:solidFill>
                  <a:srgbClr val="19426B"/>
                </a:solidFill>
                <a:latin typeface="Comic Sans MS"/>
                <a:ea typeface="Comic Sans MS"/>
                <a:cs typeface="Comic Sans MS"/>
                <a:sym typeface="Comic Sans MS"/>
              </a:rPr>
              <a:t>7</a:t>
            </a:r>
            <a:endParaRPr/>
          </a:p>
        </p:txBody>
      </p:sp>
      <p:grpSp>
        <p:nvGrpSpPr>
          <p:cNvPr id="23" name="Google Shape;23;p2"/>
          <p:cNvGrpSpPr/>
          <p:nvPr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4" name="Google Shape;24;p2" descr="E:\Робота\Вчитель Інформатики\~~~Сайт~~~\teach-inf.at.ua\FTP\krfb_6465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026296" y="6485698"/>
              <a:ext cx="321568" cy="321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Google Shape;25;p2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400" b="0" i="1" u="none" strike="noStrike" cap="none">
                  <a:solidFill>
                    <a:srgbClr val="19426B"/>
                  </a:solidFill>
                  <a:latin typeface="Verdana"/>
                  <a:ea typeface="Verdana"/>
                  <a:cs typeface="Verdana"/>
                  <a:sym typeface="Verdana"/>
                </a:rPr>
                <a:t>         </a:t>
              </a:r>
              <a:endParaRPr sz="1400" b="1" i="1" u="none" strike="noStrike" cap="none">
                <a:solidFill>
                  <a:srgbClr val="19426B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6" name="Google Shape;26;p2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  <a:defRPr sz="32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ертикальний текст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ий заголовок і текст" type="vertTitleAndTx">
  <p:cSld name="VERTICAL_TITLE_AND_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й слайд">
  <p:cSld name="Титульний слайд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 rotWithShape="1">
          <a:blip r:embed="rId2">
            <a:alphaModFix/>
          </a:blip>
          <a:srcRect t="27144"/>
          <a:stretch/>
        </p:blipFill>
        <p:spPr>
          <a:xfrm>
            <a:off x="0" y="0"/>
            <a:ext cx="4747751" cy="527568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/>
          <p:nvPr/>
        </p:nvSpPr>
        <p:spPr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 cap="flat" cmpd="sng">
            <a:solidFill>
              <a:srgbClr val="19426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1258888" y="4508512"/>
            <a:ext cx="4248150" cy="1800225"/>
          </a:xfrm>
          <a:prstGeom prst="ellipse">
            <a:avLst/>
          </a:prstGeom>
          <a:gradFill>
            <a:gsLst>
              <a:gs pos="0">
                <a:srgbClr val="398AC7"/>
              </a:gs>
              <a:gs pos="100000">
                <a:srgbClr val="28618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 txBox="1"/>
          <p:nvPr/>
        </p:nvSpPr>
        <p:spPr>
          <a:xfrm>
            <a:off x="457200" y="6486536"/>
            <a:ext cx="21336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 txBox="1"/>
          <p:nvPr/>
        </p:nvSpPr>
        <p:spPr>
          <a:xfrm>
            <a:off x="3124200" y="6486536"/>
            <a:ext cx="28956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" descr="2"/>
          <p:cNvSpPr/>
          <p:nvPr/>
        </p:nvSpPr>
        <p:spPr>
          <a:xfrm>
            <a:off x="376245" y="2147896"/>
            <a:ext cx="2103437" cy="3032125"/>
          </a:xfrm>
          <a:custGeom>
            <a:avLst/>
            <a:gdLst/>
            <a:ahLst/>
            <a:cxnLst/>
            <a:rect l="l" t="t" r="r" b="b"/>
            <a:pathLst>
              <a:path w="1325" h="1910" extrusionOk="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" descr="4"/>
          <p:cNvSpPr/>
          <p:nvPr/>
        </p:nvSpPr>
        <p:spPr>
          <a:xfrm>
            <a:off x="2625727" y="2119317"/>
            <a:ext cx="2139950" cy="3116263"/>
          </a:xfrm>
          <a:custGeom>
            <a:avLst/>
            <a:gdLst/>
            <a:ahLst/>
            <a:cxnLst/>
            <a:rect l="l" t="t" r="r" b="b"/>
            <a:pathLst>
              <a:path w="1348" h="1963" extrusionOk="0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" descr="1"/>
          <p:cNvSpPr/>
          <p:nvPr/>
        </p:nvSpPr>
        <p:spPr>
          <a:xfrm>
            <a:off x="1130307" y="1416060"/>
            <a:ext cx="2873375" cy="2182813"/>
          </a:xfrm>
          <a:custGeom>
            <a:avLst/>
            <a:gdLst/>
            <a:ahLst/>
            <a:cxnLst/>
            <a:rect l="l" t="t" r="r" b="b"/>
            <a:pathLst>
              <a:path w="1810" h="1375" extrusionOk="0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" descr="55282"/>
          <p:cNvSpPr/>
          <p:nvPr/>
        </p:nvSpPr>
        <p:spPr>
          <a:xfrm>
            <a:off x="1085855" y="3730636"/>
            <a:ext cx="2962275" cy="2219325"/>
          </a:xfrm>
          <a:custGeom>
            <a:avLst/>
            <a:gdLst/>
            <a:ahLst/>
            <a:cxnLst/>
            <a:rect l="l" t="t" r="r" b="b"/>
            <a:pathLst>
              <a:path w="1866" h="1398" extrusionOk="0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 txBox="1"/>
          <p:nvPr/>
        </p:nvSpPr>
        <p:spPr>
          <a:xfrm>
            <a:off x="1425702" y="3155914"/>
            <a:ext cx="2441027" cy="1810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800"/>
              <a:buFont typeface="Verdana"/>
              <a:buNone/>
            </a:pPr>
            <a:r>
              <a:rPr lang="uk-UA" sz="13800" b="1" i="0" u="none" strike="noStrike" cap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7</a:t>
            </a:r>
            <a:endParaRPr sz="13800" b="1" i="0" u="none" strike="noStrike" cap="none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1" name="Google Shape;41;p3"/>
          <p:cNvSpPr txBox="1"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426B"/>
              </a:buClr>
              <a:buSzPts val="4400"/>
              <a:buFont typeface="Verdana"/>
              <a:buNone/>
              <a:defRPr sz="4400" b="1" i="0" u="none" strike="noStrike" cap="none">
                <a:solidFill>
                  <a:srgbClr val="19426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subTitle" idx="1"/>
          </p:nvPr>
        </p:nvSpPr>
        <p:spPr>
          <a:xfrm>
            <a:off x="5032382" y="3184362"/>
            <a:ext cx="7138989" cy="403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">
            <a:hlinkClick r:id="rId7"/>
          </p:cNvPr>
          <p:cNvSpPr/>
          <p:nvPr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teach-inf.at.ua</a:t>
            </a:r>
            <a:endParaRPr sz="4000" b="1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озділу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і області з вмістом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рівняння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ше заголовок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ий слайд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міст із підписом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ображення з підписом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 sz="4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endParaRPr/>
          </a:p>
        </p:txBody>
      </p:sp>
      <p:pic>
        <p:nvPicPr>
          <p:cNvPr id="106" name="Google Shape;10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1999" cy="687686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3"/>
          <p:cNvSpPr txBox="1"/>
          <p:nvPr/>
        </p:nvSpPr>
        <p:spPr>
          <a:xfrm>
            <a:off x="4847771" y="639810"/>
            <a:ext cx="7137066" cy="180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4000"/>
              <a:buFont typeface="Verdana"/>
              <a:buNone/>
            </a:pPr>
            <a:r>
              <a:rPr lang="uk-UA" sz="2000" b="1" i="0" u="none" strike="noStrike" cap="none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Інформатика І – ІІ </a:t>
            </a:r>
            <a:r>
              <a:rPr lang="uk-UA" sz="2000" b="1" i="0" u="none" strike="noStrike" cap="none" dirty="0" err="1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гр</a:t>
            </a:r>
            <a:r>
              <a:rPr lang="uk-UA" sz="2000" b="1" i="0" u="none" strike="noStrike" cap="none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 25.03.2022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4000"/>
              <a:buFont typeface="Verdana"/>
              <a:buNone/>
            </a:pPr>
            <a:r>
              <a:rPr lang="uk-UA" sz="3600" b="1" i="0" u="none" strike="noStrike" cap="none" dirty="0" smtClean="0">
                <a:solidFill>
                  <a:srgbClr val="003366"/>
                </a:solidFill>
                <a:latin typeface="Verdana"/>
                <a:ea typeface="Verdana"/>
                <a:cs typeface="Verdana"/>
                <a:sym typeface="Verdana"/>
              </a:rPr>
              <a:t>Тема уроку : Складання </a:t>
            </a:r>
            <a:r>
              <a:rPr lang="uk-UA" sz="3600" b="1" i="0" u="none" strike="noStrike" cap="none" dirty="0">
                <a:solidFill>
                  <a:srgbClr val="003366"/>
                </a:solidFill>
                <a:latin typeface="Verdana"/>
                <a:ea typeface="Verdana"/>
                <a:cs typeface="Verdana"/>
                <a:sym typeface="Verdana"/>
              </a:rPr>
              <a:t>програм з використанням алгоритмічної структури слідування</a:t>
            </a:r>
            <a:endParaRPr sz="3600" b="1" i="0" u="none" strike="noStrike" cap="none" dirty="0">
              <a:solidFill>
                <a:srgbClr val="0033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1698025" y="6264525"/>
            <a:ext cx="840900" cy="585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b="1">
                <a:latin typeface="Verdana"/>
                <a:ea typeface="Verdana"/>
                <a:cs typeface="Verdana"/>
                <a:sym typeface="Verdana"/>
              </a:rPr>
              <a:t>23</a:t>
            </a:r>
            <a:endParaRPr sz="2600" b="1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Складання програм з використанням алгоритмічної структури слідування</a:t>
            </a:r>
            <a:endParaRPr/>
          </a:p>
        </p:txBody>
      </p:sp>
      <p:pic>
        <p:nvPicPr>
          <p:cNvPr id="204" name="Google Shape;204;p22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2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10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6" name="Google Shape;206;p2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Можливий варіант розв’язку:</a:t>
            </a:r>
            <a:endParaRPr/>
          </a:p>
        </p:txBody>
      </p:sp>
      <p:pic>
        <p:nvPicPr>
          <p:cNvPr id="207" name="Google Shape;207;p22"/>
          <p:cNvPicPr preferRelativeResize="0"/>
          <p:nvPr/>
        </p:nvPicPr>
        <p:blipFill rotWithShape="1">
          <a:blip r:embed="rId4">
            <a:alphaModFix/>
          </a:blip>
          <a:srcRect t="18955"/>
          <a:stretch/>
        </p:blipFill>
        <p:spPr>
          <a:xfrm>
            <a:off x="938555" y="1909755"/>
            <a:ext cx="10331584" cy="436858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Складання програм з використанням алгоритмічної структури слідування</a:t>
            </a:r>
            <a:endParaRPr/>
          </a:p>
        </p:txBody>
      </p:sp>
      <p:pic>
        <p:nvPicPr>
          <p:cNvPr id="213" name="Google Shape;213;p23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3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10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5" name="Google Shape;215;p23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Вправа 3.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Левко сів виконувати домашнє завдання і просидів за столом 2 години.</a:t>
            </a:r>
            <a:endParaRPr/>
          </a:p>
        </p:txBody>
      </p:sp>
      <p:pic>
        <p:nvPicPr>
          <p:cNvPr id="216" name="Google Shape;216;p23" descr="Funny Boy cartoon writing above a desk Royalty Free Vector"/>
          <p:cNvPicPr preferRelativeResize="0"/>
          <p:nvPr/>
        </p:nvPicPr>
        <p:blipFill rotWithShape="1">
          <a:blip r:embed="rId4">
            <a:alphaModFix/>
          </a:blip>
          <a:srcRect b="8029"/>
          <a:stretch/>
        </p:blipFill>
        <p:spPr>
          <a:xfrm>
            <a:off x="9008712" y="2695143"/>
            <a:ext cx="3113438" cy="398004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3"/>
          <p:cNvSpPr txBox="1"/>
          <p:nvPr/>
        </p:nvSpPr>
        <p:spPr>
          <a:xfrm>
            <a:off x="69850" y="2581758"/>
            <a:ext cx="8710468" cy="409342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З них </a:t>
            </a:r>
            <a:r>
              <a:rPr lang="uk-UA" sz="26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х</a:t>
            </a:r>
            <a:r>
              <a:rPr lang="uk-UA" sz="26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хвилин він чухав потилицю і дивився у вікно, </a:t>
            </a:r>
            <a:r>
              <a:rPr lang="uk-UA" sz="26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z</a:t>
            </a:r>
            <a:r>
              <a:rPr lang="uk-UA" sz="26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– шукав у письмовому столі гумку, щоб стерти у підручнику англійської мови карикатуру на свого товариша, на малювання якої він витратив перед цим </a:t>
            </a:r>
            <a:r>
              <a:rPr lang="uk-UA" sz="26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у</a:t>
            </a:r>
            <a:r>
              <a:rPr lang="uk-UA" sz="26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хвилин.</a:t>
            </a:r>
            <a:endParaRPr/>
          </a:p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Решту часу Левко перекладав англійські слова. Скільки слів він встиг перекласти, якщо переклад одного слова у нього займав 5 хвилин?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Складання програм з використанням алгоритмічної структури слідування</a:t>
            </a:r>
            <a:endParaRPr/>
          </a:p>
        </p:txBody>
      </p:sp>
      <p:pic>
        <p:nvPicPr>
          <p:cNvPr id="223" name="Google Shape;223;p24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4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10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5" name="Google Shape;225;p24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 нашому випадку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вхідними даними 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для введення з клавіатури будуть кількості хвилин, витрачені на:</a:t>
            </a:r>
            <a:endParaRPr/>
          </a:p>
        </p:txBody>
      </p:sp>
      <p:sp>
        <p:nvSpPr>
          <p:cNvPr id="226" name="Google Shape;226;p24"/>
          <p:cNvSpPr/>
          <p:nvPr/>
        </p:nvSpPr>
        <p:spPr>
          <a:xfrm>
            <a:off x="72007" y="2263440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чухання потилиці</a:t>
            </a:r>
            <a:endParaRPr sz="28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7" name="Google Shape;227;p24"/>
          <p:cNvSpPr/>
          <p:nvPr/>
        </p:nvSpPr>
        <p:spPr>
          <a:xfrm>
            <a:off x="4110552" y="2263440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малювання</a:t>
            </a:r>
            <a:endParaRPr sz="28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8" name="Google Shape;228;p24"/>
          <p:cNvSpPr/>
          <p:nvPr/>
        </p:nvSpPr>
        <p:spPr>
          <a:xfrm>
            <a:off x="8149100" y="2263440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пошук гумки</a:t>
            </a:r>
            <a:endParaRPr sz="28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9" name="Google Shape;229;p24"/>
          <p:cNvSpPr/>
          <p:nvPr/>
        </p:nvSpPr>
        <p:spPr>
          <a:xfrm>
            <a:off x="72007" y="3624706"/>
            <a:ext cx="3973050" cy="7498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x</a:t>
            </a:r>
            <a:endParaRPr sz="44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0" name="Google Shape;230;p24"/>
          <p:cNvSpPr/>
          <p:nvPr/>
        </p:nvSpPr>
        <p:spPr>
          <a:xfrm>
            <a:off x="4110552" y="3624706"/>
            <a:ext cx="3973050" cy="7498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y</a:t>
            </a:r>
            <a:endParaRPr sz="44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1" name="Google Shape;231;p24"/>
          <p:cNvSpPr/>
          <p:nvPr/>
        </p:nvSpPr>
        <p:spPr>
          <a:xfrm>
            <a:off x="8149100" y="3624706"/>
            <a:ext cx="3973050" cy="7498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z</a:t>
            </a:r>
            <a:endParaRPr sz="44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2" name="Google Shape;232;p24"/>
          <p:cNvSpPr txBox="1"/>
          <p:nvPr/>
        </p:nvSpPr>
        <p:spPr>
          <a:xfrm>
            <a:off x="86713" y="4445521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Вводимо з клавіатури три цілих числа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х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у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z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/>
          </a:p>
        </p:txBody>
      </p:sp>
      <p:sp>
        <p:nvSpPr>
          <p:cNvPr id="233" name="Google Shape;233;p24"/>
          <p:cNvSpPr txBox="1"/>
          <p:nvPr/>
        </p:nvSpPr>
        <p:spPr>
          <a:xfrm>
            <a:off x="70929" y="5045949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Вихідні дані</a:t>
            </a:r>
            <a:endParaRPr sz="2800" b="1" i="1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На екран виводиться одне число - шукана кількість слів.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5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Складання програм з використанням алгоритмічної структури слідування</a:t>
            </a:r>
            <a:endParaRPr/>
          </a:p>
        </p:txBody>
      </p:sp>
      <p:pic>
        <p:nvPicPr>
          <p:cNvPr id="239" name="Google Shape;239;p25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5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10</a:t>
            </a:r>
            <a:endParaRPr/>
          </a:p>
        </p:txBody>
      </p:sp>
      <p:sp>
        <p:nvSpPr>
          <p:cNvPr id="241" name="Google Shape;241;p2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Ось позначення і формули, необхідні для розв'язання задачі.</a:t>
            </a:r>
            <a:endParaRPr/>
          </a:p>
        </p:txBody>
      </p:sp>
      <p:sp>
        <p:nvSpPr>
          <p:cNvPr id="242" name="Google Shape;242;p25"/>
          <p:cNvSpPr txBox="1"/>
          <p:nvPr/>
        </p:nvSpPr>
        <p:spPr>
          <a:xfrm>
            <a:off x="72008" y="2278064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Програма "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Учень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"</a:t>
            </a:r>
            <a:endParaRPr/>
          </a:p>
        </p:txBody>
      </p:sp>
      <p:sp>
        <p:nvSpPr>
          <p:cNvPr id="243" name="Google Shape;243;p25"/>
          <p:cNvSpPr txBox="1"/>
          <p:nvPr/>
        </p:nvSpPr>
        <p:spPr>
          <a:xfrm>
            <a:off x="1620982" y="2897748"/>
            <a:ext cx="104984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чухання потилиці</a:t>
            </a:r>
            <a:endParaRPr/>
          </a:p>
        </p:txBody>
      </p:sp>
      <p:sp>
        <p:nvSpPr>
          <p:cNvPr id="244" name="Google Shape;244;p25"/>
          <p:cNvSpPr/>
          <p:nvPr/>
        </p:nvSpPr>
        <p:spPr>
          <a:xfrm>
            <a:off x="72009" y="2897748"/>
            <a:ext cx="1434674" cy="53125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х</a:t>
            </a:r>
            <a:endParaRPr sz="28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5" name="Google Shape;245;p25"/>
          <p:cNvSpPr txBox="1"/>
          <p:nvPr/>
        </p:nvSpPr>
        <p:spPr>
          <a:xfrm>
            <a:off x="1620982" y="3530367"/>
            <a:ext cx="104984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малювання</a:t>
            </a:r>
            <a:endParaRPr sz="28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6" name="Google Shape;246;p25"/>
          <p:cNvSpPr/>
          <p:nvPr/>
        </p:nvSpPr>
        <p:spPr>
          <a:xfrm>
            <a:off x="72009" y="3530367"/>
            <a:ext cx="1434674" cy="53125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у</a:t>
            </a:r>
            <a:endParaRPr sz="28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7" name="Google Shape;247;p25"/>
          <p:cNvSpPr txBox="1"/>
          <p:nvPr/>
        </p:nvSpPr>
        <p:spPr>
          <a:xfrm>
            <a:off x="1620982" y="4175879"/>
            <a:ext cx="104984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пошук гумки</a:t>
            </a:r>
            <a:endParaRPr sz="28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8" name="Google Shape;248;p25"/>
          <p:cNvSpPr/>
          <p:nvPr/>
        </p:nvSpPr>
        <p:spPr>
          <a:xfrm>
            <a:off x="72009" y="4175879"/>
            <a:ext cx="1434674" cy="53125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z</a:t>
            </a:r>
            <a:endParaRPr sz="28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9" name="Google Shape;249;p25"/>
          <p:cNvSpPr txBox="1"/>
          <p:nvPr/>
        </p:nvSpPr>
        <p:spPr>
          <a:xfrm>
            <a:off x="1618255" y="4821391"/>
            <a:ext cx="104984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час на переклад k = 120 - (х + у + z)</a:t>
            </a:r>
            <a:endParaRPr/>
          </a:p>
        </p:txBody>
      </p:sp>
      <p:sp>
        <p:nvSpPr>
          <p:cNvPr id="250" name="Google Shape;250;p25"/>
          <p:cNvSpPr/>
          <p:nvPr/>
        </p:nvSpPr>
        <p:spPr>
          <a:xfrm>
            <a:off x="69282" y="4821391"/>
            <a:ext cx="1434674" cy="53125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k</a:t>
            </a:r>
            <a:endParaRPr sz="28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1" name="Google Shape;251;p25"/>
          <p:cNvSpPr txBox="1"/>
          <p:nvPr/>
        </p:nvSpPr>
        <p:spPr>
          <a:xfrm>
            <a:off x="1618255" y="5441084"/>
            <a:ext cx="10498442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кількість слів (на одне слово 5 хвилин)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 = k // 5 </a:t>
            </a:r>
            <a:endParaRPr/>
          </a:p>
        </p:txBody>
      </p:sp>
      <p:sp>
        <p:nvSpPr>
          <p:cNvPr id="252" name="Google Shape;252;p25"/>
          <p:cNvSpPr/>
          <p:nvPr/>
        </p:nvSpPr>
        <p:spPr>
          <a:xfrm>
            <a:off x="69282" y="5441083"/>
            <a:ext cx="1434674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</a:t>
            </a:r>
            <a:endParaRPr sz="28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6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Складання програм з використанням алгоритмічної структури слідування</a:t>
            </a:r>
            <a:endParaRPr/>
          </a:p>
        </p:txBody>
      </p:sp>
      <p:pic>
        <p:nvPicPr>
          <p:cNvPr id="258" name="Google Shape;258;p26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6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10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0" name="Google Shape;260;p2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Можливий варіант розв’язку:</a:t>
            </a:r>
            <a:endParaRPr/>
          </a:p>
        </p:txBody>
      </p:sp>
      <p:pic>
        <p:nvPicPr>
          <p:cNvPr id="261" name="Google Shape;261;p26"/>
          <p:cNvPicPr preferRelativeResize="0"/>
          <p:nvPr/>
        </p:nvPicPr>
        <p:blipFill rotWithShape="1">
          <a:blip r:embed="rId4">
            <a:alphaModFix/>
          </a:blip>
          <a:srcRect t="26998"/>
          <a:stretch/>
        </p:blipFill>
        <p:spPr>
          <a:xfrm>
            <a:off x="327955" y="1962079"/>
            <a:ext cx="11536089" cy="398612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8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Домашнє завдання</a:t>
            </a:r>
            <a:endParaRPr/>
          </a:p>
        </p:txBody>
      </p:sp>
      <p:pic>
        <p:nvPicPr>
          <p:cNvPr id="277" name="Google Shape;277;p28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8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10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9" name="Google Shape;279;p2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Створи програму розв'язання задачі в середовищі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Python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2800" b="1" i="1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0" name="Google Shape;280;p28"/>
          <p:cNvSpPr txBox="1"/>
          <p:nvPr/>
        </p:nvSpPr>
        <p:spPr>
          <a:xfrm>
            <a:off x="70928" y="2251300"/>
            <a:ext cx="5889991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Задача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/>
          </a:p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Є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n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білочок та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t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горішків, які потрібно розділити порівну між білочками. По скільки цілих горіхів отримає кожна білочка і скільки горіхів залишиться?</a:t>
            </a:r>
            <a:endParaRPr/>
          </a:p>
        </p:txBody>
      </p:sp>
      <p:pic>
        <p:nvPicPr>
          <p:cNvPr id="281" name="Google Shape;281;p28" descr="Играем до школы: Сказки для почемучек. Почему у белочки две шубки?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3427" y="2240909"/>
            <a:ext cx="5209309" cy="4531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9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endParaRPr/>
          </a:p>
        </p:txBody>
      </p:sp>
      <p:pic>
        <p:nvPicPr>
          <p:cNvPr id="287" name="Google Shape;28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1999" cy="687686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9"/>
          <p:cNvSpPr txBox="1"/>
          <p:nvPr/>
        </p:nvSpPr>
        <p:spPr>
          <a:xfrm>
            <a:off x="4847770" y="584394"/>
            <a:ext cx="7151587" cy="180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5400"/>
              <a:buFont typeface="Verdana"/>
              <a:buNone/>
            </a:pPr>
            <a:r>
              <a:rPr lang="uk-UA" sz="5400" b="1" i="0" u="none" strike="noStrike" cap="none">
                <a:solidFill>
                  <a:srgbClr val="003366"/>
                </a:solidFill>
                <a:latin typeface="Verdana"/>
                <a:ea typeface="Verdana"/>
                <a:cs typeface="Verdana"/>
                <a:sym typeface="Verdana"/>
              </a:rPr>
              <a:t>Дякую за увагу!</a:t>
            </a:r>
            <a:endParaRPr sz="5400" b="1" i="0" u="none" strike="noStrike" cap="none">
              <a:solidFill>
                <a:srgbClr val="0033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4"/>
          <p:cNvPicPr preferRelativeResize="0"/>
          <p:nvPr/>
        </p:nvPicPr>
        <p:blipFill rotWithShape="1">
          <a:blip r:embed="rId3">
            <a:alphaModFix/>
          </a:blip>
          <a:srcRect t="30536" r="58788"/>
          <a:stretch/>
        </p:blipFill>
        <p:spPr>
          <a:xfrm>
            <a:off x="69851" y="2278063"/>
            <a:ext cx="5320873" cy="371308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Складання програм з використанням алгоритмічної структури слідування</a:t>
            </a:r>
            <a:endParaRPr/>
          </a:p>
        </p:txBody>
      </p:sp>
      <p:pic>
        <p:nvPicPr>
          <p:cNvPr id="115" name="Google Shape;115;p14" descr="3D_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4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10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7" name="Google Shape;117;p14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Розглянемо невелику програму, що додає два числа, які користувач вводить з клавіатури.</a:t>
            </a:r>
            <a:endParaRPr/>
          </a:p>
        </p:txBody>
      </p:sp>
      <p:sp>
        <p:nvSpPr>
          <p:cNvPr id="118" name="Google Shape;118;p14"/>
          <p:cNvSpPr/>
          <p:nvPr/>
        </p:nvSpPr>
        <p:spPr>
          <a:xfrm>
            <a:off x="341730" y="4528740"/>
            <a:ext cx="2619679" cy="884924"/>
          </a:xfrm>
          <a:prstGeom prst="rect">
            <a:avLst/>
          </a:prstGeom>
          <a:solidFill>
            <a:srgbClr val="008000">
              <a:alpha val="29803"/>
            </a:srgbClr>
          </a:solidFill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9" name="Google Shape;119;p14"/>
          <p:cNvSpPr/>
          <p:nvPr/>
        </p:nvSpPr>
        <p:spPr>
          <a:xfrm>
            <a:off x="3143029" y="4005520"/>
            <a:ext cx="2068233" cy="523220"/>
          </a:xfrm>
          <a:prstGeom prst="wedgeRectCallout">
            <a:avLst>
              <a:gd name="adj1" fmla="val -64283"/>
              <a:gd name="adj2" fmla="val 11636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???</a:t>
            </a:r>
            <a:endParaRPr/>
          </a:p>
        </p:txBody>
      </p:sp>
      <p:sp>
        <p:nvSpPr>
          <p:cNvPr id="120" name="Google Shape;120;p14"/>
          <p:cNvSpPr txBox="1"/>
          <p:nvPr/>
        </p:nvSpPr>
        <p:spPr>
          <a:xfrm>
            <a:off x="5652654" y="2303254"/>
            <a:ext cx="6469495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Невже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Python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не вміє додавати?</a:t>
            </a:r>
            <a:endParaRPr/>
          </a:p>
        </p:txBody>
      </p:sp>
      <p:sp>
        <p:nvSpPr>
          <p:cNvPr id="121" name="Google Shape;121;p14"/>
          <p:cNvSpPr txBox="1"/>
          <p:nvPr/>
        </p:nvSpPr>
        <p:spPr>
          <a:xfrm>
            <a:off x="5652654" y="3429000"/>
            <a:ext cx="6469495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Звісно,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Python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вміє додавати! Давайте розберемося, чому в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Python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може вийти:</a:t>
            </a:r>
            <a:endParaRPr/>
          </a:p>
        </p:txBody>
      </p:sp>
      <p:sp>
        <p:nvSpPr>
          <p:cNvPr id="122" name="Google Shape;122;p14"/>
          <p:cNvSpPr txBox="1"/>
          <p:nvPr/>
        </p:nvSpPr>
        <p:spPr>
          <a:xfrm>
            <a:off x="5650497" y="4962338"/>
            <a:ext cx="6469495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"5"+"4"=54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Складання програм з використанням алгоритмічної структури слідування</a:t>
            </a:r>
            <a:endParaRPr/>
          </a:p>
        </p:txBody>
      </p:sp>
      <p:pic>
        <p:nvPicPr>
          <p:cNvPr id="128" name="Google Shape;128;p15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5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10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0" name="Google Shape;130;p1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Ми вказали, що будемо вводити щось з клавіатури, і команда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input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просто приймає дані. Зберегти ці дані команда може у змінній.</a:t>
            </a:r>
            <a:endParaRPr/>
          </a:p>
        </p:txBody>
      </p:sp>
      <p:sp>
        <p:nvSpPr>
          <p:cNvPr id="131" name="Google Shape;131;p15"/>
          <p:cNvSpPr txBox="1"/>
          <p:nvPr/>
        </p:nvSpPr>
        <p:spPr>
          <a:xfrm>
            <a:off x="70929" y="2736502"/>
            <a:ext cx="12050142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a=input('Введіть число: ')</a:t>
            </a:r>
            <a:endParaRPr/>
          </a:p>
        </p:txBody>
      </p:sp>
      <p:sp>
        <p:nvSpPr>
          <p:cNvPr id="132" name="Google Shape;132;p15"/>
          <p:cNvSpPr txBox="1"/>
          <p:nvPr/>
        </p:nvSpPr>
        <p:spPr>
          <a:xfrm>
            <a:off x="70929" y="3598279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Ввівши значення з клавіатури у відповідь на команду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input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ми просто отримаємо певний текст. І навіть якщо він містить числа, це будуть просто символи.</a:t>
            </a:r>
            <a:endParaRPr/>
          </a:p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Зберігає їх змінна типу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string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Складання програм з використанням алгоритмічної структури слідування</a:t>
            </a:r>
            <a:endParaRPr/>
          </a:p>
        </p:txBody>
      </p:sp>
      <p:pic>
        <p:nvPicPr>
          <p:cNvPr id="138" name="Google Shape;138;p16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6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10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0" name="Google Shape;140;p1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За допомогою спеціальних команд можна текст перетворити на число.</a:t>
            </a:r>
            <a:endParaRPr/>
          </a:p>
        </p:txBody>
      </p:sp>
      <p:sp>
        <p:nvSpPr>
          <p:cNvPr id="141" name="Google Shape;141;p16"/>
          <p:cNvSpPr txBox="1"/>
          <p:nvPr/>
        </p:nvSpPr>
        <p:spPr>
          <a:xfrm>
            <a:off x="2618508" y="2296951"/>
            <a:ext cx="9500915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перетворює текстову змінну х на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цілочисельну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змінну у</a:t>
            </a:r>
            <a:endParaRPr sz="28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2" name="Google Shape;142;p16"/>
          <p:cNvSpPr/>
          <p:nvPr/>
        </p:nvSpPr>
        <p:spPr>
          <a:xfrm>
            <a:off x="72008" y="2296951"/>
            <a:ext cx="2411419" cy="95410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у=int(х)</a:t>
            </a:r>
            <a:endParaRPr sz="28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3" name="Google Shape;143;p16"/>
          <p:cNvSpPr txBox="1"/>
          <p:nvPr/>
        </p:nvSpPr>
        <p:spPr>
          <a:xfrm>
            <a:off x="2615782" y="3384681"/>
            <a:ext cx="9500915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перетворює текстову змінну х на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дробову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змінну у</a:t>
            </a:r>
            <a:endParaRPr sz="28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4" name="Google Shape;144;p16"/>
          <p:cNvSpPr/>
          <p:nvPr/>
        </p:nvSpPr>
        <p:spPr>
          <a:xfrm>
            <a:off x="69282" y="3384681"/>
            <a:ext cx="2411419" cy="95410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у=float(х)</a:t>
            </a:r>
            <a:endParaRPr sz="28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5" name="Google Shape;145;p16"/>
          <p:cNvSpPr txBox="1"/>
          <p:nvPr/>
        </p:nvSpPr>
        <p:spPr>
          <a:xfrm>
            <a:off x="66555" y="4472411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Наприклад:</a:t>
            </a:r>
            <a:endParaRPr/>
          </a:p>
        </p:txBody>
      </p:sp>
      <p:sp>
        <p:nvSpPr>
          <p:cNvPr id="146" name="Google Shape;146;p16"/>
          <p:cNvSpPr txBox="1"/>
          <p:nvPr/>
        </p:nvSpPr>
        <p:spPr>
          <a:xfrm>
            <a:off x="70929" y="5147191"/>
            <a:ext cx="12050142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a=int(input('Введіть число: '))</a:t>
            </a:r>
            <a:endParaRPr/>
          </a:p>
        </p:txBody>
      </p:sp>
      <p:sp>
        <p:nvSpPr>
          <p:cNvPr id="147" name="Google Shape;147;p16"/>
          <p:cNvSpPr txBox="1"/>
          <p:nvPr/>
        </p:nvSpPr>
        <p:spPr>
          <a:xfrm>
            <a:off x="66555" y="5893818"/>
            <a:ext cx="12050142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a=float(input('Введіть число: '))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Складання програм з використанням алгоритмічної структури слідування</a:t>
            </a:r>
            <a:endParaRPr/>
          </a:p>
        </p:txBody>
      </p:sp>
      <p:pic>
        <p:nvPicPr>
          <p:cNvPr id="153" name="Google Shape;153;p17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7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10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5" name="Google Shape;155;p17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Додамо вказівку про те, що користувач буде вводити ціле число, а не текст.</a:t>
            </a:r>
            <a:endParaRPr/>
          </a:p>
        </p:txBody>
      </p:sp>
      <p:pic>
        <p:nvPicPr>
          <p:cNvPr id="156" name="Google Shape;156;p17"/>
          <p:cNvPicPr preferRelativeResize="0"/>
          <p:nvPr/>
        </p:nvPicPr>
        <p:blipFill rotWithShape="1">
          <a:blip r:embed="rId4">
            <a:alphaModFix/>
          </a:blip>
          <a:srcRect t="31231" r="38755"/>
          <a:stretch/>
        </p:blipFill>
        <p:spPr>
          <a:xfrm>
            <a:off x="1813855" y="2348345"/>
            <a:ext cx="8564290" cy="398144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57" name="Google Shape;157;p17"/>
          <p:cNvSpPr/>
          <p:nvPr/>
        </p:nvSpPr>
        <p:spPr>
          <a:xfrm>
            <a:off x="3216161" y="2430432"/>
            <a:ext cx="570980" cy="338168"/>
          </a:xfrm>
          <a:prstGeom prst="rect">
            <a:avLst/>
          </a:prstGeom>
          <a:solidFill>
            <a:srgbClr val="008000">
              <a:alpha val="29803"/>
            </a:srgbClr>
          </a:solidFill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8" name="Google Shape;158;p17"/>
          <p:cNvSpPr/>
          <p:nvPr/>
        </p:nvSpPr>
        <p:spPr>
          <a:xfrm>
            <a:off x="3216161" y="2768600"/>
            <a:ext cx="570980" cy="338168"/>
          </a:xfrm>
          <a:prstGeom prst="rect">
            <a:avLst/>
          </a:prstGeom>
          <a:solidFill>
            <a:srgbClr val="008000">
              <a:alpha val="29803"/>
            </a:srgbClr>
          </a:solidFill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Складання програм з використанням алгоритмічної структури слідування</a:t>
            </a:r>
            <a:endParaRPr/>
          </a:p>
        </p:txBody>
      </p:sp>
      <p:pic>
        <p:nvPicPr>
          <p:cNvPr id="164" name="Google Shape;164;p18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8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10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6" name="Google Shape;166;p1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Вправа 1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 Створи програму розв'язання задачі в середовищі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Python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/>
          </a:p>
        </p:txBody>
      </p:sp>
      <p:sp>
        <p:nvSpPr>
          <p:cNvPr id="167" name="Google Shape;167;p18"/>
          <p:cNvSpPr txBox="1"/>
          <p:nvPr/>
        </p:nvSpPr>
        <p:spPr>
          <a:xfrm>
            <a:off x="72008" y="2270128"/>
            <a:ext cx="7544528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Задача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/>
          </a:p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На 1 м</a:t>
            </a:r>
            <a:r>
              <a:rPr lang="uk-UA" sz="2800" b="1" i="1" u="none" strike="noStrike" cap="none" baseline="30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площі клумби, що має довжину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та ширину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b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припадає 4 саджанці.</a:t>
            </a:r>
            <a:endParaRPr/>
          </a:p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Потрібно порахувати довжину огорожі та кількість саджанців, які треба закупити.</a:t>
            </a:r>
            <a:endParaRPr/>
          </a:p>
        </p:txBody>
      </p:sp>
      <p:pic>
        <p:nvPicPr>
          <p:cNvPr id="168" name="Google Shape;168;p18" descr="Beautiful Flowerbed With Spring Flowers And A White Fence Outdoors ..."/>
          <p:cNvPicPr preferRelativeResize="0"/>
          <p:nvPr/>
        </p:nvPicPr>
        <p:blipFill rotWithShape="1">
          <a:blip r:embed="rId4">
            <a:alphaModFix/>
          </a:blip>
          <a:srcRect b="3927"/>
          <a:stretch/>
        </p:blipFill>
        <p:spPr>
          <a:xfrm>
            <a:off x="7762009" y="2270129"/>
            <a:ext cx="4357983" cy="418681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8"/>
          <p:cNvSpPr txBox="1"/>
          <p:nvPr/>
        </p:nvSpPr>
        <p:spPr>
          <a:xfrm>
            <a:off x="72008" y="5502839"/>
            <a:ext cx="7544528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Збережіть файл програми з іменем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Клумба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2800" b="1" i="1" u="none" strike="noStrike" cap="non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Складання програм з використанням алгоритмічної структури слідування</a:t>
            </a:r>
            <a:endParaRPr/>
          </a:p>
        </p:txBody>
      </p:sp>
      <p:pic>
        <p:nvPicPr>
          <p:cNvPr id="175" name="Google Shape;175;p19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9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10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7" name="Google Shape;177;p19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Тестовий набір даних </a:t>
            </a:r>
            <a:endParaRPr/>
          </a:p>
        </p:txBody>
      </p:sp>
      <p:graphicFrame>
        <p:nvGraphicFramePr>
          <p:cNvPr id="178" name="Google Shape;178;p19"/>
          <p:cNvGraphicFramePr/>
          <p:nvPr/>
        </p:nvGraphicFramePr>
        <p:xfrm>
          <a:off x="70929" y="1899739"/>
          <a:ext cx="12050125" cy="3960725"/>
        </p:xfrm>
        <a:graphic>
          <a:graphicData uri="http://schemas.openxmlformats.org/drawingml/2006/table">
            <a:tbl>
              <a:tblPr firstRow="1" bandRow="1">
                <a:noFill/>
                <a:tableStyleId>{A22AC994-B571-42BA-8FB1-E210233FB2C9}</a:tableStyleId>
              </a:tblPr>
              <a:tblGrid>
                <a:gridCol w="302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2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82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36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Verdana"/>
                        <a:buNone/>
                      </a:pPr>
                      <a:r>
                        <a:rPr lang="uk-UA" sz="3200" i="1" u="none" strike="noStrike" cap="none"/>
                        <a:t>Вхідні дані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200"/>
                        <a:buFont typeface="Verdana"/>
                        <a:buNone/>
                      </a:pPr>
                      <a:r>
                        <a:rPr lang="uk-UA" sz="3200" b="1" i="1" u="none" strike="noStrike" cap="none">
                          <a:solidFill>
                            <a:schemeClr val="lt1"/>
                          </a:solidFill>
                        </a:rPr>
                        <a:t>Вихідні дані</a:t>
                      </a:r>
                      <a:endParaRPr sz="3200" i="1" u="none" strike="noStrike" cap="none"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Verdana"/>
                        <a:buNone/>
                      </a:pPr>
                      <a:r>
                        <a:rPr lang="uk-UA" sz="2800" b="1" i="1" u="none" strike="noStrike" cap="none"/>
                        <a:t>Довжина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Verdana"/>
                        <a:buNone/>
                      </a:pPr>
                      <a:r>
                        <a:rPr lang="uk-UA" sz="2800" b="1" i="1" u="none" strike="noStrike" cap="none"/>
                        <a:t>Ширина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Verdana"/>
                        <a:buNone/>
                      </a:pPr>
                      <a:r>
                        <a:rPr lang="uk-UA" sz="2800" b="1" i="1" u="none" strike="noStrike" cap="none"/>
                        <a:t>Огорожа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Verdana"/>
                        <a:buNone/>
                      </a:pPr>
                      <a:r>
                        <a:rPr lang="uk-UA" sz="2800" b="1" i="1" u="none" strike="noStrike" cap="none"/>
                        <a:t>Саджанці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5A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Verdana"/>
                        <a:buNone/>
                      </a:pPr>
                      <a:r>
                        <a:rPr lang="uk-UA" sz="2800" b="1" i="1" u="none" strike="noStrike" cap="none"/>
                        <a:t>2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Verdana"/>
                        <a:buNone/>
                      </a:pPr>
                      <a:r>
                        <a:rPr lang="uk-UA" sz="2800" b="1" i="1" u="none" strike="noStrike" cap="none"/>
                        <a:t>3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Verdana"/>
                        <a:buNone/>
                      </a:pPr>
                      <a:r>
                        <a:rPr lang="uk-UA" sz="2800" b="1" i="1" u="none" strike="noStrike" cap="none"/>
                        <a:t>10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Verdana"/>
                        <a:buNone/>
                      </a:pPr>
                      <a:r>
                        <a:rPr lang="uk-UA" sz="2800" b="1" i="1" u="none" strike="noStrike" cap="none"/>
                        <a:t>24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Verdana"/>
                        <a:buNone/>
                      </a:pPr>
                      <a:r>
                        <a:rPr lang="uk-UA" sz="2800" b="1" i="1" u="none" strike="noStrike" cap="none"/>
                        <a:t>5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Verdana"/>
                        <a:buNone/>
                      </a:pPr>
                      <a:r>
                        <a:rPr lang="uk-UA" sz="2800" b="1" i="1" u="none" strike="noStrike" cap="none"/>
                        <a:t>25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Verdana"/>
                        <a:buNone/>
                      </a:pPr>
                      <a:r>
                        <a:rPr lang="uk-UA" sz="2800" b="1" i="1" u="none" strike="noStrike" cap="none"/>
                        <a:t>60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Verdana"/>
                        <a:buNone/>
                      </a:pPr>
                      <a:r>
                        <a:rPr lang="uk-UA" sz="2800" b="1" i="1" u="none" strike="noStrike" cap="none"/>
                        <a:t>500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Verdana"/>
                        <a:buNone/>
                      </a:pPr>
                      <a:r>
                        <a:rPr lang="uk-UA" sz="2800" b="1" i="1" u="none" strike="noStrike" cap="none"/>
                        <a:t>1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Verdana"/>
                        <a:buNone/>
                      </a:pPr>
                      <a:r>
                        <a:rPr lang="uk-UA" sz="2800" b="1" i="1" u="none" strike="noStrike" cap="none"/>
                        <a:t>8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Verdana"/>
                        <a:buNone/>
                      </a:pPr>
                      <a:r>
                        <a:rPr lang="uk-UA" sz="2800" b="1" i="1" u="none" strike="noStrike" cap="none"/>
                        <a:t>18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Verdana"/>
                        <a:buNone/>
                      </a:pPr>
                      <a:r>
                        <a:rPr lang="uk-UA" sz="2800" b="1" i="1" u="none" strike="noStrike" cap="none"/>
                        <a:t>3</a:t>
                      </a:r>
                      <a:r>
                        <a:rPr lang="uk-UA" sz="2800" b="1" i="1"/>
                        <a:t>2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Verdana"/>
                        <a:buNone/>
                      </a:pPr>
                      <a:r>
                        <a:rPr lang="uk-UA" sz="2800" b="1" i="1" u="none" strike="noStrike" cap="none"/>
                        <a:t>123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Verdana"/>
                        <a:buNone/>
                      </a:pPr>
                      <a:r>
                        <a:rPr lang="uk-UA" sz="2800" b="1" i="1" u="none" strike="noStrike" cap="none"/>
                        <a:t>654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Verdana"/>
                        <a:buNone/>
                      </a:pPr>
                      <a:r>
                        <a:rPr lang="uk-UA" sz="2800" b="1" i="1" u="none" strike="noStrike" cap="none"/>
                        <a:t>1554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Verdana"/>
                        <a:buNone/>
                      </a:pPr>
                      <a:r>
                        <a:rPr lang="uk-UA" sz="2800" b="1" i="1" u="none" strike="noStrike" cap="none"/>
                        <a:t>321768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Складання програм з використанням алгоритмічної структури слідування</a:t>
            </a:r>
            <a:endParaRPr/>
          </a:p>
        </p:txBody>
      </p:sp>
      <p:pic>
        <p:nvPicPr>
          <p:cNvPr id="184" name="Google Shape;184;p20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0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10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6" name="Google Shape;186;p20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Можливий варіант розв’язку:</a:t>
            </a:r>
            <a:endParaRPr/>
          </a:p>
        </p:txBody>
      </p:sp>
      <p:pic>
        <p:nvPicPr>
          <p:cNvPr id="187" name="Google Shape;187;p20"/>
          <p:cNvPicPr preferRelativeResize="0"/>
          <p:nvPr/>
        </p:nvPicPr>
        <p:blipFill rotWithShape="1">
          <a:blip r:embed="rId4">
            <a:alphaModFix/>
          </a:blip>
          <a:srcRect t="19087"/>
          <a:stretch/>
        </p:blipFill>
        <p:spPr>
          <a:xfrm>
            <a:off x="921861" y="1909755"/>
            <a:ext cx="10348278" cy="436858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1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Складання програм з використанням алгоритмічної структури слідування</a:t>
            </a:r>
            <a:endParaRPr/>
          </a:p>
        </p:txBody>
      </p:sp>
      <p:pic>
        <p:nvPicPr>
          <p:cNvPr id="193" name="Google Shape;193;p21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1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10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5" name="Google Shape;195;p21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Вправа 2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 Створи програму розв'язання задачі в середовищі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Python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/>
          </a:p>
        </p:txBody>
      </p:sp>
      <p:sp>
        <p:nvSpPr>
          <p:cNvPr id="196" name="Google Shape;196;p21"/>
          <p:cNvSpPr txBox="1"/>
          <p:nvPr/>
        </p:nvSpPr>
        <p:spPr>
          <a:xfrm>
            <a:off x="72008" y="2270128"/>
            <a:ext cx="6308010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Задача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/>
          </a:p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Додатково спробуйте порахувати довжину огорожі та кількість саджанців для круглої клумби, радіус якої вводить користувач.</a:t>
            </a:r>
            <a:endParaRPr/>
          </a:p>
        </p:txBody>
      </p:sp>
      <p:pic>
        <p:nvPicPr>
          <p:cNvPr id="197" name="Google Shape;197;p21" descr="Flowerbed Icon. Isometric Illustration Of Flowerbed Vector Icon ..."/>
          <p:cNvPicPr preferRelativeResize="0"/>
          <p:nvPr/>
        </p:nvPicPr>
        <p:blipFill rotWithShape="1">
          <a:blip r:embed="rId4">
            <a:alphaModFix/>
          </a:blip>
          <a:srcRect t="10140" b="24089"/>
          <a:stretch/>
        </p:blipFill>
        <p:spPr>
          <a:xfrm>
            <a:off x="6505965" y="2261641"/>
            <a:ext cx="5614026" cy="369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1"/>
          <p:cNvSpPr txBox="1"/>
          <p:nvPr/>
        </p:nvSpPr>
        <p:spPr>
          <a:xfrm>
            <a:off x="72008" y="5067042"/>
            <a:ext cx="6308010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Збережіть файл програми з іменем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Клумба_кругла</a:t>
            </a: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2800" b="1" i="1" u="none" strike="noStrike" cap="non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679</Words>
  <Application>Microsoft Office PowerPoint</Application>
  <PresentationFormat>Широкоэкранный</PresentationFormat>
  <Paragraphs>115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Comic Sans MS</vt:lpstr>
      <vt:lpstr>Times New Roman</vt:lpstr>
      <vt:lpstr>Verdana</vt:lpstr>
      <vt:lpstr>Тема Office</vt:lpstr>
      <vt:lpstr>Презентация PowerPoint</vt:lpstr>
      <vt:lpstr>Складання програм з використанням алгоритмічної структури слідування</vt:lpstr>
      <vt:lpstr>Складання програм з використанням алгоритмічної структури слідування</vt:lpstr>
      <vt:lpstr>Складання програм з використанням алгоритмічної структури слідування</vt:lpstr>
      <vt:lpstr>Складання програм з використанням алгоритмічної структури слідування</vt:lpstr>
      <vt:lpstr>Складання програм з використанням алгоритмічної структури слідування</vt:lpstr>
      <vt:lpstr>Складання програм з використанням алгоритмічної структури слідування</vt:lpstr>
      <vt:lpstr>Складання програм з використанням алгоритмічної структури слідування</vt:lpstr>
      <vt:lpstr>Складання програм з використанням алгоритмічної структури слідування</vt:lpstr>
      <vt:lpstr>Складання програм з використанням алгоритмічної структури слідування</vt:lpstr>
      <vt:lpstr>Складання програм з використанням алгоритмічної структури слідування</vt:lpstr>
      <vt:lpstr>Складання програм з використанням алгоритмічної структури слідування</vt:lpstr>
      <vt:lpstr>Складання програм з використанням алгоритмічної структури слідування</vt:lpstr>
      <vt:lpstr>Складання програм з використанням алгоритмічної структури слідування</vt:lpstr>
      <vt:lpstr>Домашнє завдання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</cp:revision>
  <dcterms:modified xsi:type="dcterms:W3CDTF">2022-03-25T10:52:46Z</dcterms:modified>
</cp:coreProperties>
</file>