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9" r:id="rId4"/>
    <p:sldId id="310" r:id="rId5"/>
    <p:sldId id="312" r:id="rId6"/>
    <p:sldId id="313" r:id="rId7"/>
    <p:sldId id="314" r:id="rId8"/>
    <p:sldId id="318" r:id="rId9"/>
    <p:sldId id="320" r:id="rId10"/>
    <p:sldId id="319" r:id="rId11"/>
    <p:sldId id="315" r:id="rId12"/>
    <p:sldId id="321" r:id="rId13"/>
    <p:sldId id="322" r:id="rId14"/>
    <p:sldId id="323" r:id="rId15"/>
    <p:sldId id="259" r:id="rId16"/>
    <p:sldId id="261" r:id="rId17"/>
    <p:sldId id="30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8C2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Які основні ідеї ви розглядатимете у своєму проекті? Які ідеї вам потрібно буде дослідити та вивчити додатково?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Де ви шукатимете потрібні відомості? Які відомості ви можете знайти у газетах, у книжках або в Інтернеті? З якими людьми ви, можливо, </a:t>
          </a:r>
          <a:r>
            <a:rPr lang="uk-UA" sz="2400" i="1" noProof="0" dirty="0" err="1">
              <a:solidFill>
                <a:schemeClr val="bg1"/>
              </a:solidFill>
            </a:rPr>
            <a:t>захочете</a:t>
          </a:r>
          <a:r>
            <a:rPr lang="uk-UA" sz="2400" i="1" noProof="0" dirty="0">
              <a:solidFill>
                <a:schemeClr val="bg1"/>
              </a:solidFill>
            </a:rPr>
            <a:t> і зможете зустрітися й обговорити проблему?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Що буде результатом вашого проекту? У який спосіб ви плануєте провести презентацію результатів дослідження?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Яких ресурсів (інформаційних, матеріальних, людських) вам бракує для виконання завдань проекту і яким чином можна розв'язати цю проблему?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4" custScaleY="138534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4" custScaleY="138534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4" custScaleY="138534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 слухав/слухала, коли інші говорили.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 пропонував/пропонувала свої ідеї.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Я запитував/запитувала інших про їхні ідеї.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 ділився/ділилася матеріалами й інструментами.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noProof="0" dirty="0"/>
            <a:t>Я звертався/зверталася до моїх партнерів за допомогою, коли вона мені була потрібна.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Я допоміг/допомогла комусь у моїй групі.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Я сказав/сказала іншим, що мені подобаються їхні ідеї.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i="1" noProof="0" dirty="0"/>
            <a:t>дотримувався/дотримувалася черги й намагався/намагалася, щоб інші теж стежили за цим.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6524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26524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26524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26524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i="1" noProof="0" dirty="0"/>
            <a:t>список корисних інформаційних джерел,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програмний проект,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власну колекцію зображень та фото, звуковий файл і відеоролик,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i="1" noProof="0" dirty="0"/>
            <a:t>текстові документи: діаграми, таблиці, анотації, форми для опитування,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400" i="1" noProof="0" dirty="0"/>
            <a:t>електронні таблиці з розрахунками й діаграмами, 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51CC4736-AC0F-4639-981A-D0C3ED9507F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2400" i="1" noProof="0" dirty="0"/>
            <a:t>презентацію та комп'ютерний фотоальбом.</a:t>
          </a:r>
        </a:p>
      </dgm:t>
    </dgm:pt>
    <dgm:pt modelId="{417A17D5-7C35-46CF-804B-C597145B97B0}" type="parTrans" cxnId="{55B4A57F-05C9-4506-9374-F269DCD1EFBC}">
      <dgm:prSet/>
      <dgm:spPr/>
      <dgm:t>
        <a:bodyPr/>
        <a:lstStyle/>
        <a:p>
          <a:endParaRPr lang="uk-UA"/>
        </a:p>
      </dgm:t>
    </dgm:pt>
    <dgm:pt modelId="{7313F7EF-EA27-4C9E-9835-4DCB0BA3073B}" type="sibTrans" cxnId="{55B4A57F-05C9-4506-9374-F269DCD1EFBC}">
      <dgm:prSet/>
      <dgm:spPr/>
      <dgm:t>
        <a:bodyPr/>
        <a:lstStyle/>
        <a:p>
          <a:endParaRPr lang="uk-UA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ScaleY="129490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/>
    </dgm:pt>
    <dgm:pt modelId="{AD2F74AD-5B6A-4346-8349-090AC68FEE9A}" type="pres">
      <dgm:prSet presAssocID="{1B81C372-925C-46FC-96B1-2F1AAF945560}" presName="text_2" presStyleLbl="node1" presStyleIdx="1" presStyleCnt="6" custScaleY="129490" custLinFactNeighborY="-6282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/>
    </dgm:pt>
    <dgm:pt modelId="{46297F79-2755-4E7F-87B4-88629DD167EF}" type="pres">
      <dgm:prSet presAssocID="{FFF60420-B008-4E57-9B7A-8B5C4B8F1F0F}" presName="text_3" presStyleLbl="node1" presStyleIdx="2" presStyleCnt="6" custScaleY="145696" custLinFactNeighborY="-6282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/>
    </dgm:pt>
    <dgm:pt modelId="{E97A966C-ADE1-481C-9602-29D743F1F5D5}" type="pres">
      <dgm:prSet presAssocID="{574467BF-CB95-4D99-A5FA-460B08A3B1CD}" presName="text_4" presStyleLbl="node1" presStyleIdx="3" presStyleCnt="6" custScaleY="145696" custLinFactNeighborY="6282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/>
    </dgm:pt>
    <dgm:pt modelId="{A75E9348-9280-4796-BDCC-B84F04B5A654}" type="pres">
      <dgm:prSet presAssocID="{9F5EE445-7A33-4127-8BC1-059962E1C614}" presName="text_5" presStyleLbl="node1" presStyleIdx="4" presStyleCnt="6" custScaleY="129490" custLinFactNeighborY="6282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/>
    </dgm:pt>
    <dgm:pt modelId="{FDADC733-97A9-4103-8A7D-487F552B900C}" type="pres">
      <dgm:prSet presAssocID="{51CC4736-AC0F-4639-981A-D0C3ED9507F6}" presName="text_6" presStyleLbl="node1" presStyleIdx="5" presStyleCnt="6" custScaleY="129490">
        <dgm:presLayoutVars>
          <dgm:bulletEnabled val="1"/>
        </dgm:presLayoutVars>
      </dgm:prSet>
      <dgm:spPr/>
    </dgm:pt>
    <dgm:pt modelId="{F1C5B36B-4390-44CA-AE82-5FAAB1F29308}" type="pres">
      <dgm:prSet presAssocID="{51CC4736-AC0F-4639-981A-D0C3ED9507F6}" presName="accent_6" presStyleCnt="0"/>
      <dgm:spPr/>
    </dgm:pt>
    <dgm:pt modelId="{F3D173C2-55DD-4B11-86BB-BAF9DEABB417}" type="pres">
      <dgm:prSet presAssocID="{51CC4736-AC0F-4639-981A-D0C3ED9507F6}" presName="accentRepeatNode" presStyleLbl="solidFgAcc1" presStyleIdx="5" presStyleCnt="6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5B4A57F-05C9-4506-9374-F269DCD1EFBC}" srcId="{BD77BD33-EC30-46AC-BD24-401E734F8176}" destId="{51CC4736-AC0F-4639-981A-D0C3ED9507F6}" srcOrd="5" destOrd="0" parTransId="{417A17D5-7C35-46CF-804B-C597145B97B0}" sibTransId="{7313F7EF-EA27-4C9E-9835-4DCB0BA3073B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806B8892-C3B2-40CA-BCD5-BD4E929822E6}" type="presOf" srcId="{51CC4736-AC0F-4639-981A-D0C3ED9507F6}" destId="{FDADC733-97A9-4103-8A7D-487F552B900C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F36A9DE9-3B92-46A3-B311-7F1206B60F4B}" type="presParOf" srcId="{0B7B7FCB-7340-4C8C-9CEC-44D83247E09F}" destId="{FDADC733-97A9-4103-8A7D-487F552B900C}" srcOrd="11" destOrd="0" presId="urn:microsoft.com/office/officeart/2008/layout/VerticalCurvedList"/>
    <dgm:cxn modelId="{9A333A9E-4101-49E1-A2F8-AE5BC92625F8}" type="presParOf" srcId="{0B7B7FCB-7340-4C8C-9CEC-44D83247E09F}" destId="{F1C5B36B-4390-44CA-AE82-5FAAB1F29308}" srcOrd="12" destOrd="0" presId="urn:microsoft.com/office/officeart/2008/layout/VerticalCurvedList"/>
    <dgm:cxn modelId="{21F214C0-7F09-4AD6-BC69-3B9697376A93}" type="presParOf" srcId="{F1C5B36B-4390-44CA-AE82-5FAAB1F29308}" destId="{F3D173C2-55DD-4B11-86BB-BAF9DEABB4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2097" y="235694"/>
          <a:ext cx="1080651" cy="75645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1</a:t>
          </a:r>
        </a:p>
      </dsp:txBody>
      <dsp:txXfrm rot="-5400000">
        <a:off x="1" y="451824"/>
        <a:ext cx="756456" cy="324195"/>
      </dsp:txXfrm>
    </dsp:sp>
    <dsp:sp modelId="{3F244AEF-BD16-4508-9A5A-9640B519654B}">
      <dsp:nvSpPr>
        <dsp:cNvPr id="0" name=""/>
        <dsp:cNvSpPr/>
      </dsp:nvSpPr>
      <dsp:spPr>
        <a:xfrm rot="5400000">
          <a:off x="5982831" y="-5222034"/>
          <a:ext cx="840934" cy="11293685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Які основні ідеї ви розглядатимете у своєму проекті? Які ідеї вам потрібно буде дослідити та вивчити додатково?</a:t>
          </a:r>
        </a:p>
      </dsp:txBody>
      <dsp:txXfrm rot="-5400000">
        <a:off x="756456" y="45392"/>
        <a:ext cx="11252634" cy="758832"/>
      </dsp:txXfrm>
    </dsp:sp>
    <dsp:sp modelId="{CA699784-EE11-48B7-BD5B-E6C7811778B0}">
      <dsp:nvSpPr>
        <dsp:cNvPr id="0" name=""/>
        <dsp:cNvSpPr/>
      </dsp:nvSpPr>
      <dsp:spPr>
        <a:xfrm rot="5400000">
          <a:off x="-162097" y="1320505"/>
          <a:ext cx="1080651" cy="756456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2</a:t>
          </a:r>
        </a:p>
      </dsp:txBody>
      <dsp:txXfrm rot="-5400000">
        <a:off x="1" y="1536635"/>
        <a:ext cx="756456" cy="324195"/>
      </dsp:txXfrm>
    </dsp:sp>
    <dsp:sp modelId="{E5CB376A-E1F5-4E26-86CA-E248F361C893}">
      <dsp:nvSpPr>
        <dsp:cNvPr id="0" name=""/>
        <dsp:cNvSpPr/>
      </dsp:nvSpPr>
      <dsp:spPr>
        <a:xfrm rot="5400000">
          <a:off x="5916751" y="-4137223"/>
          <a:ext cx="973095" cy="11293685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Де ви шукатимете потрібні відомості? Які відомості ви можете знайти у газетах, у книжках або в Інтернеті? З якими людьми ви, можливо, </a:t>
          </a:r>
          <a:r>
            <a:rPr lang="uk-UA" sz="2400" i="1" kern="1200" noProof="0" dirty="0" err="1">
              <a:solidFill>
                <a:schemeClr val="bg1"/>
              </a:solidFill>
            </a:rPr>
            <a:t>захочете</a:t>
          </a:r>
          <a:r>
            <a:rPr lang="uk-UA" sz="2400" i="1" kern="1200" noProof="0" dirty="0">
              <a:solidFill>
                <a:schemeClr val="bg1"/>
              </a:solidFill>
            </a:rPr>
            <a:t> і зможете зустрітися й обговорити проблему?</a:t>
          </a:r>
        </a:p>
      </dsp:txBody>
      <dsp:txXfrm rot="-5400000">
        <a:off x="756457" y="1070574"/>
        <a:ext cx="11246182" cy="878089"/>
      </dsp:txXfrm>
    </dsp:sp>
    <dsp:sp modelId="{D547829D-0660-4ECE-8B9B-4DD150AEB617}">
      <dsp:nvSpPr>
        <dsp:cNvPr id="0" name=""/>
        <dsp:cNvSpPr/>
      </dsp:nvSpPr>
      <dsp:spPr>
        <a:xfrm rot="5400000">
          <a:off x="-162097" y="2405316"/>
          <a:ext cx="1080651" cy="75645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621446"/>
        <a:ext cx="756456" cy="324195"/>
      </dsp:txXfrm>
    </dsp:sp>
    <dsp:sp modelId="{9E04A936-A0BD-4697-B593-D6F4E69814DB}">
      <dsp:nvSpPr>
        <dsp:cNvPr id="0" name=""/>
        <dsp:cNvSpPr/>
      </dsp:nvSpPr>
      <dsp:spPr>
        <a:xfrm rot="5400000">
          <a:off x="5916751" y="-3052412"/>
          <a:ext cx="973095" cy="11293685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Що буде результатом вашого проекту? У який спосіб ви плануєте провести презентацію результатів дослідження?</a:t>
          </a:r>
        </a:p>
      </dsp:txBody>
      <dsp:txXfrm rot="-5400000">
        <a:off x="756457" y="2155385"/>
        <a:ext cx="11246182" cy="878089"/>
      </dsp:txXfrm>
    </dsp:sp>
    <dsp:sp modelId="{52803C1C-157C-4C4C-B9E1-A477114FB6F8}">
      <dsp:nvSpPr>
        <dsp:cNvPr id="0" name=""/>
        <dsp:cNvSpPr/>
      </dsp:nvSpPr>
      <dsp:spPr>
        <a:xfrm rot="5400000">
          <a:off x="-162097" y="3490128"/>
          <a:ext cx="1080651" cy="75645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4</a:t>
          </a:r>
        </a:p>
      </dsp:txBody>
      <dsp:txXfrm rot="-5400000">
        <a:off x="1" y="3706258"/>
        <a:ext cx="756456" cy="324195"/>
      </dsp:txXfrm>
    </dsp:sp>
    <dsp:sp modelId="{2DAD2266-D1F5-4340-BFC3-C47B398908AF}">
      <dsp:nvSpPr>
        <dsp:cNvPr id="0" name=""/>
        <dsp:cNvSpPr/>
      </dsp:nvSpPr>
      <dsp:spPr>
        <a:xfrm rot="5400000">
          <a:off x="5916751" y="-1967600"/>
          <a:ext cx="973095" cy="11293685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Яких ресурсів (інформаційних, матеріальних, людських) вам бракує для виконання завдань проекту і яким чином можна розв'язати цю проблему?</a:t>
          </a:r>
        </a:p>
      </dsp:txBody>
      <dsp:txXfrm rot="-5400000">
        <a:off x="756457" y="3240197"/>
        <a:ext cx="11246182" cy="878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050381" y="-773738"/>
          <a:ext cx="6014564" cy="6014564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04873" y="343429"/>
          <a:ext cx="11335065" cy="6872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547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noProof="0" dirty="0"/>
            <a:t>Я слухав/слухала, коли інші говорили.</a:t>
          </a:r>
        </a:p>
      </dsp:txBody>
      <dsp:txXfrm>
        <a:off x="504873" y="343429"/>
        <a:ext cx="11335065" cy="687216"/>
      </dsp:txXfrm>
    </dsp:sp>
    <dsp:sp modelId="{27878C57-BBF6-4C22-88FA-1C3D4933722D}">
      <dsp:nvSpPr>
        <dsp:cNvPr id="0" name=""/>
        <dsp:cNvSpPr/>
      </dsp:nvSpPr>
      <dsp:spPr>
        <a:xfrm>
          <a:off x="75363" y="257527"/>
          <a:ext cx="859020" cy="85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98870" y="1374433"/>
          <a:ext cx="10941068" cy="68721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547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noProof="0" dirty="0"/>
            <a:t>Я пропонував/пропонувала свої ідеї.</a:t>
          </a:r>
        </a:p>
      </dsp:txBody>
      <dsp:txXfrm>
        <a:off x="898870" y="1374433"/>
        <a:ext cx="10941068" cy="687216"/>
      </dsp:txXfrm>
    </dsp:sp>
    <dsp:sp modelId="{E63EBB38-5984-4F74-98F1-254621592311}">
      <dsp:nvSpPr>
        <dsp:cNvPr id="0" name=""/>
        <dsp:cNvSpPr/>
      </dsp:nvSpPr>
      <dsp:spPr>
        <a:xfrm>
          <a:off x="469360" y="1288531"/>
          <a:ext cx="859020" cy="85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98870" y="2405437"/>
          <a:ext cx="10941068" cy="6872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547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noProof="0" dirty="0">
              <a:solidFill>
                <a:srgbClr val="002060"/>
              </a:solidFill>
            </a:rPr>
            <a:t>Я запитував/запитувала інших про їхні ідеї.</a:t>
          </a:r>
        </a:p>
      </dsp:txBody>
      <dsp:txXfrm>
        <a:off x="898870" y="2405437"/>
        <a:ext cx="10941068" cy="687216"/>
      </dsp:txXfrm>
    </dsp:sp>
    <dsp:sp modelId="{D13D7DA6-9D1E-4150-A6AE-C6ABC36166D5}">
      <dsp:nvSpPr>
        <dsp:cNvPr id="0" name=""/>
        <dsp:cNvSpPr/>
      </dsp:nvSpPr>
      <dsp:spPr>
        <a:xfrm>
          <a:off x="469360" y="2319534"/>
          <a:ext cx="859020" cy="85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04873" y="3436440"/>
          <a:ext cx="11335065" cy="6872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547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noProof="0" dirty="0"/>
            <a:t>Я ділився/ділилася матеріалами й інструментами.</a:t>
          </a:r>
        </a:p>
      </dsp:txBody>
      <dsp:txXfrm>
        <a:off x="504873" y="3436440"/>
        <a:ext cx="11335065" cy="687216"/>
      </dsp:txXfrm>
    </dsp:sp>
    <dsp:sp modelId="{AA2029A9-878F-42BF-A694-5944B1AD983E}">
      <dsp:nvSpPr>
        <dsp:cNvPr id="0" name=""/>
        <dsp:cNvSpPr/>
      </dsp:nvSpPr>
      <dsp:spPr>
        <a:xfrm>
          <a:off x="75363" y="3350538"/>
          <a:ext cx="859020" cy="85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699" y="-872148"/>
          <a:ext cx="6783533" cy="6783533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68385" y="284604"/>
          <a:ext cx="11262516" cy="9808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Я звертався/зверталася до моїх партнерів за допомогою, коли вона мені була потрібна.</a:t>
          </a:r>
        </a:p>
      </dsp:txBody>
      <dsp:txXfrm>
        <a:off x="568385" y="284604"/>
        <a:ext cx="11262516" cy="980859"/>
      </dsp:txXfrm>
    </dsp:sp>
    <dsp:sp modelId="{27878C57-BBF6-4C22-88FA-1C3D4933722D}">
      <dsp:nvSpPr>
        <dsp:cNvPr id="0" name=""/>
        <dsp:cNvSpPr/>
      </dsp:nvSpPr>
      <dsp:spPr>
        <a:xfrm>
          <a:off x="83863" y="290511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1012846" y="1447660"/>
          <a:ext cx="10818056" cy="98085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Я допоміг/допомогла комусь у моїй групі.</a:t>
          </a:r>
        </a:p>
      </dsp:txBody>
      <dsp:txXfrm>
        <a:off x="1012846" y="1447660"/>
        <a:ext cx="10818056" cy="980859"/>
      </dsp:txXfrm>
    </dsp:sp>
    <dsp:sp modelId="{E63EBB38-5984-4F74-98F1-254621592311}">
      <dsp:nvSpPr>
        <dsp:cNvPr id="0" name=""/>
        <dsp:cNvSpPr/>
      </dsp:nvSpPr>
      <dsp:spPr>
        <a:xfrm>
          <a:off x="528323" y="1453567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12846" y="2610715"/>
          <a:ext cx="10818056" cy="9808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Я сказав/сказала іншим, що мені подобаються їхні ідеї.</a:t>
          </a:r>
        </a:p>
      </dsp:txBody>
      <dsp:txXfrm>
        <a:off x="1012846" y="2610715"/>
        <a:ext cx="10818056" cy="980859"/>
      </dsp:txXfrm>
    </dsp:sp>
    <dsp:sp modelId="{D13D7DA6-9D1E-4150-A6AE-C6ABC36166D5}">
      <dsp:nvSpPr>
        <dsp:cNvPr id="0" name=""/>
        <dsp:cNvSpPr/>
      </dsp:nvSpPr>
      <dsp:spPr>
        <a:xfrm>
          <a:off x="528323" y="2616623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68385" y="3773771"/>
          <a:ext cx="11262516" cy="98085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дотримувався/дотримувалася черги й намагався/намагалася, щоб інші теж стежили за цим.</a:t>
          </a:r>
        </a:p>
      </dsp:txBody>
      <dsp:txXfrm>
        <a:off x="568385" y="3773771"/>
        <a:ext cx="11262516" cy="980859"/>
      </dsp:txXfrm>
    </dsp:sp>
    <dsp:sp modelId="{AA2029A9-878F-42BF-A694-5944B1AD983E}">
      <dsp:nvSpPr>
        <dsp:cNvPr id="0" name=""/>
        <dsp:cNvSpPr/>
      </dsp:nvSpPr>
      <dsp:spPr>
        <a:xfrm>
          <a:off x="83863" y="3779678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2" y="-798036"/>
          <a:ext cx="6204421" cy="6204421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70783" y="171137"/>
          <a:ext cx="11466924" cy="6282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510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список корисних інформаційних джерел, </a:t>
          </a:r>
        </a:p>
      </dsp:txBody>
      <dsp:txXfrm>
        <a:off x="370783" y="171137"/>
        <a:ext cx="11466924" cy="628242"/>
      </dsp:txXfrm>
    </dsp:sp>
    <dsp:sp modelId="{27878C57-BBF6-4C22-88FA-1C3D4933722D}">
      <dsp:nvSpPr>
        <dsp:cNvPr id="0" name=""/>
        <dsp:cNvSpPr/>
      </dsp:nvSpPr>
      <dsp:spPr>
        <a:xfrm>
          <a:off x="67553" y="182029"/>
          <a:ext cx="606458" cy="60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69866" y="868317"/>
          <a:ext cx="11067841" cy="62824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510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програмний проект, </a:t>
          </a:r>
        </a:p>
      </dsp:txBody>
      <dsp:txXfrm>
        <a:off x="769866" y="868317"/>
        <a:ext cx="11067841" cy="628242"/>
      </dsp:txXfrm>
    </dsp:sp>
    <dsp:sp modelId="{E63EBB38-5984-4F74-98F1-254621592311}">
      <dsp:nvSpPr>
        <dsp:cNvPr id="0" name=""/>
        <dsp:cNvSpPr/>
      </dsp:nvSpPr>
      <dsp:spPr>
        <a:xfrm>
          <a:off x="466636" y="909688"/>
          <a:ext cx="606458" cy="60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52356" y="1556663"/>
          <a:ext cx="10885351" cy="7068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510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власну колекцію зображень та фото, звуковий файл і відеоролик,</a:t>
          </a:r>
        </a:p>
      </dsp:txBody>
      <dsp:txXfrm>
        <a:off x="952356" y="1556663"/>
        <a:ext cx="10885351" cy="706868"/>
      </dsp:txXfrm>
    </dsp:sp>
    <dsp:sp modelId="{D13D7DA6-9D1E-4150-A6AE-C6ABC36166D5}">
      <dsp:nvSpPr>
        <dsp:cNvPr id="0" name=""/>
        <dsp:cNvSpPr/>
      </dsp:nvSpPr>
      <dsp:spPr>
        <a:xfrm>
          <a:off x="649127" y="1637346"/>
          <a:ext cx="606458" cy="60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52356" y="2344816"/>
          <a:ext cx="10885351" cy="7068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510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текстові документи: діаграми, таблиці, анотації, форми для опитування,</a:t>
          </a:r>
        </a:p>
      </dsp:txBody>
      <dsp:txXfrm>
        <a:off x="952356" y="2344816"/>
        <a:ext cx="10885351" cy="706868"/>
      </dsp:txXfrm>
    </dsp:sp>
    <dsp:sp modelId="{AA2029A9-878F-42BF-A694-5944B1AD983E}">
      <dsp:nvSpPr>
        <dsp:cNvPr id="0" name=""/>
        <dsp:cNvSpPr/>
      </dsp:nvSpPr>
      <dsp:spPr>
        <a:xfrm>
          <a:off x="649127" y="2364543"/>
          <a:ext cx="606458" cy="60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769866" y="3111788"/>
          <a:ext cx="11067841" cy="628242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510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електронні таблиці з розрахунками й діаграмами, </a:t>
          </a:r>
        </a:p>
      </dsp:txBody>
      <dsp:txXfrm>
        <a:off x="769866" y="3111788"/>
        <a:ext cx="11067841" cy="628242"/>
      </dsp:txXfrm>
    </dsp:sp>
    <dsp:sp modelId="{0589A8B4-BF53-4D85-9C3C-5A5EA39FC1AC}">
      <dsp:nvSpPr>
        <dsp:cNvPr id="0" name=""/>
        <dsp:cNvSpPr/>
      </dsp:nvSpPr>
      <dsp:spPr>
        <a:xfrm>
          <a:off x="466636" y="3092202"/>
          <a:ext cx="606458" cy="60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ADC733-97A9-4103-8A7D-487F552B900C}">
      <dsp:nvSpPr>
        <dsp:cNvPr id="0" name=""/>
        <dsp:cNvSpPr/>
      </dsp:nvSpPr>
      <dsp:spPr>
        <a:xfrm>
          <a:off x="370783" y="3808968"/>
          <a:ext cx="11466924" cy="628242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510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презентацію та комп'ютерний фотоальбом.</a:t>
          </a:r>
        </a:p>
      </dsp:txBody>
      <dsp:txXfrm>
        <a:off x="370783" y="3808968"/>
        <a:ext cx="11466924" cy="628242"/>
      </dsp:txXfrm>
    </dsp:sp>
    <dsp:sp modelId="{F3D173C2-55DD-4B11-86BB-BAF9DEABB417}">
      <dsp:nvSpPr>
        <dsp:cNvPr id="0" name=""/>
        <dsp:cNvSpPr/>
      </dsp:nvSpPr>
      <dsp:spPr>
        <a:xfrm>
          <a:off x="67553" y="3819860"/>
          <a:ext cx="606458" cy="60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jpeg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2.pn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4765678" cy="586295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24.05.2022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24.05.2022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24.05.2022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24.05.2022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4.png" /><Relationship Id="rId4" Type="http://schemas.openxmlformats.org/officeDocument/2006/relationships/image" Target="../media/image23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66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Тема уроку : Вибір теми проекту. Його планування. Добір ресурсів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1875" y="3187337"/>
            <a:ext cx="420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Інформатика 8 клас  24.05.22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4713352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Завжди перевіряйте, що всі учасники групи розуміють завдання, дослухаються до ідей та думок інших, терпляче пояснюють одне одному, як можна вирішити проблему, діляться всіма матеріалами одне з одним.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194" name="Picture 2" descr="http://previews.123rf.com/images/goodluz/goodluz1208/goodluz120800110/14663628-Education-and-new-technologies-at-school-Stock-Photo-school-technology-childr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/>
          <a:stretch/>
        </p:blipFill>
        <p:spPr bwMode="auto">
          <a:xfrm>
            <a:off x="4983480" y="1196763"/>
            <a:ext cx="7138670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9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 час роботи над проектом, залежно від обраного напрямку, ви можете підготувати такі матеріали: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13923200"/>
              </p:ext>
            </p:extLst>
          </p:nvPr>
        </p:nvGraphicFramePr>
        <p:xfrm>
          <a:off x="126385" y="2150869"/>
          <a:ext cx="11901492" cy="4608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53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D173C2-55DD-4B11-86BB-BAF9DEABB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F3D173C2-55DD-4B11-86BB-BAF9DEABB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ADC733-97A9-4103-8A7D-487F552B9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FDADC733-97A9-4103-8A7D-487F552B9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Заключним етапом проекту може стати круглий стіл, де ви разом зі своїми товаришами, які також працюватимуть над проектом, матимете змогу презентувати результати своєї роботи, обговорити ідеї, 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4" descr="http://smartboardinegypt.files.wordpress.com/2011/01/smartboard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80" y="3124167"/>
            <a:ext cx="4641670" cy="34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3012645"/>
            <a:ext cx="719747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також пересвідчитись у перевагах застосування сучасних інформаційно-комунікаційних технологій як для організації проектної діяльності, так і в інших сферах життя людини.</a:t>
            </a:r>
          </a:p>
        </p:txBody>
      </p:sp>
    </p:spTree>
    <p:extLst>
      <p:ext uri="{BB962C8B-B14F-4D97-AF65-F5344CB8AC3E}">
        <p14:creationId xmlns:p14="http://schemas.microsoft.com/office/powerpoint/2010/main" val="263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 час підготовки до захисту проекту вам потрібно узагальнити всі напрацювання, підготувати </a:t>
            </a:r>
            <a:r>
              <a:rPr lang="uk-UA" sz="2800" b="1" i="1" kern="0" dirty="0" err="1">
                <a:solidFill>
                  <a:schemeClr val="bg1"/>
                </a:solidFill>
              </a:rPr>
              <a:t>слайдову</a:t>
            </a:r>
            <a:r>
              <a:rPr lang="uk-UA" sz="2800" b="1" i="1" kern="0" dirty="0">
                <a:solidFill>
                  <a:schemeClr val="bg1"/>
                </a:solidFill>
              </a:rPr>
              <a:t> презентацію для супроводу вашого виступу. 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18" name="Picture 2" descr="http://bbcont.ru/uploads/images/default/5524_prezentaciya_biznesplana_zasz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70" y="2688313"/>
            <a:ext cx="4777580" cy="35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2688313"/>
            <a:ext cx="709079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інформування запрошених на круглий стіл гостей (учнів інших класів, учителів, батьків та ін.) щодо тематики, програми та регламенту його проведення доцільно створити групою текстовий документ.</a:t>
            </a:r>
          </a:p>
        </p:txBody>
      </p:sp>
    </p:spTree>
    <p:extLst>
      <p:ext uri="{BB962C8B-B14F-4D97-AF65-F5344CB8AC3E}">
        <p14:creationId xmlns:p14="http://schemas.microsoft.com/office/powerpoint/2010/main" val="39796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Виконання індивідуальних навчальних проектів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" name="Picture 2" descr="http://www.marianuniversity.edu/uploadedImages/_marianuniversityedu/Cardinal_Meyer_Library/education.jpg?n=11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3379" r="4878" b="4932"/>
          <a:stretch/>
        </p:blipFill>
        <p:spPr bwMode="auto">
          <a:xfrm>
            <a:off x="6282946" y="3002237"/>
            <a:ext cx="5025134" cy="370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pixabay.com/static/uploads/photo/2013/07/13/10/05/computer-156513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8" y="3079819"/>
            <a:ext cx="4827718" cy="35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65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36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2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37-239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710"/>
              <a:gd name="adj2" fmla="val 9841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238-239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66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course, courses, education, learning, school, student, study, teach, train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518" y="3680305"/>
            <a:ext cx="2495500" cy="24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uter, monito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10" y="3634038"/>
            <a:ext cx="2439294" cy="24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Починаючи роботу над проектом: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08" y="1790930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Розгляньте теми та мету запропонованих навчальних проектів. Оберіть проект, який відповідає вашій обізнаності, інтересам, а також інтересам ваших товаришів, оскільки передбачається робота в команді.</a:t>
            </a:r>
          </a:p>
        </p:txBody>
      </p:sp>
      <p:pic>
        <p:nvPicPr>
          <p:cNvPr id="15" name="Picture 2" descr="http://spcache.microsoft.com/education/HPHeroRedesign/EducationHomepage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95" y="4123886"/>
            <a:ext cx="8712968" cy="23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6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Визначтесь</a:t>
            </a:r>
            <a:r>
              <a:rPr lang="uk-UA" sz="2800" b="1" i="1" kern="0" dirty="0">
                <a:solidFill>
                  <a:schemeClr val="bg1"/>
                </a:solidFill>
              </a:rPr>
              <a:t> із темою, обговоріть у малій групі своїх однодумців рольовий розподіл (можливо, ви спробуєте себе в ролі однієї з професій: редактора, дизайнера, фотокореспондента, менеджера тощо), визначте шляхи пошуку відповідей на проблемні питання відповідно до зазначеної мети дослідження; </a:t>
            </a:r>
          </a:p>
        </p:txBody>
      </p:sp>
      <p:pic>
        <p:nvPicPr>
          <p:cNvPr id="2050" name="Picture 2" descr="https://aderedisurya.files.wordpress.com/2015/12/uses-of-information-technology-in-edu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60" y="3970655"/>
            <a:ext cx="39052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3874419"/>
            <a:ext cx="770039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8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сформулюйте завдання для дослідження проблеми; створіть план реалізації проекту; сплануйте передбачуваний результат реалізації проекту та спосіб його презентації.</a:t>
            </a:r>
          </a:p>
        </p:txBody>
      </p:sp>
    </p:spTree>
    <p:extLst>
      <p:ext uri="{BB962C8B-B14F-4D97-AF65-F5344CB8AC3E}">
        <p14:creationId xmlns:p14="http://schemas.microsoft.com/office/powerpoint/2010/main" val="5774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процесі виконання проектних завдань потрібно розглянути такі запитання: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09568929"/>
              </p:ext>
            </p:extLst>
          </p:nvPr>
        </p:nvGraphicFramePr>
        <p:xfrm>
          <a:off x="72008" y="2278064"/>
          <a:ext cx="12050142" cy="441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44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оформленні інформаційних матеріалів для оприлюднення краще використовувати </a:t>
            </a:r>
            <a:r>
              <a:rPr lang="uk-UA" sz="2800" b="1" i="1" kern="0" dirty="0">
                <a:solidFill>
                  <a:srgbClr val="FFFF00"/>
                </a:solidFill>
              </a:rPr>
              <a:t>єдиний стиль оформлення</a:t>
            </a:r>
            <a:r>
              <a:rPr lang="uk-UA" sz="2800" b="1" i="1" kern="0" dirty="0">
                <a:solidFill>
                  <a:schemeClr val="bg1"/>
                </a:solidFill>
              </a:rPr>
              <a:t>, який можна розробити самостійно чи скористатись одним із стандартних макетів редактора презентацій. 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74" name="Picture 2" descr="design, template, web, websi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814" y="3516899"/>
            <a:ext cx="3171656" cy="31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3516899"/>
            <a:ext cx="818807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Презентація може містити створені зображення, </a:t>
            </a:r>
            <a:r>
              <a:rPr lang="uk-UA" sz="2800" b="1" i="1" kern="0" dirty="0" err="1">
                <a:solidFill>
                  <a:schemeClr val="bg1"/>
                </a:solidFill>
              </a:rPr>
              <a:t>відеофрагменти</a:t>
            </a:r>
            <a:r>
              <a:rPr lang="uk-UA" sz="2800" b="1" i="1" kern="0" dirty="0">
                <a:solidFill>
                  <a:schemeClr val="bg1"/>
                </a:solidFill>
              </a:rPr>
              <a:t>, діаграми, побудовані на основі даних таблиць, розрахунки, виконані в електронних таблицях тощо.</a:t>
            </a:r>
          </a:p>
        </p:txBody>
      </p:sp>
    </p:spTree>
    <p:extLst>
      <p:ext uri="{BB962C8B-B14F-4D97-AF65-F5344CB8AC3E}">
        <p14:creationId xmlns:p14="http://schemas.microsoft.com/office/powerpoint/2010/main" val="12498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Взаємооцінювання</a:t>
            </a:r>
            <a:r>
              <a:rPr lang="uk-UA" sz="2800" b="1" i="1" kern="0" dirty="0">
                <a:solidFill>
                  <a:schemeClr val="bg1"/>
                </a:solidFill>
              </a:rPr>
              <a:t> та рефлексію роботи над проектом краще проводити на всіх етапах його реалізації. 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146" name="Picture 2" descr="http://www.ewa.org/sites/main/files/imagecache/overview/main-images/bigstock-education-elementary-school--784997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60" y="2244521"/>
            <a:ext cx="6346190" cy="44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2244521"/>
            <a:ext cx="5551552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цього складайте й використовуйте контрольні списки для кожного з етапів реалізації проекту, оцінюйте роботу кожного над частиною спільного завдання, допомагайте одне одному у вирішення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21289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Обговорюйте кожну ідею спільно, використовуйте для цього карти знань, таблиці планування й листки нагадування про плани та їх терміни.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170" name="Picture 2" descr="https://msenmediastorage.blob.core.windows.net/uploads/ec8d40d2-d8fa-4189-8c51-2823958b5f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9"/>
          <a:stretch/>
        </p:blipFill>
        <p:spPr bwMode="auto">
          <a:xfrm>
            <a:off x="72008" y="2637993"/>
            <a:ext cx="6709792" cy="379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03720" y="2637993"/>
            <a:ext cx="521843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Залучайте до реалізації свого проекту старших й однолітків — їх поради та стороннє бачення можуть стати вам у пригоді.</a:t>
            </a:r>
          </a:p>
        </p:txBody>
      </p:sp>
    </p:spTree>
    <p:extLst>
      <p:ext uri="{BB962C8B-B14F-4D97-AF65-F5344CB8AC3E}">
        <p14:creationId xmlns:p14="http://schemas.microsoft.com/office/powerpoint/2010/main" val="20940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Скористайтесь таким чек-листом в оцінці своєї роботи у групі: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36365690"/>
              </p:ext>
            </p:extLst>
          </p:nvPr>
        </p:nvGraphicFramePr>
        <p:xfrm>
          <a:off x="126385" y="2292132"/>
          <a:ext cx="11901492" cy="446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585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29485061"/>
              </p:ext>
            </p:extLst>
          </p:nvPr>
        </p:nvGraphicFramePr>
        <p:xfrm>
          <a:off x="126385" y="1719984"/>
          <a:ext cx="11901492" cy="503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36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15868</TotalTime>
  <Words>797</Words>
  <Application>Microsoft Office PowerPoint</Application>
  <PresentationFormat>Широкоэкранный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Тема уроку : Вибір теми проекту. Його планування. Добір ресурсів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380680591203</cp:lastModifiedBy>
  <cp:revision>774</cp:revision>
  <dcterms:created xsi:type="dcterms:W3CDTF">2016-06-06T19:48:43Z</dcterms:created>
  <dcterms:modified xsi:type="dcterms:W3CDTF">2022-05-24T08:56:52Z</dcterms:modified>
</cp:coreProperties>
</file>