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4" r:id="rId4"/>
    <p:sldId id="258" r:id="rId5"/>
    <p:sldId id="266" r:id="rId6"/>
    <p:sldId id="267" r:id="rId7"/>
    <p:sldId id="260" r:id="rId8"/>
    <p:sldId id="268" r:id="rId9"/>
    <p:sldId id="269" r:id="rId10"/>
    <p:sldId id="261" r:id="rId11"/>
    <p:sldId id="262" r:id="rId12"/>
    <p:sldId id="263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microsoft.com/office/2007/relationships/hdphoto" Target="../media/hdphoto2.wdp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8827C-780C-4C46-AB7B-AE351B661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018" y="1502229"/>
            <a:ext cx="7713381" cy="173736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Тема уроку :  Програмне </a:t>
            </a:r>
            <a:r>
              <a:rPr lang="uk-UA" b="1" dirty="0"/>
              <a:t>опрацювання </a:t>
            </a:r>
            <a:r>
              <a:rPr lang="uk-UA" b="1" dirty="0" smtClean="0"/>
              <a:t> події.</a:t>
            </a:r>
            <a:endParaRPr lang="uk-UA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27C93C-2864-4F77-963F-B668B3F86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794" y="917563"/>
            <a:ext cx="7315200" cy="914400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Arial Black" panose="020B0A04020102020204" pitchFamily="34" charset="0"/>
                <a:cs typeface="Aharoni" panose="02010803020104030203" pitchFamily="2" charset="-79"/>
              </a:rPr>
              <a:t>6 </a:t>
            </a:r>
            <a:r>
              <a:rPr lang="uk-UA" sz="24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клас    23.03.2022</a:t>
            </a:r>
            <a:endParaRPr lang="uk-UA" sz="24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032" name="Picture 8" descr="Скретч (мова програмування) — Вікіпедія">
            <a:extLst>
              <a:ext uri="{FF2B5EF4-FFF2-40B4-BE49-F238E27FC236}">
                <a16:creationId xmlns:a16="http://schemas.microsoft.com/office/drawing/2014/main" id="{F4EE5110-380D-490E-83EB-56DB179CB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3660620"/>
            <a:ext cx="5715001" cy="21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CF1A20-DECF-46AA-AF9F-BD9D02B7B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446" y="748494"/>
            <a:ext cx="3330554" cy="21669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461640-4498-4379-A76F-66CAE4A83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445" y="2915432"/>
            <a:ext cx="3357397" cy="1683864"/>
          </a:xfrm>
          <a:prstGeom prst="rect">
            <a:avLst/>
          </a:prstGeom>
        </p:spPr>
      </p:pic>
      <p:pic>
        <p:nvPicPr>
          <p:cNvPr id="8" name="Picture 2" descr="Смотреть онлайн мультфильм Три кота в хорошем качестве">
            <a:extLst>
              <a:ext uri="{FF2B5EF4-FFF2-40B4-BE49-F238E27FC236}">
                <a16:creationId xmlns:a16="http://schemas.microsoft.com/office/drawing/2014/main" id="{ABD369B0-DDF1-4BDE-838E-9440B8363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44" y="4599296"/>
            <a:ext cx="3330554" cy="187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3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1073C-B600-496F-914F-5CBBB495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24853" cy="4601183"/>
          </a:xfrm>
        </p:spPr>
        <p:txBody>
          <a:bodyPr>
            <a:normAutofit/>
          </a:bodyPr>
          <a:lstStyle/>
          <a:p>
            <a:r>
              <a:rPr lang="ru-RU" sz="2800" b="1" i="0" u="none" strike="noStrike" baseline="0" dirty="0">
                <a:solidFill>
                  <a:schemeClr val="bg1"/>
                </a:solidFill>
                <a:latin typeface="Arial Black" panose="020B0A04020102020204" pitchFamily="34" charset="0"/>
              </a:rPr>
              <a:t>ЯК ВІДСЛІДКОВУВАТИ ЧАС У ПРОГРАМІ В СЕРЕДОВИЩІ </a:t>
            </a:r>
            <a:r>
              <a:rPr lang="ru-RU" sz="2800" b="1" i="1" u="none" strike="noStrike" baseline="0" dirty="0">
                <a:solidFill>
                  <a:schemeClr val="bg1"/>
                </a:solidFill>
                <a:latin typeface="Arial Black" panose="020B0A04020102020204" pitchFamily="34" charset="0"/>
              </a:rPr>
              <a:t>СКРЕТЧ</a:t>
            </a:r>
            <a:r>
              <a:rPr lang="ru-RU" sz="2800" b="1" i="0" u="none" strike="noStrike" baseline="0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uk-UA" sz="6600" dirty="0">
              <a:solidFill>
                <a:schemeClr val="bg1"/>
              </a:solidFill>
              <a:latin typeface="Arial Black" panose="020B0A04020102020204" pitchFamily="34" charset="0"/>
              <a:ea typeface="Cambria" panose="02040503050406030204" pitchFamily="18" charset="0"/>
            </a:endParaRPr>
          </a:p>
        </p:txBody>
      </p:sp>
      <p:pic>
        <p:nvPicPr>
          <p:cNvPr id="15" name="Picture 10" descr="Scratch. 7 клас (укр) | Game Design Quiz - Quizizz">
            <a:extLst>
              <a:ext uri="{FF2B5EF4-FFF2-40B4-BE49-F238E27FC236}">
                <a16:creationId xmlns:a16="http://schemas.microsoft.com/office/drawing/2014/main" id="{10FFE3F9-ACB2-4EFC-8FE5-E41977802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9" y="-14005"/>
            <a:ext cx="2190511" cy="19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ак нарисовать часы-будильник круглой формы для детей поэтапно — Пошаговые  уроки рисования">
            <a:extLst>
              <a:ext uri="{FF2B5EF4-FFF2-40B4-BE49-F238E27FC236}">
                <a16:creationId xmlns:a16="http://schemas.microsoft.com/office/drawing/2014/main" id="{A50D8A04-6951-433A-AA96-52BF4E94F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833">
                        <a14:foregroundMark x1="48000" y1="26534" x2="51667" y2="66065"/>
                        <a14:foregroundMark x1="34833" y1="34296" x2="41000" y2="31949"/>
                        <a14:backgroundMark x1="5667" y1="14621" x2="18833" y2="6318"/>
                        <a14:backgroundMark x1="45500" y1="24729" x2="50333" y2="25090"/>
                        <a14:backgroundMark x1="47000" y1="33755" x2="48000" y2="33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73" y="3636001"/>
            <a:ext cx="371371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A9C1A6-FCCC-4090-B87B-9ECD0748C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7322" y="546673"/>
            <a:ext cx="2487845" cy="666387"/>
          </a:xfrm>
          <a:prstGeom prst="rect">
            <a:avLst/>
          </a:prstGeom>
        </p:spPr>
      </p:pic>
      <p:pic>
        <p:nvPicPr>
          <p:cNvPr id="7172" name="Picture 4" descr="Ждунчик😼😹 | Bendy and the Ink Machine RUS Amino">
            <a:extLst>
              <a:ext uri="{FF2B5EF4-FFF2-40B4-BE49-F238E27FC236}">
                <a16:creationId xmlns:a16="http://schemas.microsoft.com/office/drawing/2014/main" id="{CF5CCD15-D7DE-4176-AAEE-235216906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725" y="765151"/>
            <a:ext cx="2487844" cy="248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8097E8-7380-495F-92B4-E5F1FD6E2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0782" y="1674542"/>
            <a:ext cx="1873449" cy="53186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42C2EC-7F6B-4882-B6A3-3B722A6A2FF8}"/>
              </a:ext>
            </a:extLst>
          </p:cNvPr>
          <p:cNvSpPr txBox="1"/>
          <p:nvPr/>
        </p:nvSpPr>
        <p:spPr>
          <a:xfrm>
            <a:off x="6023265" y="2404278"/>
            <a:ext cx="54160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Тривалість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виконання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деякої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дії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можна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переглянути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на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сцені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проекту, коли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позначити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відповідну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команду в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групі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ru-RU" sz="2000" b="1" i="1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Датчики </a:t>
            </a:r>
            <a:r>
              <a:rPr lang="uk-UA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біля вказівки </a:t>
            </a:r>
            <a:r>
              <a:rPr lang="uk-UA" sz="1200" b="0" i="0" u="none" strike="noStrike" baseline="0" dirty="0">
                <a:solidFill>
                  <a:srgbClr val="FFFFFF"/>
                </a:solidFill>
                <a:latin typeface="Century" panose="02040604050505020304" pitchFamily="18" charset="0"/>
              </a:rPr>
              <a:t> </a:t>
            </a:r>
            <a:r>
              <a:rPr lang="uk-UA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.</a:t>
            </a:r>
            <a:endParaRPr lang="uk-UA" sz="2000" dirty="0">
              <a:latin typeface="Century" panose="020406040505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CB81A16-B672-4DA1-9360-7FED406403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4231" y="3420699"/>
            <a:ext cx="1228725" cy="30701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E24B56E-A8A1-4889-A139-F39D4940DF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2969" y="3882238"/>
            <a:ext cx="2571750" cy="5619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86B84F9-8134-40AD-AD9A-4E980D63A052}"/>
              </a:ext>
            </a:extLst>
          </p:cNvPr>
          <p:cNvSpPr txBox="1"/>
          <p:nvPr/>
        </p:nvSpPr>
        <p:spPr>
          <a:xfrm>
            <a:off x="6717322" y="3891642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u="none" strike="noStrike" baseline="0" dirty="0">
                <a:latin typeface="Garamond" panose="02020404030301010803" pitchFamily="18" charset="0"/>
              </a:rPr>
              <a:t> - розпочати відлік часу</a:t>
            </a:r>
            <a:endParaRPr lang="uk-UA" dirty="0">
              <a:latin typeface="Garamond" panose="02020404030301010803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546C030-B16E-4979-8074-E84EDA601C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78016" y="4519225"/>
            <a:ext cx="2333625" cy="20669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81A1B35-0C22-410D-897E-F040CBC0706F}"/>
              </a:ext>
            </a:extLst>
          </p:cNvPr>
          <p:cNvSpPr txBox="1"/>
          <p:nvPr/>
        </p:nvSpPr>
        <p:spPr>
          <a:xfrm>
            <a:off x="6603114" y="4781975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u="none" strike="noStrike" baseline="0" dirty="0">
                <a:latin typeface="Garamond" panose="02020404030301010803" pitchFamily="18" charset="0"/>
              </a:rPr>
              <a:t> - врахувати поточну дату</a:t>
            </a:r>
            <a:endParaRPr lang="uk-UA" dirty="0">
              <a:latin typeface="Garamond" panose="02020404030301010803" pitchFamily="18" charset="0"/>
            </a:endParaRPr>
          </a:p>
        </p:txBody>
      </p:sp>
      <p:pic>
        <p:nvPicPr>
          <p:cNvPr id="7174" name="Picture 6" descr="Блог вчителя інформатики та математики Парфенюк Ольги : 6 клас Дистанційне  навчання">
            <a:extLst>
              <a:ext uri="{FF2B5EF4-FFF2-40B4-BE49-F238E27FC236}">
                <a16:creationId xmlns:a16="http://schemas.microsoft.com/office/drawing/2014/main" id="{84DE256E-EC0D-4D68-AC77-6422EA6BA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652" y="4444213"/>
            <a:ext cx="2989348" cy="186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94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EB7DF-5E37-4B2F-B53E-38BB2C8E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ПРАЦЮЄМО РАЗОМ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7D528D-537A-40AE-9C65-8E350DA0D79C}"/>
              </a:ext>
            </a:extLst>
          </p:cNvPr>
          <p:cNvSpPr txBox="1"/>
          <p:nvPr/>
        </p:nvSpPr>
        <p:spPr>
          <a:xfrm>
            <a:off x="3802855" y="618476"/>
            <a:ext cx="73950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u="none" strike="noStrike" baseline="0" dirty="0" err="1">
                <a:latin typeface="Garamond" panose="02020404030301010803" pitchFamily="18" charset="0"/>
              </a:rPr>
              <a:t>Які</a:t>
            </a:r>
            <a:r>
              <a:rPr lang="ru-RU" sz="24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ru-RU" sz="2400" b="0" i="0" u="none" strike="noStrike" baseline="0" dirty="0" err="1">
                <a:latin typeface="Garamond" panose="02020404030301010803" pitchFamily="18" charset="0"/>
              </a:rPr>
              <a:t>команди</a:t>
            </a:r>
            <a:r>
              <a:rPr lang="ru-RU" sz="2400" b="0" i="0" u="none" strike="noStrike" baseline="0" dirty="0">
                <a:latin typeface="Garamond" panose="02020404030301010803" pitchFamily="18" charset="0"/>
              </a:rPr>
              <a:t>, </a:t>
            </a:r>
            <a:r>
              <a:rPr lang="ru-RU" sz="2400" b="0" i="0" u="none" strike="noStrike" baseline="0" dirty="0" err="1">
                <a:latin typeface="Garamond" panose="02020404030301010803" pitchFamily="18" charset="0"/>
              </a:rPr>
              <a:t>наведені</a:t>
            </a:r>
            <a:r>
              <a:rPr lang="ru-RU" sz="24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ru-RU" sz="2400" b="0" i="0" u="none" strike="noStrike" baseline="0" dirty="0" err="1">
                <a:latin typeface="Garamond" panose="02020404030301010803" pitchFamily="18" charset="0"/>
              </a:rPr>
              <a:t>нижче</a:t>
            </a:r>
            <a:r>
              <a:rPr lang="ru-RU" sz="2400" b="0" i="0" u="none" strike="noStrike" baseline="0" dirty="0">
                <a:latin typeface="Garamond" panose="02020404030301010803" pitchFamily="18" charset="0"/>
              </a:rPr>
              <a:t>, </a:t>
            </a:r>
            <a:r>
              <a:rPr lang="ru-RU" sz="2400" b="0" i="0" u="none" strike="noStrike" baseline="0" dirty="0" err="1">
                <a:latin typeface="Garamond" panose="02020404030301010803" pitchFamily="18" charset="0"/>
              </a:rPr>
              <a:t>слід</a:t>
            </a:r>
            <a:r>
              <a:rPr lang="ru-RU" sz="24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ru-RU" sz="2400" b="0" i="0" u="none" strike="noStrike" baseline="0" dirty="0" err="1">
                <a:latin typeface="Garamond" panose="02020404030301010803" pitchFamily="18" charset="0"/>
              </a:rPr>
              <a:t>використати</a:t>
            </a:r>
            <a:r>
              <a:rPr lang="ru-RU" sz="2400" b="0" i="0" u="none" strike="noStrike" baseline="0" dirty="0">
                <a:latin typeface="Garamond" panose="02020404030301010803" pitchFamily="18" charset="0"/>
              </a:rPr>
              <a:t> для кожного з </a:t>
            </a:r>
            <a:r>
              <a:rPr lang="ru-RU" sz="2400" b="0" i="0" u="none" strike="noStrike" baseline="0" dirty="0" err="1">
                <a:latin typeface="Garamond" panose="02020404030301010803" pitchFamily="18" charset="0"/>
              </a:rPr>
              <a:t>виконавців</a:t>
            </a:r>
            <a:r>
              <a:rPr lang="ru-RU" sz="2400" b="0" i="0" u="none" strike="noStrike" baseline="0" dirty="0">
                <a:latin typeface="Garamond" panose="02020404030301010803" pitchFamily="18" charset="0"/>
              </a:rPr>
              <a:t>, </a:t>
            </a:r>
            <a:r>
              <a:rPr lang="ru-RU" sz="2400" b="0" i="0" u="none" strike="noStrike" baseline="0" dirty="0" err="1">
                <a:latin typeface="Garamond" panose="02020404030301010803" pitchFamily="18" charset="0"/>
              </a:rPr>
              <a:t>якщо</a:t>
            </a:r>
            <a:r>
              <a:rPr lang="ru-RU" sz="2400" b="0" i="0" u="none" strike="noStrike" baseline="0" dirty="0">
                <a:latin typeface="Garamond" panose="02020404030301010803" pitchFamily="18" charset="0"/>
              </a:rPr>
              <a:t> на </a:t>
            </a:r>
            <a:r>
              <a:rPr lang="ru-RU" sz="2400" b="0" i="0" u="none" strike="noStrike" baseline="0" dirty="0" err="1">
                <a:latin typeface="Garamond" panose="02020404030301010803" pitchFamily="18" charset="0"/>
              </a:rPr>
              <a:t>сцені</a:t>
            </a:r>
            <a:r>
              <a:rPr lang="ru-RU" sz="24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ru-RU" sz="2400" b="0" i="0" u="none" strike="noStrike" baseline="0" dirty="0" err="1">
                <a:latin typeface="Garamond" panose="02020404030301010803" pitchFamily="18" charset="0"/>
              </a:rPr>
              <a:t>поступово</a:t>
            </a:r>
            <a:r>
              <a:rPr lang="ru-RU" sz="24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ru-RU" sz="2400" b="0" i="0" u="none" strike="noStrike" baseline="0" dirty="0" err="1">
                <a:latin typeface="Garamond" panose="02020404030301010803" pitchFamily="18" charset="0"/>
              </a:rPr>
              <a:t>відбуваються</a:t>
            </a:r>
            <a:r>
              <a:rPr lang="ru-RU" sz="24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ru-RU" sz="2400" b="0" i="0" u="none" strike="noStrike" baseline="0" dirty="0" err="1">
                <a:latin typeface="Garamond" panose="02020404030301010803" pitchFamily="18" charset="0"/>
              </a:rPr>
              <a:t>дії</a:t>
            </a:r>
            <a:r>
              <a:rPr lang="ru-RU" sz="2400" b="0" i="0" u="none" strike="noStrike" baseline="0" dirty="0">
                <a:latin typeface="Garamond" panose="02020404030301010803" pitchFamily="18" charset="0"/>
              </a:rPr>
              <a:t>:</a:t>
            </a:r>
            <a:endParaRPr lang="uk-UA" sz="3200" dirty="0">
              <a:latin typeface="Garamond" panose="02020404030301010803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0" descr="Scratch. 7 клас (укр) | Game Design Quiz - Quizizz">
            <a:extLst>
              <a:ext uri="{FF2B5EF4-FFF2-40B4-BE49-F238E27FC236}">
                <a16:creationId xmlns:a16="http://schemas.microsoft.com/office/drawing/2014/main" id="{E1E61587-DE97-4775-83A8-5F46308AF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9" y="-14005"/>
            <a:ext cx="2190511" cy="19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A4B3BE-212B-4E79-A76F-0AC9EC135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721" y="1818805"/>
            <a:ext cx="7395028" cy="32465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FACD3B-937F-47B7-B1C0-6A153C87EF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8647"/>
          <a:stretch/>
        </p:blipFill>
        <p:spPr>
          <a:xfrm>
            <a:off x="3645721" y="5044395"/>
            <a:ext cx="4307572" cy="11951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F4A0D4D-333E-4837-9686-6EF9456F28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2431"/>
          <a:stretch/>
        </p:blipFill>
        <p:spPr>
          <a:xfrm>
            <a:off x="7953293" y="5337814"/>
            <a:ext cx="4558173" cy="77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00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EB7DF-5E37-4B2F-B53E-38BB2C8E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ПРАЦЮЄМО РАЗОМ</a:t>
            </a:r>
          </a:p>
        </p:txBody>
      </p:sp>
      <p:pic>
        <p:nvPicPr>
          <p:cNvPr id="19" name="Picture 10" descr="Scratch. 7 клас (укр) | Game Design Quiz - Quizizz">
            <a:extLst>
              <a:ext uri="{FF2B5EF4-FFF2-40B4-BE49-F238E27FC236}">
                <a16:creationId xmlns:a16="http://schemas.microsoft.com/office/drawing/2014/main" id="{78D618A1-F17E-440B-BF2E-E13DEAFA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9" y="-14005"/>
            <a:ext cx="2190511" cy="19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B271DB-9AD6-4C08-B69E-F1BD1EBF72D7}"/>
              </a:ext>
            </a:extLst>
          </p:cNvPr>
          <p:cNvSpPr txBox="1"/>
          <p:nvPr/>
        </p:nvSpPr>
        <p:spPr>
          <a:xfrm>
            <a:off x="3850444" y="208081"/>
            <a:ext cx="77694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створювали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проект, де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виконавець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переміщується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м’яча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з’являється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ігровому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м’яча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більша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uk-UA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кроків.</a:t>
            </a:r>
          </a:p>
          <a:p>
            <a:pPr algn="l"/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Обговоріть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поданими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фрагментами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978DA0-CE70-4041-ADC6-0AE8D66BA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355" y="1883750"/>
            <a:ext cx="6591300" cy="22574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A2048D-02C5-420A-849A-5373E46B6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205" y="4162425"/>
            <a:ext cx="6648450" cy="2695575"/>
          </a:xfrm>
          <a:prstGeom prst="rect">
            <a:avLst/>
          </a:prstGeom>
        </p:spPr>
      </p:pic>
      <p:pic>
        <p:nvPicPr>
          <p:cNvPr id="8194" name="Picture 2" descr="ROZETKA | Ручка мебельная детская Футбольный мяч. Цена, купить Ручка  мебельная детская Футбольный мяч в Киеве, Харькове, Днепре, Одессе,  Запорожье, Львове. Ручка мебельная детская Футбольный мяч: обзор, описание,  продажа">
            <a:extLst>
              <a:ext uri="{FF2B5EF4-FFF2-40B4-BE49-F238E27FC236}">
                <a16:creationId xmlns:a16="http://schemas.microsoft.com/office/drawing/2014/main" id="{522AF498-F459-48D9-AE88-F224914D0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33" l="0" r="99333">
                        <a14:foregroundMark x1="50000" y1="17833" x2="74333" y2="55000"/>
                        <a14:foregroundMark x1="62000" y1="8167" x2="77500" y2="16667"/>
                        <a14:foregroundMark x1="94667" y1="49333" x2="92667" y2="6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580" y="3352100"/>
            <a:ext cx="1578149" cy="157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Пин на доске PROFISSÕES E OFÍCIOS">
            <a:extLst>
              <a:ext uri="{FF2B5EF4-FFF2-40B4-BE49-F238E27FC236}">
                <a16:creationId xmlns:a16="http://schemas.microsoft.com/office/drawing/2014/main" id="{71E43B6D-9CB1-4C5B-B2A0-FB3C4E116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89" y="3424428"/>
            <a:ext cx="1701655" cy="336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38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76886-7C89-462C-A0CF-952BCD667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Повторюємо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5F709F-886B-4E34-A869-2E74A7999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604380"/>
            <a:ext cx="7624493" cy="512064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uk-UA" b="1" i="0" u="none" strike="noStrike" baseline="0" dirty="0" smtClean="0">
                <a:solidFill>
                  <a:srgbClr val="002060"/>
                </a:solidFill>
                <a:latin typeface="Century" panose="02040604050505020304" pitchFamily="18" charset="0"/>
              </a:rPr>
              <a:t>Дайте відповідь на запитання і запишіть у </a:t>
            </a:r>
            <a:r>
              <a:rPr lang="uk-UA" b="1" i="0" u="none" strike="noStrike" baseline="0" smtClean="0">
                <a:solidFill>
                  <a:srgbClr val="002060"/>
                </a:solidFill>
                <a:latin typeface="Century" panose="02040604050505020304" pitchFamily="18" charset="0"/>
              </a:rPr>
              <a:t>робочі зошити </a:t>
            </a:r>
            <a:endParaRPr lang="ru-RU" b="1" i="0" u="none" strike="noStrike" baseline="0" smtClean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marL="0" indent="0" algn="l">
              <a:buNone/>
            </a:pPr>
            <a:r>
              <a:rPr lang="ru-RU" b="1" i="0" u="none" strike="noStrike" baseline="0" dirty="0" smtClean="0">
                <a:solidFill>
                  <a:srgbClr val="002060"/>
                </a:solidFill>
                <a:latin typeface="Century" panose="02040604050505020304" pitchFamily="18" charset="0"/>
              </a:rPr>
              <a:t>1</a:t>
            </a:r>
            <a:r>
              <a:rPr lang="ru-RU" b="1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. 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Як у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середовищі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b="0" i="1" u="none" strike="noStrike" baseline="0" dirty="0" err="1" smtClean="0">
                <a:solidFill>
                  <a:srgbClr val="002060"/>
                </a:solidFill>
                <a:latin typeface="Century" panose="02040604050505020304" pitchFamily="18" charset="0"/>
              </a:rPr>
              <a:t>Скретч</a:t>
            </a:r>
            <a:r>
              <a:rPr lang="ru-RU" b="0" i="1" u="none" strike="noStrike" baseline="0" dirty="0" smtClean="0">
                <a:solidFill>
                  <a:srgbClr val="002060"/>
                </a:solidFill>
                <a:latin typeface="Century" panose="02040604050505020304" pitchFamily="18" charset="0"/>
              </a:rPr>
              <a:t> 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можна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пов’язати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виконання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дій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різних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uk-UA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об’єктів?</a:t>
            </a:r>
          </a:p>
          <a:p>
            <a:pPr marL="0" indent="0" algn="l">
              <a:buNone/>
            </a:pPr>
            <a:r>
              <a:rPr lang="ru-RU" b="1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2. 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Як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додати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команду, за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якою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один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об’єкт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надсилає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сигнал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іншому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uk-UA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об’єкту?</a:t>
            </a:r>
          </a:p>
          <a:p>
            <a:pPr marL="0" indent="0" algn="l">
              <a:buNone/>
            </a:pPr>
            <a:r>
              <a:rPr lang="ru-RU" b="1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3. 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У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яких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командах у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середовищі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b="0" i="1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Скретч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можна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перевірити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значення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властивостей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об’єкта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? Наведи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приклади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ru-RU" b="1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4. 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Як у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середовищі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b="0" i="1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Скретч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визначити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поточний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час і дату?</a:t>
            </a:r>
          </a:p>
          <a:p>
            <a:pPr marL="0" indent="0" algn="l">
              <a:buNone/>
            </a:pPr>
            <a:r>
              <a:rPr lang="ru-RU" b="1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5.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Які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команди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в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середовищі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b="0" i="1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Скретч</a:t>
            </a:r>
            <a:r>
              <a:rPr lang="ru-RU" b="0" i="1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b="0" i="1" u="none" strike="noStrike" baseline="0" dirty="0" smtClean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b="0" i="0" u="none" strike="noStrike" baseline="0" dirty="0" err="1" smtClean="0">
                <a:solidFill>
                  <a:srgbClr val="002060"/>
                </a:solidFill>
                <a:latin typeface="Century" panose="02040604050505020304" pitchFamily="18" charset="0"/>
              </a:rPr>
              <a:t>застосовують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для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визначення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b="0" i="0" u="none" strike="noStrike" baseline="0" dirty="0" err="1" smtClean="0">
                <a:solidFill>
                  <a:srgbClr val="002060"/>
                </a:solidFill>
                <a:latin typeface="Century" panose="02040604050505020304" pitchFamily="18" charset="0"/>
              </a:rPr>
              <a:t>тривалості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Century" panose="02040604050505020304" pitchFamily="18" charset="0"/>
              </a:rPr>
              <a:t>  </a:t>
            </a:r>
            <a:r>
              <a:rPr lang="ru-RU" b="0" i="0" u="none" strike="noStrike" baseline="0" dirty="0" err="1" smtClean="0">
                <a:solidFill>
                  <a:srgbClr val="002060"/>
                </a:solidFill>
                <a:latin typeface="Century" panose="02040604050505020304" pitchFamily="18" charset="0"/>
              </a:rPr>
              <a:t>виконання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b="0" i="0" u="none" strike="noStrike" baseline="0" dirty="0" err="1" smtClean="0">
                <a:solidFill>
                  <a:srgbClr val="002060"/>
                </a:solidFill>
                <a:latin typeface="Century" panose="02040604050505020304" pitchFamily="18" charset="0"/>
              </a:rPr>
              <a:t>деякої</a:t>
            </a:r>
            <a:r>
              <a:rPr lang="ru-RU" b="0" i="0" u="none" strike="noStrike" baseline="0" dirty="0" smtClean="0">
                <a:solidFill>
                  <a:srgbClr val="002060"/>
                </a:solidFill>
                <a:latin typeface="Century" panose="02040604050505020304" pitchFamily="18" charset="0"/>
              </a:rPr>
              <a:t> 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дії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? Наведи </a:t>
            </a:r>
            <a:r>
              <a:rPr lang="ru-RU" b="0" i="0" u="none" strike="noStrike" baseline="0" dirty="0" err="1">
                <a:solidFill>
                  <a:srgbClr val="002060"/>
                </a:solidFill>
                <a:latin typeface="Century" panose="02040604050505020304" pitchFamily="18" charset="0"/>
              </a:rPr>
              <a:t>приклади</a:t>
            </a:r>
            <a:r>
              <a:rPr lang="ru-RU" b="0" i="0" u="none" strike="noStrike" baseline="0" dirty="0">
                <a:solidFill>
                  <a:srgbClr val="002060"/>
                </a:solidFill>
                <a:latin typeface="Century" panose="02040604050505020304" pitchFamily="18" charset="0"/>
              </a:rPr>
              <a:t>.</a:t>
            </a:r>
            <a:endParaRPr lang="uk-UA" sz="24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Picture 10" descr="Scratch. 7 клас (укр) | Game Design Quiz - Quizizz">
            <a:extLst>
              <a:ext uri="{FF2B5EF4-FFF2-40B4-BE49-F238E27FC236}">
                <a16:creationId xmlns:a16="http://schemas.microsoft.com/office/drawing/2014/main" id="{632B5419-A1C3-4987-AF73-10B49F5A3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9" y="-14005"/>
            <a:ext cx="2190511" cy="19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89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77754-D6A1-4DE3-87F1-B506ECB2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i="0" u="none" strike="noStrike" baseline="0" dirty="0">
                <a:latin typeface="PragmaticaC"/>
              </a:rPr>
              <a:t>Повторюємо</a:t>
            </a:r>
            <a:endParaRPr lang="uk-UA" sz="6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18A1A-E50E-4807-A2FB-ABBF08A822A2}"/>
              </a:ext>
            </a:extLst>
          </p:cNvPr>
          <p:cNvSpPr txBox="1"/>
          <p:nvPr/>
        </p:nvSpPr>
        <p:spPr>
          <a:xfrm>
            <a:off x="3910082" y="732514"/>
            <a:ext cx="71718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таке</a:t>
            </a:r>
            <a:r>
              <a:rPr lang="ru-RU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подія</a:t>
            </a:r>
            <a:r>
              <a:rPr lang="ru-RU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uk-UA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8" name="Picture 10" descr="Scratch. 7 клас (укр) | Game Design Quiz - Quizizz">
            <a:extLst>
              <a:ext uri="{FF2B5EF4-FFF2-40B4-BE49-F238E27FC236}">
                <a16:creationId xmlns:a16="http://schemas.microsoft.com/office/drawing/2014/main" id="{AEF2EC78-6C3F-4C0C-BB9B-E379EB0C6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9" y="-14005"/>
            <a:ext cx="2190511" cy="19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BCC81C-4911-452E-B268-D644BCC22746}"/>
              </a:ext>
            </a:extLst>
          </p:cNvPr>
          <p:cNvSpPr txBox="1"/>
          <p:nvPr/>
        </p:nvSpPr>
        <p:spPr>
          <a:xfrm>
            <a:off x="3910082" y="1355016"/>
            <a:ext cx="71718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Які</a:t>
            </a:r>
            <a:r>
              <a:rPr lang="ru-RU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блоки </a:t>
            </a:r>
            <a:r>
              <a:rPr lang="ru-RU" sz="2400" b="1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використовують</a:t>
            </a:r>
            <a:r>
              <a:rPr lang="ru-RU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скриптах </a:t>
            </a:r>
            <a:r>
              <a:rPr lang="en-US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Scratch</a:t>
            </a:r>
            <a:r>
              <a:rPr lang="uk-UA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для програмування виконання подій?</a:t>
            </a:r>
            <a:endParaRPr lang="uk-UA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E781E8-D644-43C1-83E2-7813D7B7CC44}"/>
              </a:ext>
            </a:extLst>
          </p:cNvPr>
          <p:cNvSpPr txBox="1"/>
          <p:nvPr/>
        </p:nvSpPr>
        <p:spPr>
          <a:xfrm>
            <a:off x="3910082" y="2346850"/>
            <a:ext cx="71718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Який</a:t>
            </a:r>
            <a:r>
              <a:rPr lang="ru-RU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блок </a:t>
            </a:r>
            <a:r>
              <a:rPr lang="ru-RU" sz="2400" b="1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використовують</a:t>
            </a:r>
            <a:r>
              <a:rPr lang="ru-RU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 скриптах </a:t>
            </a:r>
            <a:r>
              <a:rPr lang="en-US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Scratch</a:t>
            </a:r>
            <a:r>
              <a:rPr lang="uk-UA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для програмування виконання подій за допомогою клавіш клавіатури?</a:t>
            </a:r>
            <a:endParaRPr lang="uk-UA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A85C3E-8CD5-47A7-BFF5-20F358434354}"/>
              </a:ext>
            </a:extLst>
          </p:cNvPr>
          <p:cNvSpPr txBox="1"/>
          <p:nvPr/>
        </p:nvSpPr>
        <p:spPr>
          <a:xfrm>
            <a:off x="3910081" y="3547179"/>
            <a:ext cx="71718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Коли доцільно використовувати блок </a:t>
            </a:r>
            <a:endParaRPr lang="uk-UA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A0CB0A1-7EA4-4D10-A7CE-2357FB329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262" y="4077050"/>
            <a:ext cx="3390900" cy="9239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2EE4AC-4B89-4A64-B144-3C5B6887A010}"/>
              </a:ext>
            </a:extLst>
          </p:cNvPr>
          <p:cNvSpPr txBox="1"/>
          <p:nvPr/>
        </p:nvSpPr>
        <p:spPr>
          <a:xfrm>
            <a:off x="3910080" y="5502984"/>
            <a:ext cx="71718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Які блоки керування подіями ви знаєте? Наведіть приклади.</a:t>
            </a:r>
            <a:endParaRPr lang="uk-UA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4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77754-D6A1-4DE3-87F1-B506ECB2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i="0" u="none" strike="noStrike" baseline="0" dirty="0">
                <a:latin typeface="PragmaticaC"/>
              </a:rPr>
              <a:t>Повторюємо</a:t>
            </a:r>
            <a:endParaRPr lang="uk-UA" sz="6600" b="1" dirty="0"/>
          </a:p>
        </p:txBody>
      </p:sp>
      <p:pic>
        <p:nvPicPr>
          <p:cNvPr id="2058" name="Picture 10" descr="Scratch. 7 клас (укр) | Game Design Quiz - Quizizz">
            <a:extLst>
              <a:ext uri="{FF2B5EF4-FFF2-40B4-BE49-F238E27FC236}">
                <a16:creationId xmlns:a16="http://schemas.microsoft.com/office/drawing/2014/main" id="{AEF2EC78-6C3F-4C0C-BB9B-E379EB0C6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9" y="-14005"/>
            <a:ext cx="2190511" cy="19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86C699-5637-406D-AECC-489D8414ED4D}"/>
              </a:ext>
            </a:extLst>
          </p:cNvPr>
          <p:cNvSpPr txBox="1"/>
          <p:nvPr/>
        </p:nvSpPr>
        <p:spPr>
          <a:xfrm>
            <a:off x="4582551" y="1538164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https://learningapps.org/watch?v=p5afdocwt22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746D11-36B2-4AA1-85D5-8533756E0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253" y="2104444"/>
            <a:ext cx="7982176" cy="34646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9404B4-E86B-44FB-8701-300629043410}"/>
              </a:ext>
            </a:extLst>
          </p:cNvPr>
          <p:cNvSpPr txBox="1"/>
          <p:nvPr/>
        </p:nvSpPr>
        <p:spPr>
          <a:xfrm>
            <a:off x="3910082" y="732514"/>
            <a:ext cx="71718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Виконай</a:t>
            </a:r>
            <a:r>
              <a:rPr lang="ru-RU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вправу</a:t>
            </a:r>
            <a:r>
              <a:rPr lang="ru-RU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uk-UA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Цирк горизонтальный фон арена, мультяшный стиль | Премиум векторы">
            <a:extLst>
              <a:ext uri="{FF2B5EF4-FFF2-40B4-BE49-F238E27FC236}">
                <a16:creationId xmlns:a16="http://schemas.microsoft.com/office/drawing/2014/main" id="{9548125B-B6FB-4EA1-B87C-93C611481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67" y="342547"/>
            <a:ext cx="8207474" cy="615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1073C-B600-496F-914F-5CBBB495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0" u="none" strike="noStrike" baseline="0" dirty="0">
                <a:solidFill>
                  <a:schemeClr val="bg1"/>
                </a:solidFill>
                <a:latin typeface="Arial Black" panose="020B0A04020102020204" pitchFamily="34" charset="0"/>
              </a:rPr>
              <a:t>ЯК У СЕРЕДОВИЩІ </a:t>
            </a:r>
            <a:r>
              <a:rPr lang="ru-RU" sz="2800" b="1" i="1" u="none" strike="noStrike" baseline="0" dirty="0">
                <a:solidFill>
                  <a:schemeClr val="bg1"/>
                </a:solidFill>
                <a:latin typeface="Arial Black" panose="020B0A04020102020204" pitchFamily="34" charset="0"/>
              </a:rPr>
              <a:t>СКРЕТЧ </a:t>
            </a:r>
            <a:r>
              <a:rPr lang="ru-RU" sz="2800" b="1" i="0" u="none" strike="noStrike" baseline="0" dirty="0">
                <a:solidFill>
                  <a:schemeClr val="bg1"/>
                </a:solidFill>
                <a:latin typeface="Arial Black" panose="020B0A04020102020204" pitchFamily="34" charset="0"/>
              </a:rPr>
              <a:t>ПОВ’ЯЗАТИ ДІЇ РІЗНИХ ОБ’ЄКТІВ?</a:t>
            </a:r>
            <a:endParaRPr lang="uk-UA" sz="6600" dirty="0">
              <a:solidFill>
                <a:schemeClr val="bg1"/>
              </a:solidFill>
              <a:latin typeface="Arial Black" panose="020B0A04020102020204" pitchFamily="34" charset="0"/>
              <a:ea typeface="Cambria" panose="02040503050406030204" pitchFamily="18" charset="0"/>
            </a:endParaRPr>
          </a:p>
        </p:txBody>
      </p:sp>
      <p:pic>
        <p:nvPicPr>
          <p:cNvPr id="20" name="Picture 10" descr="Scratch. 7 клас (укр) | Game Design Quiz - Quizizz">
            <a:extLst>
              <a:ext uri="{FF2B5EF4-FFF2-40B4-BE49-F238E27FC236}">
                <a16:creationId xmlns:a16="http://schemas.microsoft.com/office/drawing/2014/main" id="{86190732-BD86-4176-848E-634C905D7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9" y="-14005"/>
            <a:ext cx="2190511" cy="19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▷ Цирк: Анимированные картинки, гифки и анимация - 100% БЕСПЛАТНО!">
            <a:extLst>
              <a:ext uri="{FF2B5EF4-FFF2-40B4-BE49-F238E27FC236}">
                <a16:creationId xmlns:a16="http://schemas.microsoft.com/office/drawing/2014/main" id="{C2241F49-FD24-4D67-98E6-EB4125B48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691" y="2847535"/>
            <a:ext cx="1765496" cy="235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▷ Focas: Imagens Animadas, Gifs Animados &amp;amp; Animações – 100% Gratuitas!">
            <a:extLst>
              <a:ext uri="{FF2B5EF4-FFF2-40B4-BE49-F238E27FC236}">
                <a16:creationId xmlns:a16="http://schemas.microsoft.com/office/drawing/2014/main" id="{6B17D717-B47A-447C-A74F-5F1C6D065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143" y="3694466"/>
            <a:ext cx="1289538" cy="228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Смайлики картинки гиф анимации: Цирк скачать">
            <a:extLst>
              <a:ext uri="{FF2B5EF4-FFF2-40B4-BE49-F238E27FC236}">
                <a16:creationId xmlns:a16="http://schemas.microsoft.com/office/drawing/2014/main" id="{5E835DE6-5003-45FC-A2A1-57B37C460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58" y="2027591"/>
            <a:ext cx="18192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1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1073C-B600-496F-914F-5CBBB495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0" u="none" strike="noStrike" baseline="0" dirty="0">
                <a:solidFill>
                  <a:schemeClr val="bg1"/>
                </a:solidFill>
                <a:latin typeface="Arial Black" panose="020B0A04020102020204" pitchFamily="34" charset="0"/>
              </a:rPr>
              <a:t>ЯК У СЕРЕДОВИЩІ </a:t>
            </a:r>
            <a:r>
              <a:rPr lang="ru-RU" sz="2800" b="1" i="1" u="none" strike="noStrike" baseline="0" dirty="0">
                <a:solidFill>
                  <a:schemeClr val="bg1"/>
                </a:solidFill>
                <a:latin typeface="Arial Black" panose="020B0A04020102020204" pitchFamily="34" charset="0"/>
              </a:rPr>
              <a:t>СКРЕТЧ </a:t>
            </a:r>
            <a:r>
              <a:rPr lang="ru-RU" sz="2800" b="1" i="0" u="none" strike="noStrike" baseline="0" dirty="0">
                <a:solidFill>
                  <a:schemeClr val="bg1"/>
                </a:solidFill>
                <a:latin typeface="Arial Black" panose="020B0A04020102020204" pitchFamily="34" charset="0"/>
              </a:rPr>
              <a:t>ПОВ’ЯЗАТИ ДІЇ РІЗНИХ ОБ’ЄКТІВ?</a:t>
            </a:r>
            <a:endParaRPr lang="uk-UA" sz="6600" dirty="0">
              <a:solidFill>
                <a:schemeClr val="bg1"/>
              </a:solidFill>
              <a:latin typeface="Arial Black" panose="020B0A04020102020204" pitchFamily="34" charset="0"/>
              <a:ea typeface="Cambria" panose="02040503050406030204" pitchFamily="18" charset="0"/>
            </a:endParaRPr>
          </a:p>
        </p:txBody>
      </p:sp>
      <p:pic>
        <p:nvPicPr>
          <p:cNvPr id="20" name="Picture 10" descr="Scratch. 7 клас (укр) | Game Design Quiz - Quizizz">
            <a:extLst>
              <a:ext uri="{FF2B5EF4-FFF2-40B4-BE49-F238E27FC236}">
                <a16:creationId xmlns:a16="http://schemas.microsoft.com/office/drawing/2014/main" id="{86190732-BD86-4176-848E-634C905D7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9" y="-14005"/>
            <a:ext cx="2190511" cy="19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E9C927-1C30-4677-BF93-E79A274F8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170" y="565076"/>
            <a:ext cx="4609660" cy="36694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5F2C62-4CF6-4F56-A446-3DF27536D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372" y="535362"/>
            <a:ext cx="3971925" cy="7810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582C43-643F-4DF1-A8E2-605764BA01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372" y="1489592"/>
            <a:ext cx="4695825" cy="8572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0302FD-3CF9-4B1F-89EA-CF12D1256B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7640" y="2862056"/>
            <a:ext cx="2266950" cy="428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2B54F1-E84D-451A-AA9E-70AF27EE2B73}"/>
              </a:ext>
            </a:extLst>
          </p:cNvPr>
          <p:cNvSpPr txBox="1"/>
          <p:nvPr/>
        </p:nvSpPr>
        <p:spPr>
          <a:xfrm>
            <a:off x="8516667" y="3239762"/>
            <a:ext cx="271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Підняти шлагбаум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4ED4CB7-3ABF-4051-AABF-2C10EA582FEF}"/>
              </a:ext>
            </a:extLst>
          </p:cNvPr>
          <p:cNvSpPr/>
          <p:nvPr/>
        </p:nvSpPr>
        <p:spPr>
          <a:xfrm>
            <a:off x="8271803" y="2588455"/>
            <a:ext cx="2715065" cy="11535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BE16D4-C4D1-4CD0-9E57-60401CA97E69}"/>
              </a:ext>
            </a:extLst>
          </p:cNvPr>
          <p:cNvSpPr txBox="1"/>
          <p:nvPr/>
        </p:nvSpPr>
        <p:spPr>
          <a:xfrm>
            <a:off x="7804125" y="3964743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0" u="none" strike="noStrike" baseline="0" dirty="0">
                <a:latin typeface="SchoolBookC"/>
              </a:rPr>
              <a:t>Нове повідомлення можна створити</a:t>
            </a:r>
            <a:endParaRPr lang="uk-UA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281733A-4E2D-41D6-B8D7-0E1A7E0BE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8610" y="4499668"/>
            <a:ext cx="39814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2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1073C-B600-496F-914F-5CBBB495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0" u="none" strike="noStrike" baseline="0" dirty="0">
                <a:solidFill>
                  <a:schemeClr val="bg1"/>
                </a:solidFill>
                <a:latin typeface="Arial Black" panose="020B0A04020102020204" pitchFamily="34" charset="0"/>
              </a:rPr>
              <a:t>ЯК У СЕРЕДОВИЩІ </a:t>
            </a:r>
            <a:r>
              <a:rPr lang="ru-RU" sz="2800" b="1" i="1" u="none" strike="noStrike" baseline="0" dirty="0">
                <a:solidFill>
                  <a:schemeClr val="bg1"/>
                </a:solidFill>
                <a:latin typeface="Arial Black" panose="020B0A04020102020204" pitchFamily="34" charset="0"/>
              </a:rPr>
              <a:t>СКРЕТЧ </a:t>
            </a:r>
            <a:r>
              <a:rPr lang="ru-RU" sz="2800" b="1" i="0" u="none" strike="noStrike" baseline="0" dirty="0">
                <a:solidFill>
                  <a:schemeClr val="bg1"/>
                </a:solidFill>
                <a:latin typeface="Arial Black" panose="020B0A04020102020204" pitchFamily="34" charset="0"/>
              </a:rPr>
              <a:t>ПОВ’ЯЗАТИ ДІЇ РІЗНИХ ОБ’ЄКТІВ?</a:t>
            </a:r>
            <a:endParaRPr lang="uk-UA" sz="6600" dirty="0">
              <a:solidFill>
                <a:schemeClr val="bg1"/>
              </a:solidFill>
              <a:latin typeface="Arial Black" panose="020B0A04020102020204" pitchFamily="34" charset="0"/>
              <a:ea typeface="Cambria" panose="02040503050406030204" pitchFamily="18" charset="0"/>
            </a:endParaRPr>
          </a:p>
        </p:txBody>
      </p:sp>
      <p:pic>
        <p:nvPicPr>
          <p:cNvPr id="20" name="Picture 10" descr="Scratch. 7 клас (укр) | Game Design Quiz - Quizizz">
            <a:extLst>
              <a:ext uri="{FF2B5EF4-FFF2-40B4-BE49-F238E27FC236}">
                <a16:creationId xmlns:a16="http://schemas.microsoft.com/office/drawing/2014/main" id="{86190732-BD86-4176-848E-634C905D7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9" y="-14005"/>
            <a:ext cx="2190511" cy="19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E9C927-1C30-4677-BF93-E79A274F8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614" y="529532"/>
            <a:ext cx="4609660" cy="36694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047C41-9038-42F5-9883-942E943E1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466" y="944787"/>
            <a:ext cx="5001295" cy="16170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AE81D7-73C2-40CD-B8BF-9324DA1587AA}"/>
              </a:ext>
            </a:extLst>
          </p:cNvPr>
          <p:cNvSpPr txBox="1"/>
          <p:nvPr/>
        </p:nvSpPr>
        <p:spPr>
          <a:xfrm>
            <a:off x="8347286" y="479162"/>
            <a:ext cx="281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Шлагбаум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CFB907-4A65-443E-8913-AA6B34E1C9CA}"/>
              </a:ext>
            </a:extLst>
          </p:cNvPr>
          <p:cNvSpPr txBox="1"/>
          <p:nvPr/>
        </p:nvSpPr>
        <p:spPr>
          <a:xfrm>
            <a:off x="8728132" y="3402271"/>
            <a:ext cx="281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Автомобіль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31E182-0F1F-4530-BC07-91924C3FA7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274" y="3812014"/>
            <a:ext cx="3525397" cy="191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8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1073C-B600-496F-914F-5CBBB495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09259" cy="4601183"/>
          </a:xfrm>
        </p:spPr>
        <p:txBody>
          <a:bodyPr>
            <a:normAutofit/>
          </a:bodyPr>
          <a:lstStyle/>
          <a:p>
            <a:r>
              <a:rPr lang="ru-RU" sz="2400" b="1" i="0" u="none" strike="noStrike" baseline="0" dirty="0">
                <a:solidFill>
                  <a:schemeClr val="bg1"/>
                </a:solidFill>
                <a:latin typeface="Arial Black" panose="020B0A04020102020204" pitchFamily="34" charset="0"/>
              </a:rPr>
              <a:t>ЯК У ПРОГРАМІ ПОРІВНЮВАТИ ЗНАЧЕННЯ ВЛАСТИВОСТЕЙ ОБ’ЄКТІВ?</a:t>
            </a:r>
            <a:endParaRPr lang="uk-UA" sz="6000" dirty="0">
              <a:solidFill>
                <a:schemeClr val="bg1"/>
              </a:solidFill>
              <a:latin typeface="Arial Black" panose="020B0A04020102020204" pitchFamily="34" charset="0"/>
              <a:ea typeface="Cambria" panose="02040503050406030204" pitchFamily="18" charset="0"/>
            </a:endParaRPr>
          </a:p>
        </p:txBody>
      </p:sp>
      <p:pic>
        <p:nvPicPr>
          <p:cNvPr id="27" name="Picture 10" descr="Scratch. 7 клас (укр) | Game Design Quiz - Quizizz">
            <a:extLst>
              <a:ext uri="{FF2B5EF4-FFF2-40B4-BE49-F238E27FC236}">
                <a16:creationId xmlns:a16="http://schemas.microsoft.com/office/drawing/2014/main" id="{3AF0AFC6-9926-43F9-9C9A-889012C75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9" y="-14005"/>
            <a:ext cx="2190511" cy="19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00CC95-7ED4-4D6B-9541-6F85B01AD523}"/>
              </a:ext>
            </a:extLst>
          </p:cNvPr>
          <p:cNvSpPr txBox="1"/>
          <p:nvPr/>
        </p:nvSpPr>
        <p:spPr>
          <a:xfrm>
            <a:off x="3807497" y="405639"/>
            <a:ext cx="813158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У командах циклу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чи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розгалуження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які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передбачають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запис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умов, ми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використовували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блоки з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групи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ru-RU" sz="2800" b="1" i="1" u="none" strike="noStrike" baseline="0" dirty="0">
                <a:solidFill>
                  <a:srgbClr val="FF0000"/>
                </a:solidFill>
                <a:latin typeface="Century" panose="02040604050505020304" pitchFamily="18" charset="0"/>
              </a:rPr>
              <a:t>Датчики</a:t>
            </a:r>
            <a:r>
              <a:rPr lang="ru-RU" sz="2800" b="1" i="0" u="none" strike="noStrike" baseline="0" dirty="0">
                <a:solidFill>
                  <a:srgbClr val="FF0000"/>
                </a:solidFill>
                <a:latin typeface="Century" panose="020406040505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зовнішній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вигляд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яких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має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шестикутну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форму</a:t>
            </a:r>
          </a:p>
          <a:p>
            <a:pPr algn="l"/>
            <a:r>
              <a:rPr lang="uk-UA" b="0" i="0" u="none" strike="noStrike" baseline="0" dirty="0">
                <a:solidFill>
                  <a:srgbClr val="FFFFFF"/>
                </a:solidFill>
                <a:latin typeface="Century" panose="02040604050505020304" pitchFamily="18" charset="0"/>
              </a:rPr>
              <a:t> </a:t>
            </a:r>
          </a:p>
          <a:p>
            <a:pPr algn="l"/>
            <a:endParaRPr lang="uk-UA" b="0" i="0" u="none" strike="noStrike" baseline="0" dirty="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EC5526-4710-4F74-8D07-F56DAB87A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582" y="1106252"/>
            <a:ext cx="819150" cy="571500"/>
          </a:xfrm>
          <a:prstGeom prst="rect">
            <a:avLst/>
          </a:prstGeom>
        </p:spPr>
      </p:pic>
      <p:pic>
        <p:nvPicPr>
          <p:cNvPr id="6146" name="Picture 2" descr="Інформатика вчитель Коломиєць А.М.">
            <a:extLst>
              <a:ext uri="{FF2B5EF4-FFF2-40B4-BE49-F238E27FC236}">
                <a16:creationId xmlns:a16="http://schemas.microsoft.com/office/drawing/2014/main" id="{FA9A665A-0226-44BE-B108-46D79CED1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466" y="1907496"/>
            <a:ext cx="7343419" cy="337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575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1073C-B600-496F-914F-5CBBB495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09259" cy="4601183"/>
          </a:xfrm>
        </p:spPr>
        <p:txBody>
          <a:bodyPr>
            <a:normAutofit/>
          </a:bodyPr>
          <a:lstStyle/>
          <a:p>
            <a:r>
              <a:rPr lang="ru-RU" sz="2400" b="1" i="0" u="none" strike="noStrike" baseline="0" dirty="0">
                <a:solidFill>
                  <a:schemeClr val="bg1"/>
                </a:solidFill>
                <a:latin typeface="Arial Black" panose="020B0A04020102020204" pitchFamily="34" charset="0"/>
              </a:rPr>
              <a:t>ЯК У ПРОГРАМІ ПОРІВНЮВАТИ ЗНАЧЕННЯ ВЛАСТИВОСТЕЙ ОБ’ЄКТІВ?</a:t>
            </a:r>
            <a:endParaRPr lang="uk-UA" sz="6000" dirty="0">
              <a:solidFill>
                <a:schemeClr val="bg1"/>
              </a:solidFill>
              <a:latin typeface="Arial Black" panose="020B0A04020102020204" pitchFamily="34" charset="0"/>
              <a:ea typeface="Cambria" panose="02040503050406030204" pitchFamily="18" charset="0"/>
            </a:endParaRPr>
          </a:p>
        </p:txBody>
      </p:sp>
      <p:pic>
        <p:nvPicPr>
          <p:cNvPr id="27" name="Picture 10" descr="Scratch. 7 клас (укр) | Game Design Quiz - Quizizz">
            <a:extLst>
              <a:ext uri="{FF2B5EF4-FFF2-40B4-BE49-F238E27FC236}">
                <a16:creationId xmlns:a16="http://schemas.microsoft.com/office/drawing/2014/main" id="{3AF0AFC6-9926-43F9-9C9A-889012C75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9" y="-14005"/>
            <a:ext cx="2190511" cy="19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E16F56-7474-44D9-9BEF-E3668FBBF93F}"/>
              </a:ext>
            </a:extLst>
          </p:cNvPr>
          <p:cNvSpPr txBox="1"/>
          <p:nvPr/>
        </p:nvSpPr>
        <p:spPr>
          <a:xfrm>
            <a:off x="4019842" y="290456"/>
            <a:ext cx="74739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0" i="0" u="none" strike="noStrike" baseline="0" dirty="0">
                <a:latin typeface="Century" panose="02040604050505020304" pitchFamily="18" charset="0"/>
              </a:rPr>
              <a:t>У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середовищі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ru-RU" sz="2000" b="0" i="1" u="none" strike="noStrike" baseline="0" dirty="0">
                <a:latin typeface="Century" panose="02040604050505020304" pitchFamily="18" charset="0"/>
              </a:rPr>
              <a:t>Скретч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можна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створювати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програми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 з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умовами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, у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яких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можна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порівнювати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значення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властивостей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системи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або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об’єкта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. Для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цього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використовують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 датчики,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які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мають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 фор</a:t>
            </a:r>
            <a:r>
              <a:rPr lang="uk-UA" sz="2000" b="0" i="0" u="none" strike="noStrike" baseline="0" dirty="0">
                <a:latin typeface="Century" panose="02040604050505020304" pitchFamily="18" charset="0"/>
              </a:rPr>
              <a:t>му </a:t>
            </a:r>
            <a:r>
              <a:rPr lang="uk-UA" sz="2000" b="0" i="0" u="none" strike="noStrike" baseline="0" dirty="0" err="1">
                <a:latin typeface="Century" panose="02040604050505020304" pitchFamily="18" charset="0"/>
              </a:rPr>
              <a:t>овала</a:t>
            </a:r>
            <a:endParaRPr lang="uk-UA" sz="2000" dirty="0">
              <a:latin typeface="Century" panose="020406040505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34F4D9-8764-429B-B125-3F82536B4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498" y="1613895"/>
            <a:ext cx="7061983" cy="50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4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1073C-B600-496F-914F-5CBBB495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09259" cy="4601183"/>
          </a:xfrm>
        </p:spPr>
        <p:txBody>
          <a:bodyPr>
            <a:normAutofit/>
          </a:bodyPr>
          <a:lstStyle/>
          <a:p>
            <a:r>
              <a:rPr lang="ru-RU" sz="2400" b="1" i="0" u="none" strike="noStrike" baseline="0" dirty="0">
                <a:solidFill>
                  <a:schemeClr val="bg1"/>
                </a:solidFill>
                <a:latin typeface="Arial Black" panose="020B0A04020102020204" pitchFamily="34" charset="0"/>
              </a:rPr>
              <a:t>ЯК У ПРОГРАМІ ПОРІВНЮВАТИ ЗНАЧЕННЯ ВЛАСТИВОСТЕЙ ОБ’ЄКТІВ?</a:t>
            </a:r>
            <a:endParaRPr lang="uk-UA" sz="6000" dirty="0">
              <a:solidFill>
                <a:schemeClr val="bg1"/>
              </a:solidFill>
              <a:latin typeface="Arial Black" panose="020B0A04020102020204" pitchFamily="34" charset="0"/>
              <a:ea typeface="Cambria" panose="02040503050406030204" pitchFamily="18" charset="0"/>
            </a:endParaRPr>
          </a:p>
        </p:txBody>
      </p:sp>
      <p:pic>
        <p:nvPicPr>
          <p:cNvPr id="27" name="Picture 10" descr="Scratch. 7 клас (укр) | Game Design Quiz - Quizizz">
            <a:extLst>
              <a:ext uri="{FF2B5EF4-FFF2-40B4-BE49-F238E27FC236}">
                <a16:creationId xmlns:a16="http://schemas.microsoft.com/office/drawing/2014/main" id="{3AF0AFC6-9926-43F9-9C9A-889012C75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9" y="-14005"/>
            <a:ext cx="2190511" cy="19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4C89EE-3BD2-4031-B4AF-FA35CF25B849}"/>
              </a:ext>
            </a:extLst>
          </p:cNvPr>
          <p:cNvSpPr txBox="1"/>
          <p:nvPr/>
        </p:nvSpPr>
        <p:spPr>
          <a:xfrm>
            <a:off x="4216791" y="477506"/>
            <a:ext cx="7149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Значення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властивостей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можна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порівнювати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між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 собою. Для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цього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використовують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команди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 з </a:t>
            </a:r>
            <a:r>
              <a:rPr lang="ru-RU" sz="2000" b="0" i="0" u="none" strike="noStrike" baseline="0" dirty="0" err="1">
                <a:latin typeface="Century" panose="02040604050505020304" pitchFamily="18" charset="0"/>
              </a:rPr>
              <a:t>групи</a:t>
            </a:r>
            <a:r>
              <a:rPr lang="ru-RU" sz="20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ru-RU" sz="2000" b="1" i="1" u="none" strike="noStrike" baseline="0" dirty="0" err="1">
                <a:solidFill>
                  <a:srgbClr val="FF0000"/>
                </a:solidFill>
                <a:latin typeface="Century" panose="02040604050505020304" pitchFamily="18" charset="0"/>
              </a:rPr>
              <a:t>Оператори</a:t>
            </a:r>
            <a:endParaRPr lang="uk-UA" sz="2000" b="1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518C8B-69A1-45A8-A0B9-1A6C005F0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594" y="1431314"/>
            <a:ext cx="8181975" cy="2447925"/>
          </a:xfrm>
          <a:prstGeom prst="rect">
            <a:avLst/>
          </a:prstGeom>
        </p:spPr>
      </p:pic>
      <p:pic>
        <p:nvPicPr>
          <p:cNvPr id="5122" name="Picture 2" descr="АЛГОРИТМИ І ПРОЕКТИ SCRATCH">
            <a:extLst>
              <a:ext uri="{FF2B5EF4-FFF2-40B4-BE49-F238E27FC236}">
                <a16:creationId xmlns:a16="http://schemas.microsoft.com/office/drawing/2014/main" id="{AB75E0A0-F79B-471D-A9E0-9276D51F1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54" y="3918677"/>
            <a:ext cx="4287668" cy="279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cratch программирование для детей — Мистер Ум">
            <a:extLst>
              <a:ext uri="{FF2B5EF4-FFF2-40B4-BE49-F238E27FC236}">
                <a16:creationId xmlns:a16="http://schemas.microsoft.com/office/drawing/2014/main" id="{238B65F5-598C-4B0D-A2E8-7590943E4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067" y="4125161"/>
            <a:ext cx="2681623" cy="221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266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1463</TotalTime>
  <Words>386</Words>
  <Application>Microsoft Office PowerPoint</Application>
  <PresentationFormat>Широкоэкранный</PresentationFormat>
  <Paragraphs>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Aharoni</vt:lpstr>
      <vt:lpstr>Arial Black</vt:lpstr>
      <vt:lpstr>Cambria</vt:lpstr>
      <vt:lpstr>Century</vt:lpstr>
      <vt:lpstr>Corbel</vt:lpstr>
      <vt:lpstr>Garamond</vt:lpstr>
      <vt:lpstr>PragmaticaC</vt:lpstr>
      <vt:lpstr>SchoolBookC</vt:lpstr>
      <vt:lpstr>Times New Roman</vt:lpstr>
      <vt:lpstr>Wingdings 2</vt:lpstr>
      <vt:lpstr>Рамка</vt:lpstr>
      <vt:lpstr>Тема уроку :  Програмне опрацювання  події.</vt:lpstr>
      <vt:lpstr>Повторюємо</vt:lpstr>
      <vt:lpstr>Повторюємо</vt:lpstr>
      <vt:lpstr>ЯК У СЕРЕДОВИЩІ СКРЕТЧ ПОВ’ЯЗАТИ ДІЇ РІЗНИХ ОБ’ЄКТІВ?</vt:lpstr>
      <vt:lpstr>ЯК У СЕРЕДОВИЩІ СКРЕТЧ ПОВ’ЯЗАТИ ДІЇ РІЗНИХ ОБ’ЄКТІВ?</vt:lpstr>
      <vt:lpstr>ЯК У СЕРЕДОВИЩІ СКРЕТЧ ПОВ’ЯЗАТИ ДІЇ РІЗНИХ ОБ’ЄКТІВ?</vt:lpstr>
      <vt:lpstr>ЯК У ПРОГРАМІ ПОРІВНЮВАТИ ЗНАЧЕННЯ ВЛАСТИВОСТЕЙ ОБ’ЄКТІВ?</vt:lpstr>
      <vt:lpstr>ЯК У ПРОГРАМІ ПОРІВНЮВАТИ ЗНАЧЕННЯ ВЛАСТИВОСТЕЙ ОБ’ЄКТІВ?</vt:lpstr>
      <vt:lpstr>ЯК У ПРОГРАМІ ПОРІВНЮВАТИ ЗНАЧЕННЯ ВЛАСТИВОСТЕЙ ОБ’ЄКТІВ?</vt:lpstr>
      <vt:lpstr>ЯК ВІДСЛІДКОВУВАТИ ЧАС У ПРОГРАМІ В СЕРЕДОВИЩІ СКРЕТЧ?</vt:lpstr>
      <vt:lpstr>ПРАЦЮЄМО РАЗОМ</vt:lpstr>
      <vt:lpstr>ПРАЦЮЄМО РАЗОМ</vt:lpstr>
      <vt:lpstr>Повторюємо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події.  Види подій.</dc:title>
  <dc:creator>Оксана</dc:creator>
  <cp:lastModifiedBy>User</cp:lastModifiedBy>
  <cp:revision>11</cp:revision>
  <dcterms:created xsi:type="dcterms:W3CDTF">2022-02-01T11:37:14Z</dcterms:created>
  <dcterms:modified xsi:type="dcterms:W3CDTF">2022-03-23T12:38:37Z</dcterms:modified>
</cp:coreProperties>
</file>