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644" r:id="rId3"/>
    <p:sldId id="1645" r:id="rId4"/>
    <p:sldId id="1632" r:id="rId5"/>
    <p:sldId id="1634" r:id="rId6"/>
    <p:sldId id="1640" r:id="rId7"/>
    <p:sldId id="1653" r:id="rId8"/>
    <p:sldId id="1354" r:id="rId9"/>
    <p:sldId id="1656" r:id="rId10"/>
    <p:sldId id="1684" r:id="rId11"/>
    <p:sldId id="1655" r:id="rId12"/>
    <p:sldId id="1648" r:id="rId13"/>
    <p:sldId id="1681" r:id="rId14"/>
    <p:sldId id="1649" r:id="rId15"/>
    <p:sldId id="1685" r:id="rId16"/>
    <p:sldId id="1651" r:id="rId17"/>
    <p:sldId id="1657" r:id="rId18"/>
    <p:sldId id="1658" r:id="rId19"/>
    <p:sldId id="1683" r:id="rId20"/>
    <p:sldId id="1693" r:id="rId21"/>
    <p:sldId id="1661" r:id="rId22"/>
    <p:sldId id="1659" r:id="rId23"/>
    <p:sldId id="1660" r:id="rId24"/>
    <p:sldId id="1682" r:id="rId25"/>
    <p:sldId id="1692" r:id="rId26"/>
    <p:sldId id="1662" r:id="rId27"/>
    <p:sldId id="1663" r:id="rId28"/>
    <p:sldId id="1689" r:id="rId29"/>
    <p:sldId id="1696" r:id="rId30"/>
    <p:sldId id="1664" r:id="rId31"/>
    <p:sldId id="1665" r:id="rId32"/>
    <p:sldId id="1666" r:id="rId33"/>
    <p:sldId id="1686" r:id="rId34"/>
    <p:sldId id="1667" r:id="rId35"/>
    <p:sldId id="1687" r:id="rId36"/>
    <p:sldId id="1691" r:id="rId37"/>
    <p:sldId id="1698" r:id="rId38"/>
    <p:sldId id="1668" r:id="rId39"/>
    <p:sldId id="1669" r:id="rId40"/>
    <p:sldId id="1670" r:id="rId41"/>
    <p:sldId id="1688" r:id="rId42"/>
    <p:sldId id="1690" r:id="rId43"/>
    <p:sldId id="1675" r:id="rId44"/>
    <p:sldId id="1671" r:id="rId45"/>
    <p:sldId id="1672" r:id="rId46"/>
    <p:sldId id="1694" r:id="rId47"/>
    <p:sldId id="1678" r:id="rId48"/>
    <p:sldId id="1695" r:id="rId49"/>
    <p:sldId id="1673" r:id="rId50"/>
    <p:sldId id="1674" r:id="rId5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A200"/>
    <a:srgbClr val="00C000"/>
    <a:srgbClr val="9C5BCD"/>
    <a:srgbClr val="9E5ECE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24" autoAdjust="0"/>
    <p:restoredTop sz="94660"/>
  </p:normalViewPr>
  <p:slideViewPr>
    <p:cSldViewPr snapToGrid="0">
      <p:cViewPr varScale="1">
        <p:scale>
          <a:sx n="75" d="100"/>
          <a:sy n="75" d="100"/>
        </p:scale>
        <p:origin x="-34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86A588-9E34-4290-8EF1-8C4D3591785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C0F6EAC-8BA3-4410-B4DC-52C5105B42F3}">
      <dgm:prSet phldrT="[Текст]"/>
      <dgm:spPr/>
      <dgm:t>
        <a:bodyPr/>
        <a:lstStyle/>
        <a:p>
          <a:r>
            <a:rPr lang="uk-UA" dirty="0"/>
            <a:t>ЗАГОЛОВОК</a:t>
          </a:r>
          <a:endParaRPr lang="ru-RU" dirty="0"/>
        </a:p>
      </dgm:t>
    </dgm:pt>
    <dgm:pt modelId="{4F088A8C-AF3C-4377-A3A2-4F13B1B163CA}" type="parTrans" cxnId="{5B502F3D-2B6D-4212-A0D9-219528382BB4}">
      <dgm:prSet/>
      <dgm:spPr/>
      <dgm:t>
        <a:bodyPr/>
        <a:lstStyle/>
        <a:p>
          <a:endParaRPr lang="ru-RU"/>
        </a:p>
      </dgm:t>
    </dgm:pt>
    <dgm:pt modelId="{89028338-FE20-4CF0-97D9-824D8A68961E}" type="sibTrans" cxnId="{5B502F3D-2B6D-4212-A0D9-219528382BB4}">
      <dgm:prSet/>
      <dgm:spPr/>
      <dgm:t>
        <a:bodyPr/>
        <a:lstStyle/>
        <a:p>
          <a:endParaRPr lang="ru-RU"/>
        </a:p>
      </dgm:t>
    </dgm:pt>
    <dgm:pt modelId="{FB956B09-EBC9-4452-ACC1-1A708B99B813}">
      <dgm:prSet phldrT="[Текст]"/>
      <dgm:spPr/>
      <dgm:t>
        <a:bodyPr/>
        <a:lstStyle/>
        <a:p>
          <a:r>
            <a:rPr lang="uk-UA" dirty="0"/>
            <a:t>АДРЕСАТ</a:t>
          </a:r>
          <a:endParaRPr lang="ru-RU" dirty="0"/>
        </a:p>
      </dgm:t>
    </dgm:pt>
    <dgm:pt modelId="{0D0E0F03-8EC4-4980-B444-59EBEED63392}" type="parTrans" cxnId="{436E20E4-9B0B-4767-AA76-C13CD92A53D4}">
      <dgm:prSet/>
      <dgm:spPr/>
      <dgm:t>
        <a:bodyPr/>
        <a:lstStyle/>
        <a:p>
          <a:endParaRPr lang="ru-RU"/>
        </a:p>
      </dgm:t>
    </dgm:pt>
    <dgm:pt modelId="{845B8BE8-9C54-40B4-8AD3-2D1955B52B45}" type="sibTrans" cxnId="{436E20E4-9B0B-4767-AA76-C13CD92A53D4}">
      <dgm:prSet/>
      <dgm:spPr/>
      <dgm:t>
        <a:bodyPr/>
        <a:lstStyle/>
        <a:p>
          <a:endParaRPr lang="ru-RU"/>
        </a:p>
      </dgm:t>
    </dgm:pt>
    <dgm:pt modelId="{6963B782-D2D7-433E-92E4-516780BC9AD6}">
      <dgm:prSet phldrT="[Текст]"/>
      <dgm:spPr/>
      <dgm:t>
        <a:bodyPr/>
        <a:lstStyle/>
        <a:p>
          <a:r>
            <a:rPr lang="uk-UA" dirty="0"/>
            <a:t>ПІДПИС</a:t>
          </a:r>
          <a:endParaRPr lang="ru-RU" dirty="0"/>
        </a:p>
      </dgm:t>
    </dgm:pt>
    <dgm:pt modelId="{90DB15A3-33E6-4606-B6F3-853DB8B1DF6E}" type="parTrans" cxnId="{4435425A-184F-4B63-A58E-140212CDC80E}">
      <dgm:prSet/>
      <dgm:spPr/>
      <dgm:t>
        <a:bodyPr/>
        <a:lstStyle/>
        <a:p>
          <a:endParaRPr lang="ru-RU"/>
        </a:p>
      </dgm:t>
    </dgm:pt>
    <dgm:pt modelId="{DA644A5A-B933-4E19-9BC3-809C46162D21}" type="sibTrans" cxnId="{4435425A-184F-4B63-A58E-140212CDC80E}">
      <dgm:prSet/>
      <dgm:spPr/>
      <dgm:t>
        <a:bodyPr/>
        <a:lstStyle/>
        <a:p>
          <a:endParaRPr lang="ru-RU"/>
        </a:p>
      </dgm:t>
    </dgm:pt>
    <dgm:pt modelId="{DA7B5278-33DA-4B88-82D3-2A0FF9334826}" type="pres">
      <dgm:prSet presAssocID="{EA86A588-9E34-4290-8EF1-8C4D3591785D}" presName="Name0" presStyleCnt="0">
        <dgm:presLayoutVars>
          <dgm:dir/>
          <dgm:animLvl val="lvl"/>
          <dgm:resizeHandles val="exact"/>
        </dgm:presLayoutVars>
      </dgm:prSet>
      <dgm:spPr/>
    </dgm:pt>
    <dgm:pt modelId="{40D57328-0ABE-49DB-B180-3185CAE80876}" type="pres">
      <dgm:prSet presAssocID="{3C0F6EAC-8BA3-4410-B4DC-52C5105B42F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F87990F-C9D2-4CA0-8B91-9AEC56027FB1}" type="pres">
      <dgm:prSet presAssocID="{89028338-FE20-4CF0-97D9-824D8A68961E}" presName="parTxOnlySpace" presStyleCnt="0"/>
      <dgm:spPr/>
    </dgm:pt>
    <dgm:pt modelId="{262004B3-B9F6-4F9C-9083-CC6AC3D0E5FF}" type="pres">
      <dgm:prSet presAssocID="{FB956B09-EBC9-4452-ACC1-1A708B99B81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23A0CE3-07B3-4F52-90AC-08AFDE7316AD}" type="pres">
      <dgm:prSet presAssocID="{845B8BE8-9C54-40B4-8AD3-2D1955B52B45}" presName="parTxOnlySpace" presStyleCnt="0"/>
      <dgm:spPr/>
    </dgm:pt>
    <dgm:pt modelId="{99E1F5A6-53FA-4090-A540-B54DB5BEDD17}" type="pres">
      <dgm:prSet presAssocID="{6963B782-D2D7-433E-92E4-516780BC9AD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6AE780F-BCC3-4C2B-A79D-047840592CBC}" type="presOf" srcId="{EA86A588-9E34-4290-8EF1-8C4D3591785D}" destId="{DA7B5278-33DA-4B88-82D3-2A0FF9334826}" srcOrd="0" destOrd="0" presId="urn:microsoft.com/office/officeart/2005/8/layout/chevron1"/>
    <dgm:cxn modelId="{EFD0B62C-888F-41F9-ABE3-0D294DF79BCD}" type="presOf" srcId="{3C0F6EAC-8BA3-4410-B4DC-52C5105B42F3}" destId="{40D57328-0ABE-49DB-B180-3185CAE80876}" srcOrd="0" destOrd="0" presId="urn:microsoft.com/office/officeart/2005/8/layout/chevron1"/>
    <dgm:cxn modelId="{5B502F3D-2B6D-4212-A0D9-219528382BB4}" srcId="{EA86A588-9E34-4290-8EF1-8C4D3591785D}" destId="{3C0F6EAC-8BA3-4410-B4DC-52C5105B42F3}" srcOrd="0" destOrd="0" parTransId="{4F088A8C-AF3C-4377-A3A2-4F13B1B163CA}" sibTransId="{89028338-FE20-4CF0-97D9-824D8A68961E}"/>
    <dgm:cxn modelId="{4435425A-184F-4B63-A58E-140212CDC80E}" srcId="{EA86A588-9E34-4290-8EF1-8C4D3591785D}" destId="{6963B782-D2D7-433E-92E4-516780BC9AD6}" srcOrd="2" destOrd="0" parTransId="{90DB15A3-33E6-4606-B6F3-853DB8B1DF6E}" sibTransId="{DA644A5A-B933-4E19-9BC3-809C46162D21}"/>
    <dgm:cxn modelId="{6F3C908F-571D-426E-9E2A-FC94A1D2C7A2}" type="presOf" srcId="{FB956B09-EBC9-4452-ACC1-1A708B99B813}" destId="{262004B3-B9F6-4F9C-9083-CC6AC3D0E5FF}" srcOrd="0" destOrd="0" presId="urn:microsoft.com/office/officeart/2005/8/layout/chevron1"/>
    <dgm:cxn modelId="{436E20E4-9B0B-4767-AA76-C13CD92A53D4}" srcId="{EA86A588-9E34-4290-8EF1-8C4D3591785D}" destId="{FB956B09-EBC9-4452-ACC1-1A708B99B813}" srcOrd="1" destOrd="0" parTransId="{0D0E0F03-8EC4-4980-B444-59EBEED63392}" sibTransId="{845B8BE8-9C54-40B4-8AD3-2D1955B52B45}"/>
    <dgm:cxn modelId="{520703FB-9280-4EB2-A5D6-014F0E61967A}" type="presOf" srcId="{6963B782-D2D7-433E-92E4-516780BC9AD6}" destId="{99E1F5A6-53FA-4090-A540-B54DB5BEDD17}" srcOrd="0" destOrd="0" presId="urn:microsoft.com/office/officeart/2005/8/layout/chevron1"/>
    <dgm:cxn modelId="{02013234-C6ED-4AEE-9FBE-92ECFC1EA4CB}" type="presParOf" srcId="{DA7B5278-33DA-4B88-82D3-2A0FF9334826}" destId="{40D57328-0ABE-49DB-B180-3185CAE80876}" srcOrd="0" destOrd="0" presId="urn:microsoft.com/office/officeart/2005/8/layout/chevron1"/>
    <dgm:cxn modelId="{02E476E3-E2F3-4720-8E2F-0B65687D2056}" type="presParOf" srcId="{DA7B5278-33DA-4B88-82D3-2A0FF9334826}" destId="{BF87990F-C9D2-4CA0-8B91-9AEC56027FB1}" srcOrd="1" destOrd="0" presId="urn:microsoft.com/office/officeart/2005/8/layout/chevron1"/>
    <dgm:cxn modelId="{BEF343BC-77F8-4372-BE63-08617B468C8B}" type="presParOf" srcId="{DA7B5278-33DA-4B88-82D3-2A0FF9334826}" destId="{262004B3-B9F6-4F9C-9083-CC6AC3D0E5FF}" srcOrd="2" destOrd="0" presId="urn:microsoft.com/office/officeart/2005/8/layout/chevron1"/>
    <dgm:cxn modelId="{3647A79E-3297-42C0-B1F0-00F91C02F316}" type="presParOf" srcId="{DA7B5278-33DA-4B88-82D3-2A0FF9334826}" destId="{723A0CE3-07B3-4F52-90AC-08AFDE7316AD}" srcOrd="3" destOrd="0" presId="urn:microsoft.com/office/officeart/2005/8/layout/chevron1"/>
    <dgm:cxn modelId="{515267C5-772B-44EE-9CF7-8A407D1543AA}" type="presParOf" srcId="{DA7B5278-33DA-4B88-82D3-2A0FF9334826}" destId="{99E1F5A6-53FA-4090-A540-B54DB5BEDD1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57328-0ABE-49DB-B180-3185CAE80876}">
      <dsp:nvSpPr>
        <dsp:cNvPr id="0" name=""/>
        <dsp:cNvSpPr/>
      </dsp:nvSpPr>
      <dsp:spPr>
        <a:xfrm>
          <a:off x="2388" y="2127289"/>
          <a:ext cx="2910222" cy="11640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ЗАГОЛОВОК</a:t>
          </a:r>
          <a:endParaRPr lang="ru-RU" sz="2000" kern="1200" dirty="0"/>
        </a:p>
      </dsp:txBody>
      <dsp:txXfrm>
        <a:off x="584432" y="2127289"/>
        <a:ext cx="1746134" cy="1164088"/>
      </dsp:txXfrm>
    </dsp:sp>
    <dsp:sp modelId="{262004B3-B9F6-4F9C-9083-CC6AC3D0E5FF}">
      <dsp:nvSpPr>
        <dsp:cNvPr id="0" name=""/>
        <dsp:cNvSpPr/>
      </dsp:nvSpPr>
      <dsp:spPr>
        <a:xfrm>
          <a:off x="2621588" y="2127289"/>
          <a:ext cx="2910222" cy="11640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АДРЕСАТ</a:t>
          </a:r>
          <a:endParaRPr lang="ru-RU" sz="2000" kern="1200" dirty="0"/>
        </a:p>
      </dsp:txBody>
      <dsp:txXfrm>
        <a:off x="3203632" y="2127289"/>
        <a:ext cx="1746134" cy="1164088"/>
      </dsp:txXfrm>
    </dsp:sp>
    <dsp:sp modelId="{99E1F5A6-53FA-4090-A540-B54DB5BEDD17}">
      <dsp:nvSpPr>
        <dsp:cNvPr id="0" name=""/>
        <dsp:cNvSpPr/>
      </dsp:nvSpPr>
      <dsp:spPr>
        <a:xfrm>
          <a:off x="5240788" y="2127289"/>
          <a:ext cx="2910222" cy="11640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ПІДПИС</a:t>
          </a:r>
          <a:endParaRPr lang="ru-RU" sz="2000" kern="1200" dirty="0"/>
        </a:p>
      </dsp:txBody>
      <dsp:txXfrm>
        <a:off x="5822832" y="2127289"/>
        <a:ext cx="1746134" cy="116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jpeg" /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5.jpeg" /><Relationship Id="rId5" Type="http://schemas.openxmlformats.org/officeDocument/2006/relationships/image" Target="../media/image4.png" /><Relationship Id="rId4" Type="http://schemas.openxmlformats.org/officeDocument/2006/relationships/image" Target="../media/image3.jpe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11.png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0"/>
          <a:stretch/>
        </p:blipFill>
        <p:spPr>
          <a:xfrm>
            <a:off x="0" y="0"/>
            <a:ext cx="4752896" cy="379596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633713" y="2855732"/>
            <a:ext cx="244102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21.04.2022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21.04.2022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647763" y="593038"/>
            <a:ext cx="948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21.04.2022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21.04.2022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21.04.2022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21.04.2022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21.04.2022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21.04.2022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21.04.2022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21.04.2022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5.gif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5.gif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5.gif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8.gif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8.gif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png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57131"/>
            <a:ext cx="7137066" cy="1801607"/>
          </a:xfrm>
        </p:spPr>
        <p:txBody>
          <a:bodyPr>
            <a:noAutofit/>
          </a:bodyPr>
          <a:lstStyle/>
          <a:p>
            <a:r>
              <a:rPr sz="4000"/>
              <a:t>Шаблони та формуляр-зразки документа. Реквізити документа. Правила оформлення сторінки</a:t>
            </a:r>
            <a:endParaRPr lang="uk-UA" sz="40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dirty="0">
                <a:solidFill>
                  <a:srgbClr val="002060"/>
                </a:solidFill>
                <a:latin typeface="Verdana"/>
              </a:rPr>
              <a:t>38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4" name="Picture 2" descr="Ð ÐµÐ·ÑÐ»ÑÑÐ°Ñ Ð¿Ð¾ÑÑÐºÑ Ð·Ð¾Ð±ÑÐ°Ð¶ÐµÐ½Ñ Ð·Ð° Ð·Ð°Ð¿Ð¸ÑÐ¾Ð¼ &quot;multimedia icon&quot;">
            <a:extLst>
              <a:ext uri="{FF2B5EF4-FFF2-40B4-BE49-F238E27FC236}">
                <a16:creationId xmlns:a16="http://schemas.microsoft.com/office/drawing/2014/main" id="{9E8149DF-E918-4642-B094-2056C691F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948" y="364646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dia, media player, movie player, multimedia, video player icon">
            <a:extLst>
              <a:ext uri="{FF2B5EF4-FFF2-40B4-BE49-F238E27FC236}">
                <a16:creationId xmlns:a16="http://schemas.microsoft.com/office/drawing/2014/main" id="{73EE7F70-C59D-4BBC-954D-BB22E7DD1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321" y="364646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Назва організації</a:t>
            </a:r>
            <a:endParaRPr lang="ru-RU" dirty="0"/>
          </a:p>
        </p:txBody>
      </p:sp>
      <p:pic>
        <p:nvPicPr>
          <p:cNvPr id="3" name="Picture 2" descr="C:\Users\Nataljya\Downloads\img0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2" y="1282700"/>
            <a:ext cx="10400235" cy="5359400"/>
          </a:xfrm>
          <a:prstGeom prst="rect">
            <a:avLst/>
          </a:prstGeom>
          <a:noFill/>
        </p:spPr>
      </p:pic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67258" y="1862634"/>
            <a:ext cx="11834242" cy="452431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solidFill>
                  <a:schemeClr val="bg1"/>
                </a:solidFill>
              </a:rPr>
              <a:t>	</a:t>
            </a:r>
            <a:r>
              <a:rPr lang="uk-UA" sz="3600" dirty="0">
                <a:solidFill>
                  <a:schemeClr val="bg1"/>
                </a:solidFill>
              </a:rPr>
              <a:t> Для здійснення розрахунково-грошових операцій у бланках вказується номер розрахункового рахунка у відділенні банку.</a:t>
            </a:r>
            <a:endParaRPr lang="ru-RU" sz="3600" dirty="0">
              <a:solidFill>
                <a:schemeClr val="bg1"/>
              </a:solidFill>
            </a:endParaRPr>
          </a:p>
          <a:p>
            <a:pPr algn="just"/>
            <a:endParaRPr lang="uk-UA" sz="3600" dirty="0">
              <a:solidFill>
                <a:schemeClr val="bg1"/>
              </a:solidFill>
            </a:endParaRPr>
          </a:p>
          <a:p>
            <a:pPr algn="just"/>
            <a:r>
              <a:rPr lang="uk-UA" sz="3600" dirty="0">
                <a:solidFill>
                  <a:schemeClr val="bg1"/>
                </a:solidFill>
              </a:rPr>
              <a:t>Наприклад: </a:t>
            </a:r>
          </a:p>
          <a:p>
            <a:r>
              <a:rPr lang="uk-UA" sz="3600" dirty="0">
                <a:solidFill>
                  <a:schemeClr val="bg1"/>
                </a:solidFill>
              </a:rPr>
              <a:t>Розрахунковий рахунок № 3467059</a:t>
            </a:r>
            <a:endParaRPr lang="ru-RU" sz="3600" dirty="0">
              <a:solidFill>
                <a:schemeClr val="bg1"/>
              </a:solidFill>
            </a:endParaRPr>
          </a:p>
          <a:p>
            <a:r>
              <a:rPr lang="uk-UA" sz="3600" dirty="0">
                <a:solidFill>
                  <a:schemeClr val="bg1"/>
                </a:solidFill>
              </a:rPr>
              <a:t>в </a:t>
            </a:r>
            <a:r>
              <a:rPr lang="uk-UA" sz="3600" dirty="0" err="1">
                <a:solidFill>
                  <a:schemeClr val="bg1"/>
                </a:solidFill>
              </a:rPr>
              <a:t>Києво-Святошинському</a:t>
            </a:r>
            <a:r>
              <a:rPr lang="uk-UA" sz="3600" dirty="0">
                <a:solidFill>
                  <a:schemeClr val="bg1"/>
                </a:solidFill>
              </a:rPr>
              <a:t> УСБ м. Києва </a:t>
            </a:r>
            <a:br>
              <a:rPr lang="uk-UA" sz="3600" dirty="0">
                <a:solidFill>
                  <a:schemeClr val="bg1"/>
                </a:solidFill>
              </a:rPr>
            </a:br>
            <a:r>
              <a:rPr lang="uk-UA" sz="3600" dirty="0">
                <a:solidFill>
                  <a:schemeClr val="bg1"/>
                </a:solidFill>
              </a:rPr>
              <a:t>МФО 322034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Номер </a:t>
            </a:r>
            <a:r>
              <a:rPr lang="ru-RU" dirty="0" err="1"/>
              <a:t>розрахункового</a:t>
            </a:r>
            <a:r>
              <a:rPr lang="ru-RU" dirty="0"/>
              <a:t> </a:t>
            </a:r>
            <a:r>
              <a:rPr lang="ru-RU" dirty="0" err="1"/>
              <a:t>рахунка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205358" y="1551554"/>
            <a:ext cx="11745342" cy="483209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>
                <a:solidFill>
                  <a:schemeClr val="bg1"/>
                </a:solidFill>
              </a:rPr>
              <a:t>	</a:t>
            </a:r>
            <a:r>
              <a:rPr lang="uk-UA" sz="2800" dirty="0">
                <a:solidFill>
                  <a:schemeClr val="bg1"/>
                </a:solidFill>
              </a:rPr>
              <a:t> Іще одним обов'язковим реквізитом усіх документів є </a:t>
            </a:r>
            <a:r>
              <a:rPr lang="uk-UA" sz="2800" b="1" dirty="0">
                <a:solidFill>
                  <a:schemeClr val="bg1"/>
                </a:solidFill>
              </a:rPr>
              <a:t>дата</a:t>
            </a:r>
            <a:r>
              <a:rPr lang="uk-UA" sz="2800" dirty="0">
                <a:solidFill>
                  <a:schemeClr val="bg1"/>
                </a:solidFill>
              </a:rPr>
              <a:t>. Документ датується днем його підписання (для наказів) або затвердження (для інструкцій). Акти і протоколи датуються днем здійснення документованих у них подій. Дату проставляє власноручно особа, яка підписує або затверджує документ.</a:t>
            </a:r>
            <a:endParaRPr lang="ru-RU" sz="2800" dirty="0">
              <a:solidFill>
                <a:schemeClr val="bg1"/>
              </a:solidFill>
            </a:endParaRPr>
          </a:p>
          <a:p>
            <a:pPr algn="just"/>
            <a:r>
              <a:rPr lang="uk-UA" sz="2800" dirty="0">
                <a:solidFill>
                  <a:schemeClr val="bg1"/>
                </a:solidFill>
              </a:rPr>
              <a:t>	</a:t>
            </a:r>
          </a:p>
          <a:p>
            <a:pPr algn="just"/>
            <a:r>
              <a:rPr lang="uk-UA" sz="2800" dirty="0">
                <a:solidFill>
                  <a:schemeClr val="bg1"/>
                </a:solidFill>
              </a:rPr>
              <a:t>	До складу дати входять </a:t>
            </a:r>
            <a:r>
              <a:rPr lang="uk-UA" sz="2800" b="1" dirty="0">
                <a:solidFill>
                  <a:schemeClr val="bg1"/>
                </a:solidFill>
              </a:rPr>
              <a:t>число, місяць і рік</a:t>
            </a:r>
            <a:r>
              <a:rPr lang="uk-UA" sz="2800" dirty="0">
                <a:solidFill>
                  <a:schemeClr val="bg1"/>
                </a:solidFill>
              </a:rPr>
              <a:t>, які проставляються в одному рядку арабськими цифрами.</a:t>
            </a:r>
            <a:endParaRPr lang="ru-RU" sz="2800" dirty="0">
              <a:solidFill>
                <a:schemeClr val="bg1"/>
              </a:solidFill>
            </a:endParaRPr>
          </a:p>
          <a:p>
            <a:pPr algn="just"/>
            <a:endParaRPr lang="uk-UA" sz="2800" dirty="0">
              <a:solidFill>
                <a:schemeClr val="bg1"/>
              </a:solidFill>
            </a:endParaRPr>
          </a:p>
          <a:p>
            <a:pPr algn="just"/>
            <a:r>
              <a:rPr lang="uk-UA" sz="2800" dirty="0">
                <a:solidFill>
                  <a:schemeClr val="bg1"/>
                </a:solidFill>
              </a:rPr>
              <a:t>	Наприклад: 12.07.2007 (тобто 12 липня 2007 р.).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Дата документа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Дата документа</a:t>
            </a:r>
          </a:p>
        </p:txBody>
      </p:sp>
      <p:pic>
        <p:nvPicPr>
          <p:cNvPr id="3" name="Picture 2" descr="C:\Users\Nataljya\Downloads\img0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2" y="1282700"/>
            <a:ext cx="10400235" cy="5359400"/>
          </a:xfrm>
          <a:prstGeom prst="rect">
            <a:avLst/>
          </a:prstGeom>
          <a:noFill/>
        </p:spPr>
      </p:pic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044700" y="2197100"/>
            <a:ext cx="1765300" cy="5715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358" y="1676400"/>
            <a:ext cx="11758042" cy="34163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	</a:t>
            </a: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</a:rPr>
              <a:t>Реєстраційний індекс </a:t>
            </a:r>
            <a:r>
              <a:rPr lang="uk-UA" sz="2400" dirty="0">
                <a:solidFill>
                  <a:schemeClr val="bg1"/>
                </a:solidFill>
              </a:rPr>
              <a:t>складають з його </a:t>
            </a:r>
            <a:r>
              <a:rPr lang="uk-UA" sz="2400" b="1" dirty="0">
                <a:solidFill>
                  <a:schemeClr val="bg1"/>
                </a:solidFill>
              </a:rPr>
              <a:t>порядкового номера</a:t>
            </a:r>
            <a:r>
              <a:rPr lang="uk-UA" sz="2400" dirty="0">
                <a:solidFill>
                  <a:schemeClr val="bg1"/>
                </a:solidFill>
              </a:rPr>
              <a:t>, який можна доповнювати за рішенням організації індексом справи за номенклатурою справ, </a:t>
            </a:r>
            <a:r>
              <a:rPr lang="uk-UA" sz="2400" b="1" dirty="0">
                <a:solidFill>
                  <a:schemeClr val="bg1"/>
                </a:solidFill>
              </a:rPr>
              <a:t>інформацією про кореспондента</a:t>
            </a:r>
            <a:r>
              <a:rPr lang="uk-UA" sz="2400" dirty="0">
                <a:solidFill>
                  <a:schemeClr val="bg1"/>
                </a:solidFill>
              </a:rPr>
              <a:t>, </a:t>
            </a:r>
            <a:r>
              <a:rPr lang="uk-UA" sz="2400" b="1" dirty="0">
                <a:solidFill>
                  <a:schemeClr val="bg1"/>
                </a:solidFill>
              </a:rPr>
              <a:t>виконавця</a:t>
            </a:r>
            <a:r>
              <a:rPr lang="uk-UA" sz="2400" dirty="0">
                <a:solidFill>
                  <a:schemeClr val="bg1"/>
                </a:solidFill>
              </a:rPr>
              <a:t> тощо. Місце розташування цього реквізиту залежить від бланка та виду документа.</a:t>
            </a:r>
            <a:endParaRPr lang="ru-RU" sz="2400" dirty="0">
              <a:solidFill>
                <a:schemeClr val="bg1"/>
              </a:solidFill>
            </a:endParaRPr>
          </a:p>
          <a:p>
            <a:pPr algn="just"/>
            <a:r>
              <a:rPr lang="uk-UA" sz="2400" dirty="0">
                <a:solidFill>
                  <a:schemeClr val="bg1"/>
                </a:solidFill>
              </a:rPr>
              <a:t>	Якщо документ підготували дві чи більше організацій, то реєстраційний індекс складають із реєстраційних індексів кожної з них і проставляють через </a:t>
            </a:r>
            <a:r>
              <a:rPr lang="uk-UA" sz="2400" dirty="0" err="1">
                <a:solidFill>
                  <a:schemeClr val="bg1"/>
                </a:solidFill>
              </a:rPr>
              <a:t>правобіжну</a:t>
            </a:r>
            <a:r>
              <a:rPr lang="uk-UA" sz="2400" dirty="0">
                <a:solidFill>
                  <a:schemeClr val="bg1"/>
                </a:solidFill>
              </a:rPr>
              <a:t> похилу риску згідно з послідовністю підписів авторів документа.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Реєстраційний індекс. </a:t>
            </a:r>
            <a:br>
              <a:rPr/>
            </a:br>
            <a:r>
              <a:t>Місце складання або видання документа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5358" y="5577454"/>
            <a:ext cx="11732642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300" dirty="0">
                <a:solidFill>
                  <a:schemeClr val="bg1"/>
                </a:solidFill>
              </a:rPr>
              <a:t>	</a:t>
            </a:r>
            <a:r>
              <a:rPr lang="uk-UA" sz="2400" dirty="0">
                <a:solidFill>
                  <a:schemeClr val="bg1"/>
                </a:solidFill>
              </a:rPr>
              <a:t> Реквізит </a:t>
            </a:r>
            <a:r>
              <a:rPr lang="uk-UA" sz="2400" b="1" dirty="0">
                <a:solidFill>
                  <a:schemeClr val="bg1"/>
                </a:solidFill>
              </a:rPr>
              <a:t>Місце складання </a:t>
            </a:r>
            <a:r>
              <a:rPr lang="uk-UA" sz="2400" dirty="0">
                <a:solidFill>
                  <a:schemeClr val="bg1"/>
                </a:solidFill>
              </a:rPr>
              <a:t>або видання документа вказує на назву міста чи населеного пункту, де видано документ.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373888" y="5102812"/>
            <a:ext cx="9053954" cy="53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Реєстраційний індекс. </a:t>
            </a:r>
            <a:br>
              <a:rPr/>
            </a:br>
            <a:r>
              <a:t>Місце складання або видання документа</a:t>
            </a:r>
            <a:endParaRPr lang="ru-RU" dirty="0"/>
          </a:p>
        </p:txBody>
      </p:sp>
      <p:pic>
        <p:nvPicPr>
          <p:cNvPr id="3" name="Picture 2" descr="C:\Users\Nataljya\Downloads\98bfcd932e764a4255423e705cea3ea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5300" y="1187450"/>
            <a:ext cx="8100093" cy="5492750"/>
          </a:xfrm>
          <a:prstGeom prst="rect">
            <a:avLst/>
          </a:prstGeom>
          <a:noFill/>
        </p:spPr>
      </p:pic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1917700" y="2616200"/>
            <a:ext cx="2057400" cy="8509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Адресат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79958" y="1498600"/>
            <a:ext cx="11834242" cy="5047536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300" dirty="0">
                <a:solidFill>
                  <a:schemeClr val="bg1"/>
                </a:solidFill>
              </a:rPr>
              <a:t>	</a:t>
            </a:r>
            <a:r>
              <a:rPr lang="uk-UA" sz="2300" dirty="0">
                <a:solidFill>
                  <a:schemeClr val="bg1"/>
                </a:solidFill>
              </a:rPr>
              <a:t> Листи, доповідні записки, довідки, повідомлення та інші документи адресуються до організацій, установ, структурних підрозділів, службових або приватних осіб. Назва установи й структурного підрозділу подається у </a:t>
            </a:r>
            <a:r>
              <a:rPr lang="uk-UA" sz="2300" b="1" dirty="0">
                <a:solidFill>
                  <a:schemeClr val="bg1"/>
                </a:solidFill>
              </a:rPr>
              <a:t>називному відмінку</a:t>
            </a:r>
            <a:r>
              <a:rPr lang="uk-UA" sz="2300" dirty="0">
                <a:solidFill>
                  <a:schemeClr val="bg1"/>
                </a:solidFill>
              </a:rPr>
              <a:t>, а назва посади та прізвище - у давальному.</a:t>
            </a:r>
            <a:endParaRPr lang="ru-RU" sz="2300" dirty="0">
              <a:solidFill>
                <a:schemeClr val="bg1"/>
              </a:solidFill>
            </a:endParaRPr>
          </a:p>
          <a:p>
            <a:pPr algn="just"/>
            <a:endParaRPr lang="uk-UA" sz="2300" dirty="0">
              <a:solidFill>
                <a:schemeClr val="bg1"/>
              </a:solidFill>
            </a:endParaRPr>
          </a:p>
          <a:p>
            <a:pPr algn="just"/>
            <a:r>
              <a:rPr lang="uk-UA" sz="2300" dirty="0">
                <a:solidFill>
                  <a:schemeClr val="bg1"/>
                </a:solidFill>
              </a:rPr>
              <a:t>	Наприклад: Національний авіаційний університет Відділ кадрів Коваленкові І.П.</a:t>
            </a:r>
            <a:endParaRPr lang="ru-RU" sz="2300" dirty="0">
              <a:solidFill>
                <a:schemeClr val="bg1"/>
              </a:solidFill>
            </a:endParaRPr>
          </a:p>
          <a:p>
            <a:pPr algn="just"/>
            <a:endParaRPr lang="uk-UA" sz="2300" dirty="0">
              <a:solidFill>
                <a:schemeClr val="bg1"/>
              </a:solidFill>
            </a:endParaRPr>
          </a:p>
          <a:p>
            <a:pPr algn="just"/>
            <a:r>
              <a:rPr lang="uk-UA" sz="2300" dirty="0">
                <a:solidFill>
                  <a:schemeClr val="bg1"/>
                </a:solidFill>
              </a:rPr>
              <a:t>	Якщо документ адресовано керівникові установи, її назва входить до складу назви посади й пишеться у </a:t>
            </a:r>
            <a:r>
              <a:rPr lang="uk-UA" sz="2300" b="1" dirty="0">
                <a:solidFill>
                  <a:schemeClr val="bg1"/>
                </a:solidFill>
              </a:rPr>
              <a:t>давальному відмінку</a:t>
            </a:r>
            <a:r>
              <a:rPr lang="uk-UA" sz="2300" dirty="0">
                <a:solidFill>
                  <a:schemeClr val="bg1"/>
                </a:solidFill>
              </a:rPr>
              <a:t>.</a:t>
            </a:r>
            <a:endParaRPr lang="ru-RU" sz="2300" dirty="0">
              <a:solidFill>
                <a:schemeClr val="bg1"/>
              </a:solidFill>
            </a:endParaRPr>
          </a:p>
          <a:p>
            <a:pPr algn="just"/>
            <a:endParaRPr lang="uk-UA" sz="2300" dirty="0">
              <a:solidFill>
                <a:schemeClr val="bg1"/>
              </a:solidFill>
            </a:endParaRPr>
          </a:p>
          <a:p>
            <a:pPr algn="just"/>
            <a:r>
              <a:rPr lang="uk-UA" sz="2300" dirty="0">
                <a:solidFill>
                  <a:schemeClr val="bg1"/>
                </a:solidFill>
              </a:rPr>
              <a:t>	Наприклад: Ректорові Національного педагогічного університету імені Михайла Драгоманова академікові АПН України </a:t>
            </a:r>
            <a:br>
              <a:rPr lang="uk-UA" sz="2300" dirty="0">
                <a:solidFill>
                  <a:schemeClr val="bg1"/>
                </a:solidFill>
              </a:rPr>
            </a:br>
            <a:r>
              <a:rPr lang="uk-UA" sz="2300" dirty="0">
                <a:solidFill>
                  <a:schemeClr val="bg1"/>
                </a:solidFill>
              </a:rPr>
              <a:t>проф. Андрущенку В.Ю.</a:t>
            </a:r>
            <a:endParaRPr lang="ru-RU" sz="2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Адресат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79958" y="1955800"/>
            <a:ext cx="11821542" cy="440120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dirty="0">
                <a:solidFill>
                  <a:schemeClr val="bg1"/>
                </a:solidFill>
              </a:rPr>
              <a:t>	До реквізиту "адресат" може також входити </a:t>
            </a:r>
            <a:r>
              <a:rPr lang="uk-UA" sz="2800" b="1" dirty="0">
                <a:solidFill>
                  <a:schemeClr val="bg1"/>
                </a:solidFill>
              </a:rPr>
              <a:t>поштова адреса</a:t>
            </a:r>
            <a:r>
              <a:rPr lang="uk-UA" sz="2800" dirty="0">
                <a:solidFill>
                  <a:schemeClr val="bg1"/>
                </a:solidFill>
              </a:rPr>
              <a:t>. Слід пам'ятати: якщо документ адресовано до установи, поштова адреса вказується після її назви, а також назви структурного підрозділу і прізвища посадової особи. Кожний елемент реквізиту друкується з нового рядка.</a:t>
            </a:r>
            <a:endParaRPr lang="ru-RU" sz="2800" dirty="0">
              <a:solidFill>
                <a:schemeClr val="bg1"/>
              </a:solidFill>
            </a:endParaRPr>
          </a:p>
          <a:p>
            <a:pPr algn="just"/>
            <a:r>
              <a:rPr lang="uk-UA" sz="2800" dirty="0">
                <a:solidFill>
                  <a:schemeClr val="bg1"/>
                </a:solidFill>
              </a:rPr>
              <a:t>	</a:t>
            </a:r>
          </a:p>
          <a:p>
            <a:pPr algn="just"/>
            <a:r>
              <a:rPr lang="uk-UA" sz="2800" dirty="0">
                <a:solidFill>
                  <a:schemeClr val="bg1"/>
                </a:solidFill>
              </a:rPr>
              <a:t>	Наприклад: </a:t>
            </a:r>
          </a:p>
          <a:p>
            <a:pPr algn="just"/>
            <a:r>
              <a:rPr lang="uk-UA" sz="2800" dirty="0">
                <a:solidFill>
                  <a:schemeClr val="bg1"/>
                </a:solidFill>
              </a:rPr>
              <a:t>Київський національний університет імені Тараса Шевченка Навчальна частина Пономаренкові О.П. вул. Володимирська, 64, м. Київ, 01033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Адресат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79958" y="2135754"/>
            <a:ext cx="11834242" cy="4031873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schemeClr val="bg1"/>
                </a:solidFill>
              </a:rPr>
              <a:t>	 </a:t>
            </a:r>
            <a:r>
              <a:rPr lang="uk-UA" sz="3200" dirty="0">
                <a:solidFill>
                  <a:schemeClr val="bg1"/>
                </a:solidFill>
              </a:rPr>
              <a:t>Якщо документ надсилають фізичній особі, </a:t>
            </a:r>
            <a:br>
              <a:rPr lang="uk-UA" sz="3200" dirty="0">
                <a:solidFill>
                  <a:schemeClr val="bg1"/>
                </a:solidFill>
              </a:rPr>
            </a:br>
            <a:r>
              <a:rPr lang="uk-UA" sz="3200" dirty="0">
                <a:solidFill>
                  <a:schemeClr val="bg1"/>
                </a:solidFill>
              </a:rPr>
              <a:t>то у називному відмінку зазначають прізвище, ім'я, по батькові (або ініціали) адресата, вулицю, номер будинку і квартири, населений пункт, район, область, поштовий індекс.</a:t>
            </a:r>
            <a:endParaRPr lang="ru-RU" sz="3200" dirty="0">
              <a:solidFill>
                <a:schemeClr val="bg1"/>
              </a:solidFill>
            </a:endParaRPr>
          </a:p>
          <a:p>
            <a:pPr algn="just"/>
            <a:endParaRPr lang="uk-UA" sz="3200" dirty="0">
              <a:solidFill>
                <a:schemeClr val="bg1"/>
              </a:solidFill>
            </a:endParaRPr>
          </a:p>
          <a:p>
            <a:pPr algn="just"/>
            <a:r>
              <a:rPr lang="uk-UA" sz="3200" dirty="0">
                <a:solidFill>
                  <a:schemeClr val="bg1"/>
                </a:solidFill>
              </a:rPr>
              <a:t>	Наприклад: Гордієнко Михайло Іванович </a:t>
            </a:r>
          </a:p>
          <a:p>
            <a:pPr algn="just"/>
            <a:r>
              <a:rPr lang="uk-UA" sz="3200" dirty="0">
                <a:solidFill>
                  <a:schemeClr val="bg1"/>
                </a:solidFill>
              </a:rPr>
              <a:t>вул. М. Гоголя, 13, кв. 106 м. Ніжин, 04631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Адресат</a:t>
            </a:r>
            <a:endParaRPr lang="ru-RU" dirty="0"/>
          </a:p>
        </p:txBody>
      </p:sp>
      <p:pic>
        <p:nvPicPr>
          <p:cNvPr id="3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Nataljya\Downloads\img0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112" y="1282700"/>
            <a:ext cx="10400235" cy="53594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7683500" y="2184400"/>
            <a:ext cx="4114800" cy="12065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Формуляр документа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152400" y="1399963"/>
            <a:ext cx="1187869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dirty="0">
                <a:solidFill>
                  <a:schemeClr val="bg1"/>
                </a:solidFill>
              </a:rPr>
              <a:t>	Документи з високим рівнем стандартизації складають за затвердженою формою, тобто відповідно до </a:t>
            </a:r>
            <a:r>
              <a:rPr lang="uk-UA" sz="2800" b="1" dirty="0">
                <a:solidFill>
                  <a:schemeClr val="bg1"/>
                </a:solidFill>
              </a:rPr>
              <a:t>формуляра-зразка</a:t>
            </a:r>
            <a:r>
              <a:rPr lang="uk-UA" sz="2800" dirty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  <a:p>
            <a:pPr algn="just"/>
            <a:r>
              <a:rPr lang="uk-UA" sz="2800" dirty="0">
                <a:solidFill>
                  <a:schemeClr val="bg1"/>
                </a:solidFill>
              </a:rPr>
              <a:t>	Кожний документ складається з окремих елементів, що називаються </a:t>
            </a:r>
            <a:r>
              <a:rPr lang="uk-UA" sz="2800" b="1" dirty="0">
                <a:solidFill>
                  <a:schemeClr val="bg1"/>
                </a:solidFill>
              </a:rPr>
              <a:t>реквізитами</a:t>
            </a:r>
            <a:r>
              <a:rPr lang="uk-UA" sz="2800" dirty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8914" name="AutoShape 2" descr="Картинки по запросу документ"/>
          <p:cNvSpPr>
            <a:spLocks noChangeAspect="1" noChangeArrowheads="1"/>
          </p:cNvSpPr>
          <p:nvPr/>
        </p:nvSpPr>
        <p:spPr bwMode="auto">
          <a:xfrm>
            <a:off x="155575" y="-1608138"/>
            <a:ext cx="264795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1993900" y="2421466"/>
          <a:ext cx="81534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233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ataljya\Downloads\i_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6349" y="1404938"/>
            <a:ext cx="8751427" cy="4843462"/>
          </a:xfrm>
          <a:prstGeom prst="rect">
            <a:avLst/>
          </a:prstGeom>
          <a:noFill/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ru-RU" dirty="0"/>
              <a:t>Адресат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6146800" y="1549400"/>
            <a:ext cx="4318000" cy="9779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Підпис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79958" y="1424554"/>
            <a:ext cx="11834242" cy="5262979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	</a:t>
            </a:r>
            <a:r>
              <a:rPr lang="uk-UA" sz="2400" b="1" dirty="0">
                <a:solidFill>
                  <a:schemeClr val="bg1"/>
                </a:solidFill>
              </a:rPr>
              <a:t>Підпис</a:t>
            </a:r>
            <a:r>
              <a:rPr lang="uk-UA" sz="2400" dirty="0">
                <a:solidFill>
                  <a:schemeClr val="bg1"/>
                </a:solidFill>
              </a:rPr>
              <a:t> - це обов'язковий реквізит будь-якого документа, що свідчить про відповідальність особи за його зміст. Підпис є одним із реквізитів, що надає документу юридичної сили.</a:t>
            </a:r>
          </a:p>
          <a:p>
            <a:pPr algn="just"/>
            <a:r>
              <a:rPr lang="uk-UA" sz="2400" dirty="0">
                <a:solidFill>
                  <a:schemeClr val="bg1"/>
                </a:solidFill>
              </a:rPr>
              <a:t>	</a:t>
            </a:r>
            <a:r>
              <a:rPr lang="uk-UA" sz="2400" b="1" dirty="0">
                <a:solidFill>
                  <a:schemeClr val="bg1"/>
                </a:solidFill>
              </a:rPr>
              <a:t>Юридична сила документа </a:t>
            </a:r>
            <a:r>
              <a:rPr lang="uk-UA" sz="2400" dirty="0">
                <a:solidFill>
                  <a:schemeClr val="bg1"/>
                </a:solidFill>
              </a:rPr>
              <a:t>- властивість службового документа, надана чинним законодавством, яка є підставою для вирішення правових питань, здійснювати правове регулювання і (або) управлінські функції. Підпис складається з назви посади особи, яка підписує документ (повної, якщо документ надруковано не на бланку, скороченої - на документі, надрукованому на бланку), особистого підпису, ініціалу(</a:t>
            </a:r>
            <a:r>
              <a:rPr lang="uk-UA" sz="2400" dirty="0" err="1">
                <a:solidFill>
                  <a:schemeClr val="bg1"/>
                </a:solidFill>
              </a:rPr>
              <a:t>-ів</a:t>
            </a:r>
            <a:r>
              <a:rPr lang="uk-UA" sz="2400" dirty="0">
                <a:solidFill>
                  <a:schemeClr val="bg1"/>
                </a:solidFill>
              </a:rPr>
              <a:t>) і прізвища. Підписує документи, як правило, керівник установи, його заступник чи керівник структурного підрозділу. Керівник установи або його заступник підписує документи, що надсилаються до вищих організацій. Керівники структурних підрозділів підписують документи у межах своєї компетенції.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Підпис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79958" y="1282700"/>
            <a:ext cx="11808842" cy="5016758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000" dirty="0">
                <a:solidFill>
                  <a:schemeClr val="bg1"/>
                </a:solidFill>
              </a:rPr>
              <a:t>	Підписується, як правило, перший примірник документа. Якщо документ надруковано на бланку установи, зазначається тільки посада та ініціал(и) і прізвище особи, яка його підписує (повна назва установи не повторюється).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uk-UA" sz="2000" dirty="0">
                <a:solidFill>
                  <a:schemeClr val="bg1"/>
                </a:solidFill>
              </a:rPr>
              <a:t>	</a:t>
            </a:r>
          </a:p>
          <a:p>
            <a:r>
              <a:rPr lang="uk-UA" sz="2000" dirty="0">
                <a:solidFill>
                  <a:schemeClr val="bg1"/>
                </a:solidFill>
              </a:rPr>
              <a:t>Наприклад: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uk-UA" sz="2000" dirty="0">
                <a:solidFill>
                  <a:schemeClr val="bg1"/>
                </a:solidFill>
              </a:rPr>
              <a:t>Директор 				(підпис) 	Г.К. </a:t>
            </a:r>
            <a:r>
              <a:rPr lang="uk-UA" sz="2000" dirty="0" err="1">
                <a:solidFill>
                  <a:schemeClr val="bg1"/>
                </a:solidFill>
              </a:rPr>
              <a:t>Стеценко</a:t>
            </a:r>
            <a:endParaRPr lang="ru-RU" sz="2000" dirty="0">
              <a:solidFill>
                <a:schemeClr val="bg1"/>
              </a:solidFill>
            </a:endParaRPr>
          </a:p>
          <a:p>
            <a:endParaRPr lang="uk-UA" sz="2000" dirty="0">
              <a:solidFill>
                <a:schemeClr val="bg1"/>
              </a:solidFill>
            </a:endParaRPr>
          </a:p>
          <a:p>
            <a:r>
              <a:rPr lang="uk-UA" sz="2000" dirty="0">
                <a:solidFill>
                  <a:schemeClr val="bg1"/>
                </a:solidFill>
              </a:rPr>
              <a:t>Проректор з наукової роботи 	(підпис) 	С. Васильченко</a:t>
            </a:r>
            <a:endParaRPr lang="ru-RU" sz="2000" dirty="0">
              <a:solidFill>
                <a:schemeClr val="bg1"/>
              </a:solidFill>
            </a:endParaRPr>
          </a:p>
          <a:p>
            <a:endParaRPr lang="uk-UA" sz="2000" dirty="0">
              <a:solidFill>
                <a:schemeClr val="bg1"/>
              </a:solidFill>
            </a:endParaRPr>
          </a:p>
          <a:p>
            <a:endParaRPr lang="uk-UA" sz="2000" dirty="0">
              <a:solidFill>
                <a:schemeClr val="bg1"/>
              </a:solidFill>
            </a:endParaRPr>
          </a:p>
          <a:p>
            <a:pPr algn="just"/>
            <a:r>
              <a:rPr lang="uk-UA" sz="2000" dirty="0">
                <a:solidFill>
                  <a:schemeClr val="bg1"/>
                </a:solidFill>
              </a:rPr>
              <a:t>	Якщо документ надруковано не на бланку, то вказується повна назва установи, посада, ініціал(и) та прізвище особи, яка його підписує.</a:t>
            </a:r>
            <a:endParaRPr lang="ru-RU" sz="2000" dirty="0">
              <a:solidFill>
                <a:schemeClr val="bg1"/>
              </a:solidFill>
            </a:endParaRPr>
          </a:p>
          <a:p>
            <a:endParaRPr lang="uk-UA" sz="2000" dirty="0">
              <a:solidFill>
                <a:schemeClr val="bg1"/>
              </a:solidFill>
            </a:endParaRPr>
          </a:p>
          <a:p>
            <a:r>
              <a:rPr lang="uk-UA" sz="2000" dirty="0">
                <a:solidFill>
                  <a:schemeClr val="bg1"/>
                </a:solidFill>
              </a:rPr>
              <a:t>Наприклад: </a:t>
            </a:r>
          </a:p>
          <a:p>
            <a:endParaRPr lang="uk-UA" sz="2000" dirty="0">
              <a:solidFill>
                <a:schemeClr val="bg1"/>
              </a:solidFill>
            </a:endParaRPr>
          </a:p>
          <a:p>
            <a:r>
              <a:rPr lang="uk-UA" sz="2000" dirty="0">
                <a:solidFill>
                  <a:schemeClr val="bg1"/>
                </a:solidFill>
              </a:rPr>
              <a:t>Директор видавництва </a:t>
            </a:r>
            <a:r>
              <a:rPr lang="uk-UA" sz="2000" i="1" dirty="0">
                <a:solidFill>
                  <a:schemeClr val="bg1"/>
                </a:solidFill>
              </a:rPr>
              <a:t>"Освіта" 	</a:t>
            </a:r>
            <a:r>
              <a:rPr lang="uk-UA" sz="2000" dirty="0">
                <a:solidFill>
                  <a:schemeClr val="bg1"/>
                </a:solidFill>
              </a:rPr>
              <a:t>(підпис) 	І.М. </a:t>
            </a:r>
            <a:r>
              <a:rPr lang="uk-UA" sz="2000" dirty="0" err="1">
                <a:solidFill>
                  <a:schemeClr val="bg1"/>
                </a:solidFill>
              </a:rPr>
              <a:t>Подолюк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Підпис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342900" y="1500754"/>
            <a:ext cx="11671300" cy="489364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	</a:t>
            </a:r>
            <a:r>
              <a:rPr lang="uk-UA" sz="2400" dirty="0">
                <a:solidFill>
                  <a:schemeClr val="bg1"/>
                </a:solidFill>
              </a:rPr>
              <a:t>Документи колегіальних органів (протоколи, постанови, рішення) підписують дві особи - голова та секретар колегіального органу. При цьому зазначаються обов'язки осіб, які підписали документи, а не їхні посади.</a:t>
            </a:r>
            <a:endParaRPr lang="ru-RU" sz="2400" dirty="0">
              <a:solidFill>
                <a:schemeClr val="bg1"/>
              </a:solidFill>
            </a:endParaRPr>
          </a:p>
          <a:p>
            <a:pPr algn="just"/>
            <a:r>
              <a:rPr lang="uk-UA" sz="2400" dirty="0">
                <a:solidFill>
                  <a:schemeClr val="bg1"/>
                </a:solidFill>
              </a:rPr>
              <a:t>	Наприклад:</a:t>
            </a:r>
            <a:endParaRPr lang="ru-RU" sz="2400" dirty="0">
              <a:solidFill>
                <a:schemeClr val="bg1"/>
              </a:solidFill>
            </a:endParaRPr>
          </a:p>
          <a:p>
            <a:pPr algn="just"/>
            <a:r>
              <a:rPr lang="uk-UA" sz="2400" i="1" dirty="0">
                <a:solidFill>
                  <a:schemeClr val="bg1"/>
                </a:solidFill>
              </a:rPr>
              <a:t>Голова 			(підпис) 		Г.К. Мусієнко</a:t>
            </a:r>
            <a:endParaRPr lang="ru-RU" sz="2400" i="1" dirty="0">
              <a:solidFill>
                <a:schemeClr val="bg1"/>
              </a:solidFill>
            </a:endParaRPr>
          </a:p>
          <a:p>
            <a:pPr algn="just"/>
            <a:r>
              <a:rPr lang="uk-UA" sz="2400" i="1" dirty="0">
                <a:solidFill>
                  <a:schemeClr val="bg1"/>
                </a:solidFill>
              </a:rPr>
              <a:t>Секретар зборів 		(підпис) 		В.А. Грищук</a:t>
            </a:r>
            <a:endParaRPr lang="ru-RU" sz="2400" i="1" dirty="0">
              <a:solidFill>
                <a:schemeClr val="bg1"/>
              </a:solidFill>
            </a:endParaRPr>
          </a:p>
          <a:p>
            <a:pPr algn="just"/>
            <a:endParaRPr lang="uk-UA" sz="2400" dirty="0">
              <a:solidFill>
                <a:schemeClr val="bg1"/>
              </a:solidFill>
            </a:endParaRPr>
          </a:p>
          <a:p>
            <a:pPr algn="just"/>
            <a:r>
              <a:rPr lang="uk-UA" sz="2400" dirty="0">
                <a:solidFill>
                  <a:schemeClr val="bg1"/>
                </a:solidFill>
              </a:rPr>
              <a:t>	Підпис ставиться </a:t>
            </a:r>
            <a:r>
              <a:rPr lang="uk-UA" sz="2400" b="1" dirty="0">
                <a:solidFill>
                  <a:schemeClr val="bg1"/>
                </a:solidFill>
              </a:rPr>
              <a:t>праворуч під текстом через два-три рядки після його закінчення</a:t>
            </a:r>
            <a:r>
              <a:rPr lang="uk-UA" sz="2400" dirty="0">
                <a:solidFill>
                  <a:schemeClr val="bg1"/>
                </a:solidFill>
              </a:rPr>
              <a:t>. Назва посади пишеться ліворуч від прізвища, яке вказується на рівні останнього рядка посади.</a:t>
            </a:r>
            <a:endParaRPr lang="ru-RU" sz="2400" dirty="0">
              <a:solidFill>
                <a:schemeClr val="bg1"/>
              </a:solidFill>
            </a:endParaRPr>
          </a:p>
          <a:p>
            <a:pPr algn="just"/>
            <a:r>
              <a:rPr lang="uk-UA" sz="2400" dirty="0">
                <a:solidFill>
                  <a:schemeClr val="bg1"/>
                </a:solidFill>
              </a:rPr>
              <a:t>	Наприклад:</a:t>
            </a:r>
            <a:endParaRPr lang="ru-RU" sz="2400" dirty="0">
              <a:solidFill>
                <a:schemeClr val="bg1"/>
              </a:solidFill>
            </a:endParaRPr>
          </a:p>
          <a:p>
            <a:pPr algn="just"/>
            <a:r>
              <a:rPr lang="uk-UA" sz="2400" i="1" dirty="0">
                <a:solidFill>
                  <a:schemeClr val="bg1"/>
                </a:solidFill>
              </a:rPr>
              <a:t>Директор Київської середньої школи №</a:t>
            </a:r>
            <a:r>
              <a:rPr lang="uk-UA" sz="2400" dirty="0">
                <a:solidFill>
                  <a:schemeClr val="bg1"/>
                </a:solidFill>
              </a:rPr>
              <a:t> 65 	</a:t>
            </a:r>
            <a:r>
              <a:rPr lang="uk-UA" sz="2400" i="1" dirty="0">
                <a:solidFill>
                  <a:schemeClr val="bg1"/>
                </a:solidFill>
              </a:rPr>
              <a:t>(підпис) 	Б.І.</a:t>
            </a: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i="1" dirty="0">
                <a:solidFill>
                  <a:schemeClr val="bg1"/>
                </a:solidFill>
              </a:rPr>
              <a:t>Мандрик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Підпис</a:t>
            </a:r>
            <a:endParaRPr lang="ru-RU" dirty="0"/>
          </a:p>
        </p:txBody>
      </p:sp>
      <p:pic>
        <p:nvPicPr>
          <p:cNvPr id="3" name="Picture 2" descr="C:\Users\Nataljya\Downloads\img0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2" y="1282700"/>
            <a:ext cx="10400235" cy="5359400"/>
          </a:xfrm>
          <a:prstGeom prst="rect">
            <a:avLst/>
          </a:prstGeom>
          <a:noFill/>
        </p:spPr>
      </p:pic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222500" y="5283200"/>
            <a:ext cx="7975600" cy="9652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ataljya\Downloads\image03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7688" y="1311274"/>
            <a:ext cx="5359364" cy="5229225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ru-RU" dirty="0" err="1"/>
              <a:t>Підпис</a:t>
            </a:r>
            <a:endParaRPr lang="ru-RU" dirty="0"/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3162300" y="5880100"/>
            <a:ext cx="5308600" cy="8001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Гриф </a:t>
            </a:r>
            <a:r>
              <a:rPr lang="ru-RU" dirty="0" err="1"/>
              <a:t>затвердження</a:t>
            </a:r>
            <a:r>
              <a:rPr lang="ru-RU" dirty="0"/>
              <a:t> документа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65100" y="1168401"/>
            <a:ext cx="11821542" cy="5570756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</a:rPr>
              <a:t>	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uk-UA" sz="2400" dirty="0">
                <a:solidFill>
                  <a:schemeClr val="bg1"/>
                </a:solidFill>
              </a:rPr>
              <a:t>Після підписання документ затверджується, тобто засвідчується, його дія на певне коло організацій, структурних підрозділів чи приватних осіб. </a:t>
            </a:r>
          </a:p>
          <a:p>
            <a:pPr algn="just"/>
            <a:r>
              <a:rPr lang="uk-UA" sz="2400" dirty="0">
                <a:solidFill>
                  <a:schemeClr val="bg1"/>
                </a:solidFill>
              </a:rPr>
              <a:t>	Реквізит затвердження містить: </a:t>
            </a:r>
          </a:p>
          <a:p>
            <a:pPr algn="just">
              <a:buFont typeface="Arial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</a:rPr>
              <a:t>слово ЗАТВЕРДЖУЮ (без лапок);</a:t>
            </a:r>
          </a:p>
          <a:p>
            <a:pPr algn="just">
              <a:buFont typeface="Arial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</a:rPr>
              <a:t>назву посади, особистий підпис, ініціал(и) та прізвище особи, яка затвердила документ;</a:t>
            </a:r>
          </a:p>
          <a:p>
            <a:pPr algn="just">
              <a:buFont typeface="Arial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</a:rPr>
              <a:t>дату затвердження.</a:t>
            </a:r>
            <a:endParaRPr lang="ru-RU" sz="2400" dirty="0">
              <a:solidFill>
                <a:schemeClr val="bg1"/>
              </a:solidFill>
            </a:endParaRPr>
          </a:p>
          <a:p>
            <a:pPr algn="just"/>
            <a:endParaRPr lang="uk-UA" sz="2000" dirty="0">
              <a:solidFill>
                <a:schemeClr val="bg1"/>
              </a:solidFill>
            </a:endParaRPr>
          </a:p>
          <a:p>
            <a:pPr algn="just"/>
            <a:r>
              <a:rPr lang="uk-UA" sz="2000" dirty="0">
                <a:solidFill>
                  <a:schemeClr val="bg1"/>
                </a:solidFill>
              </a:rPr>
              <a:t>	Наприклад: </a:t>
            </a:r>
          </a:p>
          <a:p>
            <a:pPr algn="just"/>
            <a:r>
              <a:rPr lang="uk-UA" sz="2000" dirty="0">
                <a:solidFill>
                  <a:schemeClr val="bg1"/>
                </a:solidFill>
              </a:rPr>
              <a:t>							ЗАТВЕРДЖУЮ</a:t>
            </a:r>
            <a:endParaRPr lang="ru-RU" sz="2000" dirty="0">
              <a:solidFill>
                <a:schemeClr val="bg1"/>
              </a:solidFill>
            </a:endParaRPr>
          </a:p>
          <a:p>
            <a:pPr algn="just"/>
            <a:r>
              <a:rPr lang="uk-UA" sz="2000" i="1" dirty="0">
                <a:solidFill>
                  <a:schemeClr val="bg1"/>
                </a:solidFill>
              </a:rPr>
              <a:t>							Директор Науково-методичного 								центру вищої освіти 										Міністерства освіти і науки 									України    (підпис)</a:t>
            </a:r>
            <a:r>
              <a:rPr lang="uk-UA" sz="2000" dirty="0">
                <a:solidFill>
                  <a:schemeClr val="bg1"/>
                </a:solidFill>
              </a:rPr>
              <a:t> 	</a:t>
            </a:r>
            <a:r>
              <a:rPr lang="uk-UA" sz="2000" i="1" dirty="0">
                <a:solidFill>
                  <a:schemeClr val="bg1"/>
                </a:solidFill>
              </a:rPr>
              <a:t>К.М. </a:t>
            </a:r>
            <a:r>
              <a:rPr lang="uk-UA" sz="2000" i="1" dirty="0" err="1">
                <a:solidFill>
                  <a:schemeClr val="bg1"/>
                </a:solidFill>
              </a:rPr>
              <a:t>Левківський</a:t>
            </a:r>
            <a:r>
              <a:rPr lang="uk-UA" sz="2000" i="1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uk-UA" sz="2000" dirty="0">
                <a:solidFill>
                  <a:schemeClr val="bg1"/>
                </a:solidFill>
              </a:rPr>
              <a:t>							</a:t>
            </a:r>
            <a:r>
              <a:rPr lang="uk-UA" sz="2000" i="1" dirty="0">
                <a:solidFill>
                  <a:schemeClr val="bg1"/>
                </a:solidFill>
              </a:rPr>
              <a:t>09.03.2007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Гриф </a:t>
            </a:r>
            <a:r>
              <a:rPr lang="ru-RU" dirty="0" err="1"/>
              <a:t>затвердження</a:t>
            </a:r>
            <a:r>
              <a:rPr lang="ru-RU" dirty="0"/>
              <a:t> документа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79958" y="1549400"/>
            <a:ext cx="11758042" cy="5078313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</a:rPr>
              <a:t>	</a:t>
            </a:r>
            <a:r>
              <a:rPr lang="uk-UA" sz="2400" dirty="0">
                <a:solidFill>
                  <a:schemeClr val="bg1"/>
                </a:solidFill>
              </a:rPr>
              <a:t>Якщо документ затверджено постановою, рішенням, наказом, протоколом, то гриф затвердження складається зі слова ЗАТВЕРДЖЕНО" назви (у називному відмінку), дати, номера </a:t>
            </a:r>
            <a:r>
              <a:rPr lang="uk-UA" sz="2400" dirty="0" err="1">
                <a:solidFill>
                  <a:schemeClr val="bg1"/>
                </a:solidFill>
              </a:rPr>
              <a:t>затверджувального</a:t>
            </a:r>
            <a:r>
              <a:rPr lang="uk-UA" sz="2400" dirty="0">
                <a:solidFill>
                  <a:schemeClr val="bg1"/>
                </a:solidFill>
              </a:rPr>
              <a:t> документа.</a:t>
            </a:r>
            <a:endParaRPr lang="ru-RU" sz="2400" dirty="0">
              <a:solidFill>
                <a:schemeClr val="bg1"/>
              </a:solidFill>
            </a:endParaRPr>
          </a:p>
          <a:p>
            <a:endParaRPr lang="uk-UA" sz="2400" dirty="0">
              <a:solidFill>
                <a:schemeClr val="bg1"/>
              </a:solidFill>
            </a:endParaRPr>
          </a:p>
          <a:p>
            <a:r>
              <a:rPr lang="uk-UA" sz="2400" dirty="0">
                <a:solidFill>
                  <a:schemeClr val="bg1"/>
                </a:solidFill>
              </a:rPr>
              <a:t>	Наприклад: </a:t>
            </a:r>
            <a:endParaRPr lang="uk-UA" sz="2800" dirty="0">
              <a:solidFill>
                <a:schemeClr val="bg1"/>
              </a:solidFill>
            </a:endParaRPr>
          </a:p>
          <a:p>
            <a:r>
              <a:rPr lang="uk-UA" sz="2800" dirty="0">
                <a:solidFill>
                  <a:schemeClr val="bg1"/>
                </a:solidFill>
              </a:rPr>
              <a:t>							</a:t>
            </a:r>
            <a:r>
              <a:rPr lang="uk-UA" sz="2400" dirty="0">
                <a:solidFill>
                  <a:schemeClr val="bg1"/>
                </a:solidFill>
              </a:rPr>
              <a:t>ЗАТВЕРДЖЕНО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uk-UA" sz="2400" i="1" dirty="0">
                <a:solidFill>
                  <a:schemeClr val="bg1"/>
                </a:solidFill>
              </a:rPr>
              <a:t>							Наказ Вищої атестаційної 								комісії України 18.11.2007 № 8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pPr algn="just"/>
            <a:r>
              <a:rPr lang="uk-UA" sz="2800" dirty="0">
                <a:solidFill>
                  <a:schemeClr val="bg1"/>
                </a:solidFill>
              </a:rPr>
              <a:t>	</a:t>
            </a:r>
            <a:r>
              <a:rPr lang="uk-UA" sz="2400" dirty="0">
                <a:solidFill>
                  <a:schemeClr val="bg1"/>
                </a:solidFill>
              </a:rPr>
              <a:t>Гриф затвердження розміщується у правому верхньому куті першого аркуша документа й пишеться великими літерами. Після затвердження документ набуває юридичної сили.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Гриф затвердження документа</a:t>
            </a:r>
            <a:endParaRPr lang="ru-RU" dirty="0"/>
          </a:p>
        </p:txBody>
      </p:sp>
      <p:pic>
        <p:nvPicPr>
          <p:cNvPr id="5122" name="Picture 2" descr="C:\Users\Nataljya\Downloads\98bfcd932e764a4255423e705cea3ea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6101" y="1196692"/>
            <a:ext cx="7975600" cy="5408330"/>
          </a:xfrm>
          <a:prstGeom prst="rect">
            <a:avLst/>
          </a:prstGeom>
          <a:noFill/>
        </p:spPr>
      </p:pic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5854700" y="1231900"/>
            <a:ext cx="3721100" cy="14859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ataljya\Downloads\1428402894_pol_dp.jpg"/>
          <p:cNvPicPr>
            <a:picLocks noChangeAspect="1" noChangeArrowheads="1"/>
          </p:cNvPicPr>
          <p:nvPr/>
        </p:nvPicPr>
        <p:blipFill>
          <a:blip r:embed="rId2"/>
          <a:srcRect b="37714"/>
          <a:stretch>
            <a:fillRect/>
          </a:stretch>
        </p:blipFill>
        <p:spPr bwMode="auto">
          <a:xfrm>
            <a:off x="3003549" y="1231900"/>
            <a:ext cx="6073280" cy="529590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t>Гриф затвердження документа</a:t>
            </a:r>
            <a:endParaRPr lang="ru-RU" dirty="0"/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3238500" y="1549400"/>
            <a:ext cx="2413000" cy="11811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224408" y="1581289"/>
            <a:ext cx="11738992" cy="440120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600" b="1" dirty="0">
                <a:solidFill>
                  <a:schemeClr val="bg1"/>
                </a:solidFill>
              </a:rPr>
              <a:t>	</a:t>
            </a:r>
            <a:r>
              <a:rPr lang="uk-UA" sz="2800" dirty="0">
                <a:solidFill>
                  <a:schemeClr val="bg1"/>
                </a:solidFill>
              </a:rPr>
              <a:t>Склад та послідовність розміщення реквізитів у службовому документі називається </a:t>
            </a:r>
            <a:r>
              <a:rPr lang="uk-UA" sz="2800" b="1" dirty="0">
                <a:solidFill>
                  <a:schemeClr val="bg1"/>
                </a:solidFill>
              </a:rPr>
              <a:t>формуляром</a:t>
            </a:r>
            <a:r>
              <a:rPr lang="uk-UA" sz="2800" dirty="0">
                <a:solidFill>
                  <a:schemeClr val="bg1"/>
                </a:solidFill>
              </a:rPr>
              <a:t>. </a:t>
            </a:r>
          </a:p>
          <a:p>
            <a:pPr algn="just"/>
            <a:endParaRPr lang="uk-UA" sz="2800" b="1" dirty="0">
              <a:solidFill>
                <a:schemeClr val="bg1"/>
              </a:solidFill>
            </a:endParaRPr>
          </a:p>
          <a:p>
            <a:pPr algn="just"/>
            <a:r>
              <a:rPr lang="uk-UA" sz="2800" b="1" dirty="0">
                <a:solidFill>
                  <a:schemeClr val="bg1"/>
                </a:solidFill>
              </a:rPr>
              <a:t>	Формуляр-зразок</a:t>
            </a:r>
            <a:r>
              <a:rPr lang="uk-UA" sz="2800" dirty="0">
                <a:solidFill>
                  <a:schemeClr val="bg1"/>
                </a:solidFill>
              </a:rPr>
              <a:t> - це модель побудови формуляра службового документа, що встановлює: </a:t>
            </a:r>
          </a:p>
          <a:p>
            <a:pPr algn="just">
              <a:buFont typeface="Arial" pitchFamily="34" charset="0"/>
              <a:buChar char="•"/>
            </a:pPr>
            <a:r>
              <a:rPr lang="uk-UA" sz="2800" dirty="0">
                <a:solidFill>
                  <a:schemeClr val="bg1"/>
                </a:solidFill>
              </a:rPr>
              <a:t>сферу його застосовування;</a:t>
            </a:r>
          </a:p>
          <a:p>
            <a:pPr algn="just">
              <a:buFont typeface="Arial" pitchFamily="34" charset="0"/>
              <a:buChar char="•"/>
            </a:pPr>
            <a:r>
              <a:rPr lang="uk-UA" sz="2800" dirty="0">
                <a:solidFill>
                  <a:schemeClr val="bg1"/>
                </a:solidFill>
              </a:rPr>
              <a:t>формат;</a:t>
            </a:r>
          </a:p>
          <a:p>
            <a:pPr algn="just">
              <a:buFont typeface="Arial" pitchFamily="34" charset="0"/>
              <a:buChar char="•"/>
            </a:pPr>
            <a:r>
              <a:rPr lang="uk-UA" sz="2800" dirty="0">
                <a:solidFill>
                  <a:schemeClr val="bg1"/>
                </a:solidFill>
              </a:rPr>
              <a:t>розміри полів;</a:t>
            </a:r>
          </a:p>
          <a:p>
            <a:pPr algn="just">
              <a:buFont typeface="Arial" pitchFamily="34" charset="0"/>
              <a:buChar char="•"/>
            </a:pPr>
            <a:r>
              <a:rPr lang="uk-UA" sz="2800" dirty="0">
                <a:solidFill>
                  <a:schemeClr val="bg1"/>
                </a:solidFill>
              </a:rPr>
              <a:t>вимоги до побудови конструкційної сітки;</a:t>
            </a:r>
          </a:p>
          <a:p>
            <a:pPr algn="just">
              <a:buFont typeface="Arial" pitchFamily="34" charset="0"/>
              <a:buChar char="•"/>
            </a:pPr>
            <a:r>
              <a:rPr lang="uk-UA" sz="2800" dirty="0">
                <a:solidFill>
                  <a:schemeClr val="bg1"/>
                </a:solidFill>
              </a:rPr>
              <a:t>реквізити.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Реквізити документа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33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Резолюція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179958" y="1257300"/>
            <a:ext cx="11834242" cy="549381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700" dirty="0">
                <a:solidFill>
                  <a:schemeClr val="bg1"/>
                </a:solidFill>
              </a:rPr>
              <a:t>	</a:t>
            </a:r>
            <a:r>
              <a:rPr lang="uk-UA" sz="2700" b="1" dirty="0">
                <a:solidFill>
                  <a:schemeClr val="bg1"/>
                </a:solidFill>
              </a:rPr>
              <a:t>Резолюція</a:t>
            </a:r>
            <a:r>
              <a:rPr lang="uk-UA" sz="2700" dirty="0">
                <a:solidFill>
                  <a:schemeClr val="bg1"/>
                </a:solidFill>
              </a:rPr>
              <a:t> - напис посадової особи на документі - коротке рішення щодо виконання документа.</a:t>
            </a:r>
            <a:endParaRPr lang="ru-RU" sz="2700" dirty="0">
              <a:solidFill>
                <a:schemeClr val="bg1"/>
              </a:solidFill>
            </a:endParaRPr>
          </a:p>
          <a:p>
            <a:pPr algn="just"/>
            <a:r>
              <a:rPr lang="uk-UA" sz="2700" dirty="0">
                <a:solidFill>
                  <a:schemeClr val="bg1"/>
                </a:solidFill>
              </a:rPr>
              <a:t>	Резолюція складається з таких елементів: </a:t>
            </a:r>
          </a:p>
          <a:p>
            <a:pPr algn="just">
              <a:buFont typeface="Arial" pitchFamily="34" charset="0"/>
              <a:buChar char="•"/>
            </a:pPr>
            <a:r>
              <a:rPr lang="uk-UA" sz="2700" dirty="0">
                <a:solidFill>
                  <a:schemeClr val="bg1"/>
                </a:solidFill>
              </a:rPr>
              <a:t>прізвища та ініціалів виконавця (виконавців) у давальному відмінку;</a:t>
            </a:r>
          </a:p>
          <a:p>
            <a:pPr algn="just">
              <a:buFont typeface="Arial" pitchFamily="34" charset="0"/>
              <a:buChar char="•"/>
            </a:pPr>
            <a:r>
              <a:rPr lang="uk-UA" sz="2700" dirty="0">
                <a:solidFill>
                  <a:schemeClr val="bg1"/>
                </a:solidFill>
              </a:rPr>
              <a:t>змісту доручення; </a:t>
            </a:r>
          </a:p>
          <a:p>
            <a:pPr algn="just">
              <a:buFont typeface="Arial" pitchFamily="34" charset="0"/>
              <a:buChar char="•"/>
            </a:pPr>
            <a:r>
              <a:rPr lang="uk-UA" sz="2700" dirty="0">
                <a:solidFill>
                  <a:schemeClr val="bg1"/>
                </a:solidFill>
              </a:rPr>
              <a:t>терміну виконання;</a:t>
            </a:r>
          </a:p>
          <a:p>
            <a:pPr algn="just">
              <a:buFont typeface="Arial" pitchFamily="34" charset="0"/>
              <a:buChar char="•"/>
            </a:pPr>
            <a:r>
              <a:rPr lang="uk-UA" sz="2700" dirty="0">
                <a:solidFill>
                  <a:schemeClr val="bg1"/>
                </a:solidFill>
              </a:rPr>
              <a:t>особистого підпису керівника;</a:t>
            </a:r>
          </a:p>
          <a:p>
            <a:pPr algn="just">
              <a:buFont typeface="Arial" pitchFamily="34" charset="0"/>
              <a:buChar char="•"/>
            </a:pPr>
            <a:r>
              <a:rPr lang="uk-UA" sz="2700" dirty="0">
                <a:solidFill>
                  <a:schemeClr val="bg1"/>
                </a:solidFill>
              </a:rPr>
              <a:t>дати.</a:t>
            </a:r>
            <a:endParaRPr lang="ru-RU" sz="2700" dirty="0">
              <a:solidFill>
                <a:schemeClr val="bg1"/>
              </a:solidFill>
            </a:endParaRPr>
          </a:p>
          <a:p>
            <a:pPr algn="just"/>
            <a:r>
              <a:rPr lang="uk-UA" sz="2700" dirty="0">
                <a:solidFill>
                  <a:schemeClr val="bg1"/>
                </a:solidFill>
              </a:rPr>
              <a:t>	Якщо резолюція вказує на кількох виконавців, то обов'язково зазначається особа, відповідальна за виконання документа. Відповідальний виконавець має право скликати співвиконавців та отримувати від них потрібну інформацію.</a:t>
            </a:r>
            <a:endParaRPr lang="ru-RU" sz="2700" dirty="0">
              <a:solidFill>
                <a:schemeClr val="bg1"/>
              </a:solidFill>
            </a:endParaRP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Резолюція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177800" y="1564254"/>
            <a:ext cx="11696700" cy="483209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</a:rPr>
              <a:t>	 </a:t>
            </a:r>
            <a:r>
              <a:rPr lang="uk-UA" sz="2800" dirty="0">
                <a:solidFill>
                  <a:schemeClr val="bg1"/>
                </a:solidFill>
              </a:rPr>
              <a:t>Як правило, в резолюції керівник висловлює своє рішення щодо суті розглянутих питань. Проте якщо жодних вказівок немає, рішення має приймати виконавець. Конкретні вказівки передаються за допомогою наказового способу або неозначеної форми дієслова. </a:t>
            </a:r>
          </a:p>
          <a:p>
            <a:pPr algn="just"/>
            <a:r>
              <a:rPr lang="uk-UA" sz="2800" dirty="0">
                <a:solidFill>
                  <a:schemeClr val="bg1"/>
                </a:solidFill>
              </a:rPr>
              <a:t>Наприклад: Про результати і вжиті заходи повідомте; Терміново відрядіть; Негайно підготуйте листа; Розглянути й доповісти в десятиденний термін.</a:t>
            </a:r>
            <a:endParaRPr lang="ru-RU" sz="2800" dirty="0">
              <a:solidFill>
                <a:schemeClr val="bg1"/>
              </a:solidFill>
            </a:endParaRPr>
          </a:p>
          <a:p>
            <a:pPr algn="just"/>
            <a:endParaRPr lang="uk-UA" sz="2800" dirty="0">
              <a:solidFill>
                <a:schemeClr val="bg1"/>
              </a:solidFill>
            </a:endParaRPr>
          </a:p>
          <a:p>
            <a:pPr algn="just"/>
            <a:r>
              <a:rPr lang="uk-UA" sz="2800" dirty="0">
                <a:solidFill>
                  <a:schemeClr val="bg1"/>
                </a:solidFill>
              </a:rPr>
              <a:t>	Загальні вказівки виражають так: </a:t>
            </a:r>
            <a:r>
              <a:rPr lang="uk-UA" sz="2800" b="1" dirty="0">
                <a:solidFill>
                  <a:schemeClr val="bg1"/>
                </a:solidFill>
              </a:rPr>
              <a:t>До виконання; 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До керівництва; До відома.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Резолюція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179958" y="1246754"/>
            <a:ext cx="11834242" cy="549381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700" dirty="0">
                <a:solidFill>
                  <a:schemeClr val="bg1"/>
                </a:solidFill>
              </a:rPr>
              <a:t>	</a:t>
            </a:r>
            <a:r>
              <a:rPr lang="uk-UA" sz="2700" dirty="0">
                <a:solidFill>
                  <a:schemeClr val="bg1"/>
                </a:solidFill>
              </a:rPr>
              <a:t>Резолюцію треба ставити безпосередньо на документі, нижче від реквізиту "Адресат", паралельно до основного тексту або на вільній площі лицьового боку першого аркуша, але не на березі документа, призначеного для підшивання. </a:t>
            </a:r>
          </a:p>
          <a:p>
            <a:pPr algn="just"/>
            <a:endParaRPr lang="uk-UA" sz="2700" dirty="0">
              <a:solidFill>
                <a:schemeClr val="bg1"/>
              </a:solidFill>
            </a:endParaRPr>
          </a:p>
          <a:p>
            <a:pPr algn="just"/>
            <a:r>
              <a:rPr lang="uk-UA" sz="2700" dirty="0">
                <a:solidFill>
                  <a:schemeClr val="bg1"/>
                </a:solidFill>
              </a:rPr>
              <a:t>	Наприклад:</a:t>
            </a:r>
            <a:endParaRPr lang="ru-RU" sz="2700" dirty="0">
              <a:solidFill>
                <a:schemeClr val="bg1"/>
              </a:solidFill>
            </a:endParaRPr>
          </a:p>
          <a:p>
            <a:pPr algn="just"/>
            <a:r>
              <a:rPr lang="uk-UA" sz="2700" i="1" dirty="0">
                <a:solidFill>
                  <a:schemeClr val="bg1"/>
                </a:solidFill>
              </a:rPr>
              <a:t>Начальникові Управління гуманітарної та педагогічної освіти </a:t>
            </a:r>
            <a:r>
              <a:rPr lang="uk-UA" sz="2700" i="1" dirty="0" err="1">
                <a:solidFill>
                  <a:schemeClr val="bg1"/>
                </a:solidFill>
              </a:rPr>
              <a:t>Дмитриченку</a:t>
            </a:r>
            <a:r>
              <a:rPr lang="uk-UA" sz="2700" i="1" dirty="0">
                <a:solidFill>
                  <a:schemeClr val="bg1"/>
                </a:solidFill>
              </a:rPr>
              <a:t> М. Ф. Підготувати проект постанови до 23.05.2007 (підпис</a:t>
            </a:r>
            <a:r>
              <a:rPr lang="uk-UA" sz="2700" dirty="0">
                <a:solidFill>
                  <a:schemeClr val="bg1"/>
                </a:solidFill>
              </a:rPr>
              <a:t> керівника) </a:t>
            </a:r>
            <a:r>
              <a:rPr lang="uk-UA" sz="2700" i="1" dirty="0">
                <a:solidFill>
                  <a:schemeClr val="bg1"/>
                </a:solidFill>
              </a:rPr>
              <a:t>09.04.2007</a:t>
            </a:r>
            <a:endParaRPr lang="ru-RU" sz="2700" dirty="0">
              <a:solidFill>
                <a:schemeClr val="bg1"/>
              </a:solidFill>
            </a:endParaRPr>
          </a:p>
          <a:p>
            <a:pPr algn="just"/>
            <a:endParaRPr lang="uk-UA" sz="2700" dirty="0">
              <a:solidFill>
                <a:schemeClr val="bg1"/>
              </a:solidFill>
            </a:endParaRPr>
          </a:p>
          <a:p>
            <a:pPr algn="just"/>
            <a:r>
              <a:rPr lang="uk-UA" sz="2700" dirty="0">
                <a:solidFill>
                  <a:schemeClr val="bg1"/>
                </a:solidFill>
              </a:rPr>
              <a:t>	Якщо на документі немає вільного місця для резолюції, дозволено оформлювати її на окремих аркушах або спеціальних бланках.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Резолюція</a:t>
            </a:r>
            <a:endParaRPr lang="ru-RU" dirty="0"/>
          </a:p>
        </p:txBody>
      </p:sp>
      <p:pic>
        <p:nvPicPr>
          <p:cNvPr id="3" name="Picture 2" descr="C:\Users\Nataljya\Downloads\Rezolutsija_Pedr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201960"/>
            <a:ext cx="7835900" cy="5465540"/>
          </a:xfrm>
          <a:prstGeom prst="rect">
            <a:avLst/>
          </a:prstGeom>
          <a:noFill/>
        </p:spPr>
      </p:pic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5816600" y="2514600"/>
            <a:ext cx="4025900" cy="18415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Заголовок до тексту документа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179958" y="1244600"/>
            <a:ext cx="11821542" cy="550920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schemeClr val="bg1"/>
                </a:solidFill>
              </a:rPr>
              <a:t>	</a:t>
            </a:r>
            <a:r>
              <a:rPr lang="uk-UA" sz="3200" dirty="0">
                <a:solidFill>
                  <a:schemeClr val="bg1"/>
                </a:solidFill>
              </a:rPr>
              <a:t>Кожний службовий документ, незалежно від його змісту, призначення й виду, має заголовок, який відображає головну ідею документа (крім повідомлення й телефонограми). Він друкується у лівому верхньому куті під датою і номером документа. Заголовок має бути лаконічним, точним і максимально повно розкривати суть документа. Наприклад: Про додаткове видання "Російсько-українського словника"; Про заходи щодо поліпшення використання відходів підприємства шкіряно-взуттєвої промисловості.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Заголовок до тексту документа</a:t>
            </a:r>
            <a:endParaRPr lang="ru-RU" dirty="0"/>
          </a:p>
        </p:txBody>
      </p:sp>
      <p:pic>
        <p:nvPicPr>
          <p:cNvPr id="4099" name="Picture 3" descr="C:\Users\Nataljya\Downloads\povid_pro_likv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0" y="1279525"/>
            <a:ext cx="6921500" cy="5282892"/>
          </a:xfrm>
          <a:prstGeom prst="rect">
            <a:avLst/>
          </a:prstGeom>
          <a:noFill/>
        </p:spPr>
      </p:pic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2146300" y="2743200"/>
            <a:ext cx="2501900" cy="5715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taljya\Downloads\image03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7688" y="1311274"/>
            <a:ext cx="5359364" cy="5229225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t>Заголовок до тексту документа</a:t>
            </a:r>
            <a:endParaRPr lang="ru-RU" dirty="0"/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3238500" y="3683000"/>
            <a:ext cx="2768600" cy="5715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ataljya\Downloads\09555b589a223453ef9da81d11b361d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7126" y="2009503"/>
            <a:ext cx="9352949" cy="3876675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t>Заголовок до тексту документа</a:t>
            </a:r>
            <a:endParaRPr lang="ru-RU" dirty="0"/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1181100" y="3390900"/>
            <a:ext cx="2895600" cy="8255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Заголовок до тексту документа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65100" y="2402454"/>
            <a:ext cx="11836400" cy="353943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schemeClr val="bg1"/>
                </a:solidFill>
              </a:rPr>
              <a:t>	</a:t>
            </a:r>
            <a:r>
              <a:rPr lang="uk-UA" sz="3200" dirty="0">
                <a:solidFill>
                  <a:schemeClr val="bg1"/>
                </a:solidFill>
              </a:rPr>
              <a:t> Наявність чітких заголовків скорочує час на ознайомлення з документом та період проходження його через посадових осіб і структурні підрозділи до реального виконавця.</a:t>
            </a:r>
            <a:endParaRPr lang="ru-RU" sz="3200" dirty="0">
              <a:solidFill>
                <a:schemeClr val="bg1"/>
              </a:solidFill>
            </a:endParaRPr>
          </a:p>
          <a:p>
            <a:pPr algn="just"/>
            <a:r>
              <a:rPr lang="uk-UA" sz="3200" dirty="0">
                <a:solidFill>
                  <a:schemeClr val="bg1"/>
                </a:solidFill>
              </a:rPr>
              <a:t>	</a:t>
            </a:r>
          </a:p>
          <a:p>
            <a:pPr algn="just"/>
            <a:r>
              <a:rPr lang="uk-UA" sz="3200" dirty="0">
                <a:solidFill>
                  <a:schemeClr val="bg1"/>
                </a:solidFill>
              </a:rPr>
              <a:t>	Текст документа, надрукований на папері формату А5, дозволено подавати без заголовка.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Гриф </a:t>
            </a:r>
            <a:r>
              <a:rPr lang="ru-RU" dirty="0" err="1"/>
              <a:t>погодження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79958" y="1701800"/>
            <a:ext cx="11796142" cy="483209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dirty="0">
                <a:solidFill>
                  <a:schemeClr val="bg1"/>
                </a:solidFill>
              </a:rPr>
              <a:t>	Гриф погодження документа свідчить про згоду установи, її підрозділу чи посадової особи (що не є автором документа) з його змістом. Є дві форми погодження - </a:t>
            </a:r>
            <a:r>
              <a:rPr lang="uk-UA" sz="2800" b="1" i="1" dirty="0">
                <a:solidFill>
                  <a:schemeClr val="bg1"/>
                </a:solidFill>
              </a:rPr>
              <a:t>внутрішнє</a:t>
            </a:r>
            <a:r>
              <a:rPr lang="uk-UA" sz="2800" dirty="0">
                <a:solidFill>
                  <a:schemeClr val="bg1"/>
                </a:solidFill>
              </a:rPr>
              <a:t> (з підрозділами та службовими особами установи) й </a:t>
            </a:r>
            <a:r>
              <a:rPr lang="uk-UA" sz="2800" b="1" i="1" dirty="0">
                <a:solidFill>
                  <a:schemeClr val="bg1"/>
                </a:solidFill>
              </a:rPr>
              <a:t>зовнішнє</a:t>
            </a:r>
            <a:r>
              <a:rPr lang="uk-UA" sz="2800" dirty="0">
                <a:solidFill>
                  <a:schemeClr val="bg1"/>
                </a:solidFill>
              </a:rPr>
              <a:t> (з підвідомчими та непідвідомчими організаціями). </a:t>
            </a:r>
          </a:p>
          <a:p>
            <a:pPr algn="just"/>
            <a:r>
              <a:rPr lang="uk-UA" sz="2800" dirty="0">
                <a:solidFill>
                  <a:schemeClr val="bg1"/>
                </a:solidFill>
              </a:rPr>
              <a:t>	</a:t>
            </a:r>
          </a:p>
          <a:p>
            <a:pPr algn="just"/>
            <a:r>
              <a:rPr lang="uk-UA" sz="2800" dirty="0">
                <a:solidFill>
                  <a:schemeClr val="bg1"/>
                </a:solidFill>
              </a:rPr>
              <a:t>	Цей реквізит проставляють після попереднього розгляду чи оцінювання проекту документа перед його розповсюдженням в установі. Оформлюють його під текстом документа, після підпису або на окремій сторінці.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190500" y="1371600"/>
            <a:ext cx="11811000" cy="501675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3200" b="1" dirty="0">
                <a:solidFill>
                  <a:schemeClr val="bg1"/>
                </a:solidFill>
              </a:rPr>
              <a:t>	Формуляр-зразок</a:t>
            </a:r>
            <a:r>
              <a:rPr lang="uk-UA" sz="3200" dirty="0">
                <a:solidFill>
                  <a:schemeClr val="bg1"/>
                </a:solidFill>
              </a:rPr>
              <a:t> передбачає такі реквізити та порядок їх розміщення в організаційно-розпорядчих документах:</a:t>
            </a:r>
          </a:p>
          <a:p>
            <a:pPr lvl="0"/>
            <a:r>
              <a:rPr lang="uk-UA" sz="2800" dirty="0">
                <a:solidFill>
                  <a:schemeClr val="bg1"/>
                </a:solidFill>
              </a:rPr>
              <a:t>01 - зображення Державного герба України, герба Автономної Республіки Крим;</a:t>
            </a:r>
            <a:endParaRPr lang="ru-RU" sz="2800" dirty="0">
              <a:solidFill>
                <a:schemeClr val="bg1"/>
              </a:solidFill>
            </a:endParaRPr>
          </a:p>
          <a:p>
            <a:pPr lvl="0"/>
            <a:r>
              <a:rPr lang="uk-UA" sz="2800" dirty="0">
                <a:solidFill>
                  <a:schemeClr val="bg1"/>
                </a:solidFill>
              </a:rPr>
              <a:t>02 - зображення емблеми організації або товарного знака (</a:t>
            </a:r>
            <a:r>
              <a:rPr lang="uk-UA" sz="2800" dirty="0" err="1">
                <a:solidFill>
                  <a:schemeClr val="bg1"/>
                </a:solidFill>
              </a:rPr>
              <a:t>знака</a:t>
            </a:r>
            <a:r>
              <a:rPr lang="uk-UA" sz="2800" dirty="0">
                <a:solidFill>
                  <a:schemeClr val="bg1"/>
                </a:solidFill>
              </a:rPr>
              <a:t> обслуговування);</a:t>
            </a:r>
            <a:endParaRPr lang="ru-RU" sz="2800" dirty="0">
              <a:solidFill>
                <a:schemeClr val="bg1"/>
              </a:solidFill>
            </a:endParaRPr>
          </a:p>
          <a:p>
            <a:pPr lvl="0"/>
            <a:r>
              <a:rPr lang="uk-UA" sz="2800" dirty="0">
                <a:solidFill>
                  <a:schemeClr val="bg1"/>
                </a:solidFill>
              </a:rPr>
              <a:t>03 - зображення нагород;</a:t>
            </a:r>
            <a:endParaRPr lang="ru-RU" sz="2800" dirty="0">
              <a:solidFill>
                <a:schemeClr val="bg1"/>
              </a:solidFill>
            </a:endParaRPr>
          </a:p>
          <a:p>
            <a:pPr lvl="0"/>
            <a:r>
              <a:rPr lang="uk-UA" sz="2800" dirty="0">
                <a:solidFill>
                  <a:schemeClr val="bg1"/>
                </a:solidFill>
              </a:rPr>
              <a:t>04 - код організації;</a:t>
            </a:r>
            <a:endParaRPr lang="ru-RU" sz="2800" dirty="0">
              <a:solidFill>
                <a:schemeClr val="bg1"/>
              </a:solidFill>
            </a:endParaRPr>
          </a:p>
          <a:p>
            <a:pPr lvl="0"/>
            <a:r>
              <a:rPr lang="uk-UA" sz="2800" dirty="0">
                <a:solidFill>
                  <a:schemeClr val="bg1"/>
                </a:solidFill>
              </a:rPr>
              <a:t>05 - код форми документа;</a:t>
            </a:r>
            <a:endParaRPr lang="ru-RU" sz="2800" dirty="0">
              <a:solidFill>
                <a:schemeClr val="bg1"/>
              </a:solidFill>
            </a:endParaRPr>
          </a:p>
          <a:p>
            <a:pPr lvl="0"/>
            <a:r>
              <a:rPr lang="uk-UA" sz="2800" dirty="0">
                <a:solidFill>
                  <a:schemeClr val="bg1"/>
                </a:solidFill>
              </a:rPr>
              <a:t>06 - назва організації вищого рівня;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ru-RU" dirty="0" err="1"/>
              <a:t>Реквізити</a:t>
            </a:r>
            <a:r>
              <a:rPr lang="ru-RU" dirty="0"/>
              <a:t> документа</a:t>
            </a:r>
          </a:p>
        </p:txBody>
      </p:sp>
    </p:spTree>
    <p:extLst>
      <p:ext uri="{BB962C8B-B14F-4D97-AF65-F5344CB8AC3E}">
        <p14:creationId xmlns:p14="http://schemas.microsoft.com/office/powerpoint/2010/main" val="116984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Гриф </a:t>
            </a:r>
            <a:r>
              <a:rPr lang="ru-RU" dirty="0" err="1"/>
              <a:t>погодження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205358" y="1335654"/>
            <a:ext cx="11719942" cy="526297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Складається із:</a:t>
            </a:r>
          </a:p>
          <a:p>
            <a:pPr lvl="0" algn="just"/>
            <a:r>
              <a:rPr lang="uk-UA" sz="2800" dirty="0">
                <a:solidFill>
                  <a:schemeClr val="bg1"/>
                </a:solidFill>
              </a:rPr>
              <a:t>- слова ПОГОДЖЕНО;</a:t>
            </a:r>
            <a:endParaRPr lang="ru-RU" sz="2800" dirty="0">
              <a:solidFill>
                <a:schemeClr val="bg1"/>
              </a:solidFill>
            </a:endParaRPr>
          </a:p>
          <a:p>
            <a:pPr lvl="0" algn="just"/>
            <a:r>
              <a:rPr lang="uk-UA" sz="2800" dirty="0">
                <a:solidFill>
                  <a:schemeClr val="bg1"/>
                </a:solidFill>
              </a:rPr>
              <a:t>- назви посади особи, з якою погоджується документ, та назви установи;</a:t>
            </a:r>
            <a:endParaRPr lang="ru-RU" sz="2800" dirty="0">
              <a:solidFill>
                <a:schemeClr val="bg1"/>
              </a:solidFill>
            </a:endParaRPr>
          </a:p>
          <a:p>
            <a:pPr lvl="0" algn="just"/>
            <a:r>
              <a:rPr lang="uk-UA" sz="2800" dirty="0">
                <a:solidFill>
                  <a:schemeClr val="bg1"/>
                </a:solidFill>
              </a:rPr>
              <a:t>- особистого підпису;</a:t>
            </a:r>
            <a:endParaRPr lang="ru-RU" sz="2800" dirty="0">
              <a:solidFill>
                <a:schemeClr val="bg1"/>
              </a:solidFill>
            </a:endParaRPr>
          </a:p>
          <a:p>
            <a:pPr lvl="0" algn="just">
              <a:buFontTx/>
              <a:buChar char="-"/>
            </a:pPr>
            <a:r>
              <a:rPr lang="uk-UA" sz="2800" dirty="0">
                <a:solidFill>
                  <a:schemeClr val="bg1"/>
                </a:solidFill>
              </a:rPr>
              <a:t> його розшифрування; </a:t>
            </a:r>
          </a:p>
          <a:p>
            <a:pPr lvl="0" algn="just">
              <a:buFontTx/>
              <a:buChar char="-"/>
            </a:pPr>
            <a:r>
              <a:rPr lang="uk-UA" sz="2800" dirty="0">
                <a:solidFill>
                  <a:schemeClr val="bg1"/>
                </a:solidFill>
              </a:rPr>
              <a:t> дати.</a:t>
            </a:r>
            <a:endParaRPr lang="ru-RU" sz="2800" dirty="0">
              <a:solidFill>
                <a:schemeClr val="bg1"/>
              </a:solidFill>
            </a:endParaRPr>
          </a:p>
          <a:p>
            <a:pPr algn="just"/>
            <a:endParaRPr lang="uk-UA" sz="2800" dirty="0">
              <a:solidFill>
                <a:schemeClr val="bg1"/>
              </a:solidFill>
            </a:endParaRPr>
          </a:p>
          <a:p>
            <a:pPr algn="just"/>
            <a:r>
              <a:rPr lang="uk-UA" sz="2800" dirty="0">
                <a:solidFill>
                  <a:schemeClr val="bg1"/>
                </a:solidFill>
              </a:rPr>
              <a:t>Наприклад: </a:t>
            </a:r>
          </a:p>
          <a:p>
            <a:pPr algn="just"/>
            <a:r>
              <a:rPr lang="uk-UA" sz="2800" dirty="0">
                <a:solidFill>
                  <a:schemeClr val="bg1"/>
                </a:solidFill>
              </a:rPr>
              <a:t>ПОГОДЖЕНО</a:t>
            </a:r>
            <a:endParaRPr lang="ru-RU" sz="2800" dirty="0">
              <a:solidFill>
                <a:schemeClr val="bg1"/>
              </a:solidFill>
            </a:endParaRPr>
          </a:p>
          <a:p>
            <a:pPr algn="just"/>
            <a:r>
              <a:rPr lang="uk-UA" sz="2800" dirty="0">
                <a:solidFill>
                  <a:schemeClr val="bg1"/>
                </a:solidFill>
              </a:rPr>
              <a:t>Ректор Донецького державного університету управління (підпис) В.І. </a:t>
            </a:r>
            <a:r>
              <a:rPr lang="uk-UA" sz="2800" dirty="0" err="1">
                <a:solidFill>
                  <a:schemeClr val="bg1"/>
                </a:solidFill>
              </a:rPr>
              <a:t>Носков</a:t>
            </a:r>
            <a:r>
              <a:rPr lang="uk-UA" sz="2800" dirty="0">
                <a:solidFill>
                  <a:schemeClr val="bg1"/>
                </a:solidFill>
              </a:rPr>
              <a:t> 07.05.2007 р.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Гриф погодження</a:t>
            </a:r>
            <a:endParaRPr lang="ru-RU" dirty="0"/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Nataljya\Downloads\title-page-tu-rtz-08.jpg"/>
          <p:cNvPicPr>
            <a:picLocks noChangeAspect="1" noChangeArrowheads="1"/>
          </p:cNvPicPr>
          <p:nvPr/>
        </p:nvPicPr>
        <p:blipFill>
          <a:blip r:embed="rId3"/>
          <a:srcRect l="10653" b="44113"/>
          <a:stretch>
            <a:fillRect/>
          </a:stretch>
        </p:blipFill>
        <p:spPr bwMode="auto">
          <a:xfrm>
            <a:off x="2971800" y="1181100"/>
            <a:ext cx="6177654" cy="5461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74321" y="162501"/>
            <a:ext cx="9053954" cy="53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Гриф погодження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pic>
        <p:nvPicPr>
          <p:cNvPr id="8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2425700" y="2247900"/>
            <a:ext cx="3530600" cy="13589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Гриф погодження</a:t>
            </a:r>
            <a:endParaRPr lang="ru-RU" dirty="0"/>
          </a:p>
        </p:txBody>
      </p:sp>
      <p:pic>
        <p:nvPicPr>
          <p:cNvPr id="3074" name="Picture 2" descr="C:\Users\Nataljya\Downloads\4ce36141359af228ae399379a03ecd4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0300" y="1282372"/>
            <a:ext cx="9320213" cy="5372427"/>
          </a:xfrm>
          <a:prstGeom prst="rect">
            <a:avLst/>
          </a:prstGeom>
          <a:noFill/>
        </p:spPr>
      </p:pic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1066800" y="4470400"/>
            <a:ext cx="2603500" cy="16002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92658" y="1322954"/>
            <a:ext cx="11770742" cy="544764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dirty="0">
                <a:solidFill>
                  <a:schemeClr val="bg1"/>
                </a:solidFill>
              </a:rPr>
              <a:t>	</a:t>
            </a:r>
            <a:r>
              <a:rPr lang="uk-UA" sz="2800" b="1" dirty="0">
                <a:solidFill>
                  <a:schemeClr val="bg1"/>
                </a:solidFill>
              </a:rPr>
              <a:t>Віза документа </a:t>
            </a:r>
            <a:r>
              <a:rPr lang="uk-UA" sz="2800" dirty="0">
                <a:solidFill>
                  <a:schemeClr val="bg1"/>
                </a:solidFill>
              </a:rPr>
              <a:t>- це напис, зроблений посадовою особою, яка висловлює згоду або незгоду зі змістом документа. Віза складається з:</a:t>
            </a:r>
            <a:endParaRPr lang="ru-RU" sz="2800" dirty="0">
              <a:solidFill>
                <a:schemeClr val="bg1"/>
              </a:solidFill>
            </a:endParaRPr>
          </a:p>
          <a:p>
            <a:pPr lvl="0" algn="just"/>
            <a:r>
              <a:rPr lang="uk-UA" sz="2800" dirty="0">
                <a:solidFill>
                  <a:schemeClr val="bg1"/>
                </a:solidFill>
              </a:rPr>
              <a:t>- назви посади особи, яка підписує документ;</a:t>
            </a:r>
            <a:endParaRPr lang="ru-RU" sz="2800" dirty="0">
              <a:solidFill>
                <a:schemeClr val="bg1"/>
              </a:solidFill>
            </a:endParaRPr>
          </a:p>
          <a:p>
            <a:pPr lvl="0" algn="just"/>
            <a:r>
              <a:rPr lang="uk-UA" sz="2800" dirty="0">
                <a:solidFill>
                  <a:schemeClr val="bg1"/>
                </a:solidFill>
              </a:rPr>
              <a:t>- підпису та його розшифрування;</a:t>
            </a:r>
            <a:endParaRPr lang="ru-RU" sz="2800" dirty="0">
              <a:solidFill>
                <a:schemeClr val="bg1"/>
              </a:solidFill>
            </a:endParaRPr>
          </a:p>
          <a:p>
            <a:pPr lvl="0" algn="just">
              <a:buFontTx/>
              <a:buChar char="-"/>
            </a:pPr>
            <a:r>
              <a:rPr lang="uk-UA" sz="2800" dirty="0">
                <a:solidFill>
                  <a:schemeClr val="bg1"/>
                </a:solidFill>
              </a:rPr>
              <a:t>лаконічного рішення (зауваження); </a:t>
            </a:r>
          </a:p>
          <a:p>
            <a:pPr lvl="0" algn="just"/>
            <a:r>
              <a:rPr lang="uk-UA" sz="2800" dirty="0">
                <a:solidFill>
                  <a:schemeClr val="bg1"/>
                </a:solidFill>
              </a:rPr>
              <a:t>- дати візування.</a:t>
            </a:r>
            <a:endParaRPr lang="ru-RU" sz="2800" dirty="0">
              <a:solidFill>
                <a:schemeClr val="bg1"/>
              </a:solidFill>
            </a:endParaRPr>
          </a:p>
          <a:p>
            <a:pPr algn="just"/>
            <a:endParaRPr lang="uk-UA" sz="2800" dirty="0">
              <a:solidFill>
                <a:schemeClr val="bg1"/>
              </a:solidFill>
            </a:endParaRPr>
          </a:p>
          <a:p>
            <a:pPr algn="just"/>
            <a:r>
              <a:rPr lang="uk-UA" sz="2800" dirty="0">
                <a:solidFill>
                  <a:schemeClr val="bg1"/>
                </a:solidFill>
              </a:rPr>
              <a:t>	</a:t>
            </a:r>
            <a:r>
              <a:rPr lang="uk-UA" sz="2400" dirty="0">
                <a:solidFill>
                  <a:schemeClr val="bg1"/>
                </a:solidFill>
              </a:rPr>
              <a:t>Наприклад: </a:t>
            </a:r>
          </a:p>
          <a:p>
            <a:pPr algn="just"/>
            <a:r>
              <a:rPr lang="uk-UA" sz="2400" dirty="0">
                <a:solidFill>
                  <a:schemeClr val="bg1"/>
                </a:solidFill>
              </a:rPr>
              <a:t>Директор Навчального центру</a:t>
            </a:r>
            <a:endParaRPr lang="ru-RU" sz="2400" dirty="0">
              <a:solidFill>
                <a:schemeClr val="bg1"/>
              </a:solidFill>
            </a:endParaRPr>
          </a:p>
          <a:p>
            <a:pPr algn="just"/>
            <a:r>
              <a:rPr lang="uk-UA" sz="2400" dirty="0">
                <a:solidFill>
                  <a:schemeClr val="bg1"/>
                </a:solidFill>
              </a:rPr>
              <a:t>"</a:t>
            </a:r>
            <a:r>
              <a:rPr lang="uk-UA" sz="2400" dirty="0" err="1">
                <a:solidFill>
                  <a:schemeClr val="bg1"/>
                </a:solidFill>
              </a:rPr>
              <a:t>Укрсервіс”</a:t>
            </a:r>
            <a:r>
              <a:rPr lang="uk-UA" sz="2400" dirty="0">
                <a:solidFill>
                  <a:schemeClr val="bg1"/>
                </a:solidFill>
              </a:rPr>
              <a:t> (підпис) С.Р. Зінченко</a:t>
            </a:r>
            <a:endParaRPr lang="ru-RU" sz="2400" dirty="0">
              <a:solidFill>
                <a:schemeClr val="bg1"/>
              </a:solidFill>
            </a:endParaRPr>
          </a:p>
          <a:p>
            <a:pPr algn="just"/>
            <a:r>
              <a:rPr lang="uk-UA" sz="2400" dirty="0">
                <a:solidFill>
                  <a:schemeClr val="bg1"/>
                </a:solidFill>
              </a:rPr>
              <a:t>Не заперечую.</a:t>
            </a:r>
            <a:endParaRPr lang="ru-RU" sz="2400" dirty="0">
              <a:solidFill>
                <a:schemeClr val="bg1"/>
              </a:solidFill>
            </a:endParaRPr>
          </a:p>
          <a:p>
            <a:pPr algn="just"/>
            <a:r>
              <a:rPr lang="uk-UA" sz="2400" dirty="0">
                <a:solidFill>
                  <a:schemeClr val="bg1"/>
                </a:solidFill>
              </a:rPr>
              <a:t>20.05.2007 р.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ru-RU" dirty="0" err="1"/>
              <a:t>Віза</a:t>
            </a:r>
            <a:r>
              <a:rPr lang="ru-RU" dirty="0"/>
              <a:t> документа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43458" y="1437254"/>
            <a:ext cx="11770742" cy="507831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dirty="0">
                <a:solidFill>
                  <a:schemeClr val="bg1"/>
                </a:solidFill>
              </a:rPr>
              <a:t>	Якщо доповнення та зауваження особи, яка візує документ, мають розгорнутий характер, вони викладаються на окремому аркуші, а на першій сторінці документа зазначається: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uk-UA" sz="2800" dirty="0">
                <a:solidFill>
                  <a:schemeClr val="bg1"/>
                </a:solidFill>
              </a:rPr>
              <a:t>	Наприклад: </a:t>
            </a:r>
          </a:p>
          <a:p>
            <a:r>
              <a:rPr lang="uk-UA" sz="2400" dirty="0">
                <a:solidFill>
                  <a:schemeClr val="bg1"/>
                </a:solidFill>
              </a:rPr>
              <a:t>Директор Державного </a:t>
            </a:r>
            <a:r>
              <a:rPr lang="uk-UA" sz="2400" i="1" dirty="0">
                <a:solidFill>
                  <a:schemeClr val="bg1"/>
                </a:solidFill>
              </a:rPr>
              <a:t>спеціалізованого підприємства видавництва "</a:t>
            </a:r>
            <a:r>
              <a:rPr lang="uk-UA" sz="2400" i="1" dirty="0" err="1">
                <a:solidFill>
                  <a:schemeClr val="bg1"/>
                </a:solidFill>
              </a:rPr>
              <a:t>Освіта</a:t>
            </a:r>
            <a:r>
              <a:rPr lang="uk-UA" sz="2400" dirty="0" err="1">
                <a:solidFill>
                  <a:schemeClr val="bg1"/>
                </a:solidFill>
              </a:rPr>
              <a:t>”</a:t>
            </a:r>
            <a:r>
              <a:rPr lang="uk-UA" sz="2400" i="1" dirty="0">
                <a:solidFill>
                  <a:schemeClr val="bg1"/>
                </a:solidFill>
              </a:rPr>
              <a:t> 		(підпис)</a:t>
            </a:r>
            <a:r>
              <a:rPr lang="uk-UA" sz="2400" dirty="0">
                <a:solidFill>
                  <a:schemeClr val="bg1"/>
                </a:solidFill>
              </a:rPr>
              <a:t> 		І.М</a:t>
            </a:r>
            <a:r>
              <a:rPr lang="uk-UA" sz="2400" i="1" dirty="0">
                <a:solidFill>
                  <a:schemeClr val="bg1"/>
                </a:solidFill>
              </a:rPr>
              <a:t>.</a:t>
            </a:r>
            <a:r>
              <a:rPr lang="uk-UA" sz="2400" dirty="0" err="1">
                <a:solidFill>
                  <a:schemeClr val="bg1"/>
                </a:solidFill>
              </a:rPr>
              <a:t>Подолюк</a:t>
            </a:r>
            <a:r>
              <a:rPr lang="uk-UA" sz="2400" i="1" dirty="0">
                <a:solidFill>
                  <a:schemeClr val="bg1"/>
                </a:solidFill>
              </a:rPr>
              <a:t> </a:t>
            </a:r>
          </a:p>
          <a:p>
            <a:r>
              <a:rPr lang="uk-UA" sz="2400" i="1" dirty="0">
                <a:solidFill>
                  <a:schemeClr val="bg1"/>
                </a:solidFill>
              </a:rPr>
              <a:t>Зауваження додаються. 18.11.2007 р.</a:t>
            </a:r>
          </a:p>
          <a:p>
            <a:endParaRPr lang="ru-RU" sz="2800" dirty="0">
              <a:solidFill>
                <a:schemeClr val="bg1"/>
              </a:solidFill>
            </a:endParaRPr>
          </a:p>
          <a:p>
            <a:pPr algn="just"/>
            <a:r>
              <a:rPr lang="uk-UA" sz="2800" dirty="0">
                <a:solidFill>
                  <a:schemeClr val="bg1"/>
                </a:solidFill>
              </a:rPr>
              <a:t>	У внутрішніх документах віза проставляється на першому примірнику документа, а у зовнішніх - на примірнику, що залишається в організації.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ru-RU" dirty="0" err="1"/>
              <a:t>Віза</a:t>
            </a:r>
            <a:r>
              <a:rPr lang="ru-RU" dirty="0"/>
              <a:t> документа</a:t>
            </a: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>
                <a:solidFill>
                  <a:schemeClr val="bg1"/>
                </a:solidFill>
              </a:rPr>
              <a:t>Відбиток печатки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205358" y="1957954"/>
            <a:ext cx="11770742" cy="452431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400" dirty="0">
                <a:solidFill>
                  <a:schemeClr val="bg1"/>
                </a:solidFill>
              </a:rPr>
              <a:t>	Документи, які потребують особливого засвідчення, завіряють відбитком печатки. Ставлять ЇХ на документах, що засвідчують права певних осіб, витрати коштів і матеріальних цінностей, а також на тих документах, де наявність відбитка печатки передбачено правовими актами.</a:t>
            </a:r>
            <a:endParaRPr lang="ru-RU" sz="2400" dirty="0">
              <a:solidFill>
                <a:schemeClr val="bg1"/>
              </a:solidFill>
            </a:endParaRPr>
          </a:p>
          <a:p>
            <a:pPr algn="just"/>
            <a:r>
              <a:rPr lang="uk-UA" sz="2400" dirty="0">
                <a:solidFill>
                  <a:schemeClr val="bg1"/>
                </a:solidFill>
              </a:rPr>
              <a:t>	Печатка має накладатися на частину назви посади й підпису особи, яка підписала документ.</a:t>
            </a:r>
            <a:endParaRPr lang="ru-RU" sz="2400" dirty="0">
              <a:solidFill>
                <a:schemeClr val="bg1"/>
              </a:solidFill>
            </a:endParaRPr>
          </a:p>
          <a:p>
            <a:pPr algn="just"/>
            <a:endParaRPr lang="uk-UA" sz="2400" dirty="0">
              <a:solidFill>
                <a:schemeClr val="bg1"/>
              </a:solidFill>
            </a:endParaRPr>
          </a:p>
          <a:p>
            <a:pPr algn="just"/>
            <a:r>
              <a:rPr lang="uk-UA" sz="2400" dirty="0">
                <a:solidFill>
                  <a:schemeClr val="bg1"/>
                </a:solidFill>
              </a:rPr>
              <a:t>	Наприклад:</a:t>
            </a:r>
            <a:endParaRPr lang="ru-RU" sz="2400" dirty="0">
              <a:solidFill>
                <a:schemeClr val="bg1"/>
              </a:solidFill>
            </a:endParaRPr>
          </a:p>
          <a:p>
            <a:pPr algn="just"/>
            <a:r>
              <a:rPr lang="uk-UA" sz="2400" dirty="0">
                <a:solidFill>
                  <a:schemeClr val="bg1"/>
                </a:solidFill>
              </a:rPr>
              <a:t>	Ректор 		(підпис) 		О.П. </a:t>
            </a:r>
            <a:r>
              <a:rPr lang="uk-UA" sz="2400" dirty="0" err="1">
                <a:solidFill>
                  <a:schemeClr val="bg1"/>
                </a:solidFill>
              </a:rPr>
              <a:t>Потапенко</a:t>
            </a:r>
            <a:endParaRPr lang="ru-RU" sz="2400" dirty="0">
              <a:solidFill>
                <a:schemeClr val="bg1"/>
              </a:solidFill>
            </a:endParaRPr>
          </a:p>
          <a:p>
            <a:pPr algn="just"/>
            <a:endParaRPr lang="uk-UA" sz="2400" dirty="0">
              <a:solidFill>
                <a:schemeClr val="bg1"/>
              </a:solidFill>
            </a:endParaRPr>
          </a:p>
          <a:p>
            <a:pPr algn="just"/>
            <a:r>
              <a:rPr lang="uk-UA" sz="2400" dirty="0">
                <a:solidFill>
                  <a:schemeClr val="bg1"/>
                </a:solidFill>
              </a:rPr>
              <a:t>	Відбиток печатки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ataljya\Downloads\000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4966" y="1704975"/>
            <a:ext cx="4438650" cy="4438650"/>
          </a:xfrm>
          <a:prstGeom prst="rect">
            <a:avLst/>
          </a:prstGeom>
          <a:noFill/>
        </p:spPr>
      </p:pic>
      <p:pic>
        <p:nvPicPr>
          <p:cNvPr id="9219" name="Picture 3" descr="C:\Users\Nataljya\Downloads\0004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414" y="1667102"/>
            <a:ext cx="4391025" cy="439102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>
                <a:solidFill>
                  <a:schemeClr val="bg1"/>
                </a:solidFill>
              </a:rPr>
              <a:t>Відбиток печатки</a:t>
            </a:r>
            <a:endParaRPr lang="ru-RU" dirty="0"/>
          </a:p>
        </p:txBody>
      </p:sp>
      <p:pic>
        <p:nvPicPr>
          <p:cNvPr id="6" name="Picture 60" descr="3D_2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358" y="1384300"/>
            <a:ext cx="11770742" cy="489364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400" dirty="0">
                <a:solidFill>
                  <a:schemeClr val="bg1"/>
                </a:solidFill>
              </a:rPr>
              <a:t>	Якщо документ має додатки, то в лівому куті під текстом з нового рядка зазначається:</a:t>
            </a:r>
            <a:endParaRPr lang="ru-RU" sz="2400" dirty="0">
              <a:solidFill>
                <a:schemeClr val="bg1"/>
              </a:solidFill>
            </a:endParaRPr>
          </a:p>
          <a:p>
            <a:pPr algn="just"/>
            <a:r>
              <a:rPr lang="uk-UA" sz="2400" i="1" dirty="0">
                <a:solidFill>
                  <a:schemeClr val="bg1"/>
                </a:solidFill>
              </a:rPr>
              <a:t>Додаток: на 4</a:t>
            </a:r>
            <a:r>
              <a:rPr lang="uk-UA" sz="2400" dirty="0">
                <a:solidFill>
                  <a:schemeClr val="bg1"/>
                </a:solidFill>
              </a:rPr>
              <a:t> арк. у </a:t>
            </a:r>
            <a:r>
              <a:rPr lang="uk-UA" sz="2400" i="1" dirty="0">
                <a:solidFill>
                  <a:schemeClr val="bg1"/>
                </a:solidFill>
              </a:rPr>
              <a:t>2 пр.</a:t>
            </a:r>
            <a:endParaRPr lang="ru-RU" sz="2400" dirty="0">
              <a:solidFill>
                <a:schemeClr val="bg1"/>
              </a:solidFill>
            </a:endParaRPr>
          </a:p>
          <a:p>
            <a:pPr algn="just"/>
            <a:r>
              <a:rPr lang="uk-UA" sz="2400" dirty="0">
                <a:solidFill>
                  <a:schemeClr val="bg1"/>
                </a:solidFill>
              </a:rPr>
              <a:t>	</a:t>
            </a:r>
          </a:p>
          <a:p>
            <a:pPr algn="just"/>
            <a:r>
              <a:rPr lang="uk-UA" sz="2400" dirty="0">
                <a:solidFill>
                  <a:schemeClr val="bg1"/>
                </a:solidFill>
              </a:rPr>
              <a:t>	Після слова Додаток можна перелічити назви документів, що додаються:</a:t>
            </a:r>
            <a:endParaRPr lang="ru-RU" sz="2400" dirty="0">
              <a:solidFill>
                <a:schemeClr val="bg1"/>
              </a:solidFill>
            </a:endParaRPr>
          </a:p>
          <a:p>
            <a:pPr algn="just"/>
            <a:r>
              <a:rPr lang="uk-UA" sz="2400" i="1" dirty="0">
                <a:solidFill>
                  <a:schemeClr val="bg1"/>
                </a:solidFill>
              </a:rPr>
              <a:t>Додатки:</a:t>
            </a:r>
            <a:endParaRPr lang="ru-RU" sz="2400" dirty="0">
              <a:solidFill>
                <a:schemeClr val="bg1"/>
              </a:solidFill>
            </a:endParaRPr>
          </a:p>
          <a:p>
            <a:pPr lvl="0" algn="just"/>
            <a:r>
              <a:rPr lang="uk-UA" sz="2400" dirty="0">
                <a:solidFill>
                  <a:schemeClr val="bg1"/>
                </a:solidFill>
              </a:rPr>
              <a:t>1. </a:t>
            </a:r>
            <a:r>
              <a:rPr lang="uk-UA" sz="2400" i="1" dirty="0">
                <a:solidFill>
                  <a:schemeClr val="bg1"/>
                </a:solidFill>
              </a:rPr>
              <a:t>Акт оцінки вартості використаних матеріалів на</a:t>
            </a:r>
            <a:r>
              <a:rPr lang="uk-UA" sz="2400" dirty="0">
                <a:solidFill>
                  <a:schemeClr val="bg1"/>
                </a:solidFill>
              </a:rPr>
              <a:t> 2 </a:t>
            </a:r>
            <a:r>
              <a:rPr lang="uk-UA" sz="2400" i="1" dirty="0">
                <a:solidFill>
                  <a:schemeClr val="bg1"/>
                </a:solidFill>
              </a:rPr>
              <a:t>арк. в 1 пр.</a:t>
            </a:r>
            <a:endParaRPr lang="ru-RU" sz="2400" dirty="0">
              <a:solidFill>
                <a:schemeClr val="bg1"/>
              </a:solidFill>
            </a:endParaRPr>
          </a:p>
          <a:p>
            <a:pPr lvl="0" algn="just"/>
            <a:r>
              <a:rPr lang="uk-UA" sz="2400" dirty="0">
                <a:solidFill>
                  <a:schemeClr val="bg1"/>
                </a:solidFill>
              </a:rPr>
              <a:t>2. </a:t>
            </a:r>
            <a:r>
              <a:rPr lang="uk-UA" sz="2400" i="1" dirty="0">
                <a:solidFill>
                  <a:schemeClr val="bg1"/>
                </a:solidFill>
              </a:rPr>
              <a:t>Акт прийому нових будівельних матеріалів на</a:t>
            </a:r>
            <a:r>
              <a:rPr lang="uk-UA" sz="2400" dirty="0">
                <a:solidFill>
                  <a:schemeClr val="bg1"/>
                </a:solidFill>
              </a:rPr>
              <a:t> 3 </a:t>
            </a:r>
            <a:r>
              <a:rPr lang="uk-UA" sz="2400" i="1" dirty="0">
                <a:solidFill>
                  <a:schemeClr val="bg1"/>
                </a:solidFill>
              </a:rPr>
              <a:t>арк. у2пр.</a:t>
            </a:r>
            <a:endParaRPr lang="ru-RU" sz="2400" dirty="0">
              <a:solidFill>
                <a:schemeClr val="bg1"/>
              </a:solidFill>
            </a:endParaRPr>
          </a:p>
          <a:p>
            <a:pPr algn="just"/>
            <a:endParaRPr lang="uk-UA" sz="2400" dirty="0">
              <a:solidFill>
                <a:schemeClr val="bg1"/>
              </a:solidFill>
            </a:endParaRPr>
          </a:p>
          <a:p>
            <a:pPr algn="just"/>
            <a:r>
              <a:rPr lang="uk-UA" sz="2400" dirty="0">
                <a:solidFill>
                  <a:schemeClr val="bg1"/>
                </a:solidFill>
              </a:rPr>
              <a:t>	За великої кількості додатків їх опис складається окремо, а в документі після тексту зазначається:</a:t>
            </a:r>
            <a:endParaRPr lang="ru-RU" sz="2400" dirty="0">
              <a:solidFill>
                <a:schemeClr val="bg1"/>
              </a:solidFill>
            </a:endParaRPr>
          </a:p>
          <a:p>
            <a:pPr algn="just"/>
            <a:r>
              <a:rPr lang="uk-UA" sz="2400" i="1" dirty="0">
                <a:solidFill>
                  <a:schemeClr val="bg1"/>
                </a:solidFill>
              </a:rPr>
              <a:t>Додаток: згідно з описом на 10</a:t>
            </a:r>
            <a:r>
              <a:rPr lang="uk-UA" sz="2400" dirty="0">
                <a:solidFill>
                  <a:schemeClr val="bg1"/>
                </a:solidFill>
              </a:rPr>
              <a:t> арк.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>
                <a:solidFill>
                  <a:schemeClr val="bg1"/>
                </a:solidFill>
              </a:rPr>
              <a:t>Відмітка про наявність додатків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taljya\Downloads\letter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4688" y="1363663"/>
            <a:ext cx="7853653" cy="5126037"/>
          </a:xfrm>
          <a:prstGeom prst="rect">
            <a:avLst/>
          </a:prstGeom>
          <a:noFill/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>
                <a:solidFill>
                  <a:schemeClr val="bg1"/>
                </a:solidFill>
              </a:rPr>
              <a:t>Відмітка про наявність додатків</a:t>
            </a:r>
            <a:endParaRPr lang="ru-RU" dirty="0"/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2260600" y="4699000"/>
            <a:ext cx="3632200" cy="5715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358" y="1422400"/>
            <a:ext cx="11770742" cy="532453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000" dirty="0">
                <a:solidFill>
                  <a:schemeClr val="bg1"/>
                </a:solidFill>
              </a:rPr>
              <a:t>	Цей реквізит обов'язковий лише у вихідних документах (листах, довідках, висновках) і складається з прізвища виконавця та номера його службового телефону. Ці відомості проставляються на останній сторінці документа у нижньому лівому куті (лицьової сторони).</a:t>
            </a:r>
            <a:endParaRPr lang="ru-RU" sz="2000" dirty="0">
              <a:solidFill>
                <a:schemeClr val="bg1"/>
              </a:solidFill>
            </a:endParaRPr>
          </a:p>
          <a:p>
            <a:pPr algn="just"/>
            <a:r>
              <a:rPr lang="uk-UA" sz="2000" dirty="0">
                <a:solidFill>
                  <a:schemeClr val="bg1"/>
                </a:solidFill>
              </a:rPr>
              <a:t>	</a:t>
            </a:r>
          </a:p>
          <a:p>
            <a:pPr algn="just"/>
            <a:r>
              <a:rPr lang="uk-UA" sz="2000" dirty="0">
                <a:solidFill>
                  <a:schemeClr val="bg1"/>
                </a:solidFill>
              </a:rPr>
              <a:t>	Відмітка про виконання документа і направлення його до справи містить такі відомості: коротку довідку про виконання, якщо немає документа, що засвідчує це; вказівку на номер справи, до якої буде підшито документ; дату направлення документа до справи; назву посади і підпис керівника структурного підрозділу або виконавця.</a:t>
            </a:r>
            <a:endParaRPr lang="ru-RU" sz="2000" dirty="0">
              <a:solidFill>
                <a:schemeClr val="bg1"/>
              </a:solidFill>
            </a:endParaRPr>
          </a:p>
          <a:p>
            <a:pPr algn="just"/>
            <a:endParaRPr lang="uk-UA" sz="2000" dirty="0">
              <a:solidFill>
                <a:schemeClr val="bg1"/>
              </a:solidFill>
            </a:endParaRPr>
          </a:p>
          <a:p>
            <a:pPr algn="just"/>
            <a:r>
              <a:rPr lang="uk-UA" sz="2000" dirty="0">
                <a:solidFill>
                  <a:schemeClr val="bg1"/>
                </a:solidFill>
              </a:rPr>
              <a:t>	Наприклад: До справи № 03-4</a:t>
            </a:r>
            <a:endParaRPr lang="ru-RU" sz="2000" dirty="0">
              <a:solidFill>
                <a:schemeClr val="bg1"/>
              </a:solidFill>
            </a:endParaRPr>
          </a:p>
          <a:p>
            <a:pPr algn="just"/>
            <a:r>
              <a:rPr lang="uk-UA" sz="2000" i="1" dirty="0">
                <a:solidFill>
                  <a:schemeClr val="bg1"/>
                </a:solidFill>
              </a:rPr>
              <a:t>Відповідь надіслано 13.05.2007М03-</a:t>
            </a:r>
            <a:r>
              <a:rPr lang="uk-UA" sz="2000" dirty="0">
                <a:solidFill>
                  <a:schemeClr val="bg1"/>
                </a:solidFill>
              </a:rPr>
              <a:t>12/113 </a:t>
            </a:r>
          </a:p>
          <a:p>
            <a:pPr algn="just"/>
            <a:r>
              <a:rPr lang="uk-UA" sz="2000" i="1" dirty="0">
                <a:solidFill>
                  <a:schemeClr val="bg1"/>
                </a:solidFill>
              </a:rPr>
              <a:t>Назва посади (підпис) (ініціал(и) і прізвище) 14.05.2007</a:t>
            </a:r>
          </a:p>
          <a:p>
            <a:pPr algn="just"/>
            <a:r>
              <a:rPr lang="uk-UA" sz="2000" dirty="0">
                <a:solidFill>
                  <a:schemeClr val="bg1"/>
                </a:solidFill>
              </a:rPr>
              <a:t>	</a:t>
            </a:r>
          </a:p>
          <a:p>
            <a:pPr algn="just"/>
            <a:r>
              <a:rPr lang="uk-UA" sz="2000" dirty="0">
                <a:solidFill>
                  <a:schemeClr val="bg1"/>
                </a:solidFill>
              </a:rPr>
              <a:t>	Відмітка про виконання вміщується в лівій частині нижнього берега першого аркуша документа.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>
                <a:solidFill>
                  <a:schemeClr val="bg1"/>
                </a:solidFill>
              </a:rPr>
              <a:t>Відмітка про виконавця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160908" y="1295400"/>
            <a:ext cx="11840592" cy="521970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uk-UA" sz="3000" dirty="0">
                <a:solidFill>
                  <a:schemeClr val="bg1"/>
                </a:solidFill>
              </a:rPr>
              <a:t>07 - назва організації;</a:t>
            </a:r>
            <a:endParaRPr lang="ru-RU" sz="3000" dirty="0">
              <a:solidFill>
                <a:schemeClr val="bg1"/>
              </a:solidFill>
            </a:endParaRPr>
          </a:p>
          <a:p>
            <a:pPr lvl="0"/>
            <a:r>
              <a:rPr lang="uk-UA" sz="3000" dirty="0">
                <a:solidFill>
                  <a:schemeClr val="bg1"/>
                </a:solidFill>
              </a:rPr>
              <a:t>08 - назва структурного підрозділу організації;</a:t>
            </a:r>
            <a:endParaRPr lang="ru-RU" sz="3000" dirty="0">
              <a:solidFill>
                <a:schemeClr val="bg1"/>
              </a:solidFill>
            </a:endParaRPr>
          </a:p>
          <a:p>
            <a:pPr lvl="0"/>
            <a:r>
              <a:rPr lang="uk-UA" sz="3000" dirty="0">
                <a:solidFill>
                  <a:schemeClr val="bg1"/>
                </a:solidFill>
              </a:rPr>
              <a:t>09 - довідкові дані про організацію;</a:t>
            </a:r>
            <a:endParaRPr lang="ru-RU" sz="3000" dirty="0">
              <a:solidFill>
                <a:schemeClr val="bg1"/>
              </a:solidFill>
            </a:endParaRPr>
          </a:p>
          <a:p>
            <a:pPr lvl="0"/>
            <a:r>
              <a:rPr lang="uk-UA" sz="3000" dirty="0">
                <a:solidFill>
                  <a:schemeClr val="bg1"/>
                </a:solidFill>
              </a:rPr>
              <a:t>10 - назва виду документа;</a:t>
            </a:r>
            <a:endParaRPr lang="ru-RU" sz="3000" dirty="0">
              <a:solidFill>
                <a:schemeClr val="bg1"/>
              </a:solidFill>
            </a:endParaRPr>
          </a:p>
          <a:p>
            <a:pPr lvl="0"/>
            <a:r>
              <a:rPr lang="uk-UA" sz="3000" dirty="0">
                <a:solidFill>
                  <a:schemeClr val="bg1"/>
                </a:solidFill>
              </a:rPr>
              <a:t>11 - дата документа;</a:t>
            </a:r>
            <a:endParaRPr lang="ru-RU" sz="3000" dirty="0">
              <a:solidFill>
                <a:schemeClr val="bg1"/>
              </a:solidFill>
            </a:endParaRPr>
          </a:p>
          <a:p>
            <a:pPr lvl="0"/>
            <a:r>
              <a:rPr lang="uk-UA" sz="3000" dirty="0">
                <a:solidFill>
                  <a:schemeClr val="bg1"/>
                </a:solidFill>
              </a:rPr>
              <a:t>12 - реєстраційний індекс документа;</a:t>
            </a:r>
            <a:endParaRPr lang="ru-RU" sz="3000" dirty="0">
              <a:solidFill>
                <a:schemeClr val="bg1"/>
              </a:solidFill>
            </a:endParaRPr>
          </a:p>
          <a:p>
            <a:pPr lvl="0"/>
            <a:r>
              <a:rPr lang="uk-UA" sz="3000" dirty="0">
                <a:solidFill>
                  <a:schemeClr val="bg1"/>
                </a:solidFill>
              </a:rPr>
              <a:t>13 - посилання на реєстраційний індекс і дату документа, на який дають відповідь;</a:t>
            </a:r>
            <a:endParaRPr lang="ru-RU" sz="3000" dirty="0">
              <a:solidFill>
                <a:schemeClr val="bg1"/>
              </a:solidFill>
            </a:endParaRPr>
          </a:p>
          <a:p>
            <a:pPr lvl="0"/>
            <a:r>
              <a:rPr lang="uk-UA" sz="3000" dirty="0">
                <a:solidFill>
                  <a:schemeClr val="bg1"/>
                </a:solidFill>
              </a:rPr>
              <a:t>14 - місце складання або видання документа;</a:t>
            </a:r>
            <a:endParaRPr lang="ru-RU" sz="3000" dirty="0">
              <a:solidFill>
                <a:schemeClr val="bg1"/>
              </a:solidFill>
            </a:endParaRPr>
          </a:p>
          <a:p>
            <a:pPr lvl="0"/>
            <a:r>
              <a:rPr lang="uk-UA" sz="3000" dirty="0">
                <a:solidFill>
                  <a:schemeClr val="bg1"/>
                </a:solidFill>
              </a:rPr>
              <a:t>15 - гриф обмеження доступу до документа;</a:t>
            </a:r>
            <a:endParaRPr lang="ru-RU" sz="3000" dirty="0">
              <a:solidFill>
                <a:schemeClr val="bg1"/>
              </a:solidFill>
            </a:endParaRPr>
          </a:p>
          <a:p>
            <a:pPr lvl="0"/>
            <a:r>
              <a:rPr lang="uk-UA" sz="3000" dirty="0">
                <a:solidFill>
                  <a:schemeClr val="bg1"/>
                </a:solidFill>
              </a:rPr>
              <a:t>16 - адресат;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Реквізити</a:t>
            </a:r>
            <a:r>
              <a:rPr lang="ru-RU" dirty="0"/>
              <a:t> документа</a:t>
            </a:r>
          </a:p>
        </p:txBody>
      </p:sp>
    </p:spTree>
    <p:extLst>
      <p:ext uri="{BB962C8B-B14F-4D97-AF65-F5344CB8AC3E}">
        <p14:creationId xmlns:p14="http://schemas.microsoft.com/office/powerpoint/2010/main" val="195932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358" y="2161154"/>
            <a:ext cx="11770742" cy="378565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4000" dirty="0">
                <a:solidFill>
                  <a:schemeClr val="bg1"/>
                </a:solidFill>
              </a:rPr>
              <a:t>	Під час оформлення документів слід дотримуватися основних правил їх складання, які передбачають правильне написання реквізитів та їх розміщення на бланку документа. Дотримання цих вимог надає документу юридичної сили.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Правила </a:t>
            </a:r>
            <a:r>
              <a:rPr lang="ru-RU" dirty="0" err="1"/>
              <a:t>оформлення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224408" y="1361863"/>
            <a:ext cx="11764392" cy="501675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uk-UA" sz="3200" dirty="0">
                <a:solidFill>
                  <a:schemeClr val="bg1"/>
                </a:solidFill>
              </a:rPr>
              <a:t>17 - гриф затвердження документа; </a:t>
            </a:r>
          </a:p>
          <a:p>
            <a:pPr lvl="0"/>
            <a:r>
              <a:rPr lang="uk-UA" sz="3200" dirty="0">
                <a:solidFill>
                  <a:schemeClr val="bg1"/>
                </a:solidFill>
              </a:rPr>
              <a:t>18-резолюція;</a:t>
            </a:r>
            <a:endParaRPr lang="ru-RU" sz="3200" dirty="0">
              <a:solidFill>
                <a:schemeClr val="bg1"/>
              </a:solidFill>
            </a:endParaRPr>
          </a:p>
          <a:p>
            <a:pPr lvl="0"/>
            <a:r>
              <a:rPr lang="uk-UA" sz="3200" dirty="0">
                <a:solidFill>
                  <a:schemeClr val="bg1"/>
                </a:solidFill>
              </a:rPr>
              <a:t>19 - заголовок до тексту документа;</a:t>
            </a:r>
            <a:endParaRPr lang="ru-RU" sz="3200" dirty="0">
              <a:solidFill>
                <a:schemeClr val="bg1"/>
              </a:solidFill>
            </a:endParaRPr>
          </a:p>
          <a:p>
            <a:pPr lvl="0"/>
            <a:r>
              <a:rPr lang="uk-UA" sz="3200" dirty="0">
                <a:solidFill>
                  <a:schemeClr val="bg1"/>
                </a:solidFill>
              </a:rPr>
              <a:t>20 - відмітка про контроль;</a:t>
            </a:r>
            <a:endParaRPr lang="ru-RU" sz="3200" dirty="0">
              <a:solidFill>
                <a:schemeClr val="bg1"/>
              </a:solidFill>
            </a:endParaRPr>
          </a:p>
          <a:p>
            <a:pPr lvl="0"/>
            <a:r>
              <a:rPr lang="uk-UA" sz="3200" dirty="0">
                <a:solidFill>
                  <a:schemeClr val="bg1"/>
                </a:solidFill>
              </a:rPr>
              <a:t>21 - текст документа;</a:t>
            </a:r>
            <a:endParaRPr lang="ru-RU" sz="3200" dirty="0">
              <a:solidFill>
                <a:schemeClr val="bg1"/>
              </a:solidFill>
            </a:endParaRPr>
          </a:p>
          <a:p>
            <a:pPr lvl="0"/>
            <a:r>
              <a:rPr lang="uk-UA" sz="3200" dirty="0">
                <a:solidFill>
                  <a:schemeClr val="bg1"/>
                </a:solidFill>
              </a:rPr>
              <a:t>22 - відмітка про наявність додатків;</a:t>
            </a:r>
            <a:endParaRPr lang="ru-RU" sz="3200" dirty="0">
              <a:solidFill>
                <a:schemeClr val="bg1"/>
              </a:solidFill>
            </a:endParaRPr>
          </a:p>
          <a:p>
            <a:pPr lvl="0"/>
            <a:r>
              <a:rPr lang="uk-UA" sz="3200" dirty="0">
                <a:solidFill>
                  <a:schemeClr val="bg1"/>
                </a:solidFill>
              </a:rPr>
              <a:t>23 - підпис;</a:t>
            </a:r>
            <a:endParaRPr lang="ru-RU" sz="3200" dirty="0">
              <a:solidFill>
                <a:schemeClr val="bg1"/>
              </a:solidFill>
            </a:endParaRPr>
          </a:p>
          <a:p>
            <a:pPr lvl="0"/>
            <a:r>
              <a:rPr lang="uk-UA" sz="3200" dirty="0">
                <a:solidFill>
                  <a:schemeClr val="bg1"/>
                </a:solidFill>
              </a:rPr>
              <a:t>24 - гриф погодження документа;</a:t>
            </a:r>
            <a:endParaRPr lang="ru-RU" sz="3200" dirty="0">
              <a:solidFill>
                <a:schemeClr val="bg1"/>
              </a:solidFill>
            </a:endParaRPr>
          </a:p>
          <a:p>
            <a:pPr lvl="0"/>
            <a:r>
              <a:rPr lang="uk-UA" sz="3200" dirty="0">
                <a:solidFill>
                  <a:schemeClr val="bg1"/>
                </a:solidFill>
              </a:rPr>
              <a:t>25 - візи документа;</a:t>
            </a:r>
            <a:endParaRPr lang="ru-RU" sz="3200" dirty="0">
              <a:solidFill>
                <a:schemeClr val="bg1"/>
              </a:solidFill>
            </a:endParaRPr>
          </a:p>
          <a:p>
            <a:pPr lvl="0"/>
            <a:r>
              <a:rPr lang="uk-UA" sz="3200" dirty="0">
                <a:solidFill>
                  <a:schemeClr val="bg1"/>
                </a:solidFill>
              </a:rPr>
              <a:t>26 - відбиток печатки;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ru-RU" dirty="0" err="1"/>
              <a:t>Реквізити</a:t>
            </a:r>
            <a:r>
              <a:rPr lang="ru-RU" dirty="0"/>
              <a:t> документа</a:t>
            </a:r>
          </a:p>
        </p:txBody>
      </p:sp>
    </p:spTree>
    <p:extLst>
      <p:ext uri="{BB962C8B-B14F-4D97-AF65-F5344CB8AC3E}">
        <p14:creationId xmlns:p14="http://schemas.microsoft.com/office/powerpoint/2010/main" val="354070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224408" y="1819063"/>
            <a:ext cx="11764392" cy="452431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uk-UA" sz="3200" dirty="0">
                <a:solidFill>
                  <a:schemeClr val="bg1"/>
                </a:solidFill>
              </a:rPr>
              <a:t>27 - відмітка про засвідчення копії;</a:t>
            </a:r>
            <a:endParaRPr lang="ru-RU" sz="3200" dirty="0">
              <a:solidFill>
                <a:schemeClr val="bg1"/>
              </a:solidFill>
            </a:endParaRPr>
          </a:p>
          <a:p>
            <a:pPr lvl="0"/>
            <a:r>
              <a:rPr lang="uk-UA" sz="3200" dirty="0">
                <a:solidFill>
                  <a:schemeClr val="bg1"/>
                </a:solidFill>
              </a:rPr>
              <a:t>28 - прізвище виконавця і номер його телефону;</a:t>
            </a:r>
            <a:endParaRPr lang="ru-RU" sz="3200" dirty="0">
              <a:solidFill>
                <a:schemeClr val="bg1"/>
              </a:solidFill>
            </a:endParaRPr>
          </a:p>
          <a:p>
            <a:pPr lvl="0"/>
            <a:r>
              <a:rPr lang="uk-UA" sz="3200" dirty="0">
                <a:solidFill>
                  <a:schemeClr val="bg1"/>
                </a:solidFill>
              </a:rPr>
              <a:t>29 - відмітка про виконання документа і направлення його до справи;</a:t>
            </a:r>
            <a:endParaRPr lang="ru-RU" sz="3200" dirty="0">
              <a:solidFill>
                <a:schemeClr val="bg1"/>
              </a:solidFill>
            </a:endParaRPr>
          </a:p>
          <a:p>
            <a:pPr lvl="0"/>
            <a:r>
              <a:rPr lang="uk-UA" sz="3200" dirty="0">
                <a:solidFill>
                  <a:schemeClr val="bg1"/>
                </a:solidFill>
              </a:rPr>
              <a:t>30 - відмітка про наявність документа в електронній формі;</a:t>
            </a:r>
            <a:endParaRPr lang="ru-RU" sz="3200" dirty="0">
              <a:solidFill>
                <a:schemeClr val="bg1"/>
              </a:solidFill>
            </a:endParaRPr>
          </a:p>
          <a:p>
            <a:pPr lvl="0"/>
            <a:r>
              <a:rPr lang="uk-UA" sz="3200" dirty="0">
                <a:solidFill>
                  <a:schemeClr val="bg1"/>
                </a:solidFill>
              </a:rPr>
              <a:t>31 - відмітка про надходження документа до організації;</a:t>
            </a:r>
            <a:endParaRPr lang="ru-RU" sz="3200" dirty="0">
              <a:solidFill>
                <a:schemeClr val="bg1"/>
              </a:solidFill>
            </a:endParaRPr>
          </a:p>
          <a:p>
            <a:pPr lvl="0"/>
            <a:r>
              <a:rPr lang="uk-UA" sz="3200" dirty="0">
                <a:solidFill>
                  <a:schemeClr val="bg1"/>
                </a:solidFill>
              </a:rPr>
              <a:t>32 - запис про державну реєстрацію.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ru-RU" dirty="0" err="1"/>
              <a:t>Реквізити</a:t>
            </a:r>
            <a:r>
              <a:rPr lang="ru-RU" dirty="0"/>
              <a:t> документа</a:t>
            </a:r>
          </a:p>
        </p:txBody>
      </p:sp>
    </p:spTree>
    <p:extLst>
      <p:ext uri="{BB962C8B-B14F-4D97-AF65-F5344CB8AC3E}">
        <p14:creationId xmlns:p14="http://schemas.microsoft.com/office/powerpoint/2010/main" val="354070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90500" y="2243634"/>
            <a:ext cx="11811000" cy="39703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chemeClr val="bg1"/>
                </a:solidFill>
              </a:rPr>
              <a:t>	</a:t>
            </a:r>
            <a:r>
              <a:rPr lang="uk-UA" sz="2800" b="1" dirty="0">
                <a:solidFill>
                  <a:schemeClr val="bg1"/>
                </a:solidFill>
              </a:rPr>
              <a:t> Бланк документа </a:t>
            </a:r>
            <a:r>
              <a:rPr lang="uk-UA" sz="2800" dirty="0">
                <a:solidFill>
                  <a:schemeClr val="bg1"/>
                </a:solidFill>
              </a:rPr>
              <a:t>- це </a:t>
            </a:r>
            <a:r>
              <a:rPr lang="uk-UA" sz="2800" dirty="0" err="1">
                <a:solidFill>
                  <a:schemeClr val="bg1"/>
                </a:solidFill>
              </a:rPr>
              <a:t>зуніфікована</a:t>
            </a:r>
            <a:r>
              <a:rPr lang="uk-UA" sz="2800" dirty="0">
                <a:solidFill>
                  <a:schemeClr val="bg1"/>
                </a:solidFill>
              </a:rPr>
              <a:t> форма службового документа з надрукованою постійною інформацією й місцем, відведеним для змінної. Бланки заповнюють конкретними відомостями. Найпоширенішими є бланки </a:t>
            </a:r>
            <a:r>
              <a:rPr lang="uk-UA" sz="2800" b="1" dirty="0">
                <a:solidFill>
                  <a:schemeClr val="bg1"/>
                </a:solidFill>
              </a:rPr>
              <a:t>актів, довідок, наказів, протоколів, листів</a:t>
            </a:r>
            <a:r>
              <a:rPr lang="uk-UA" sz="2800" dirty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  <a:p>
            <a:pPr algn="just"/>
            <a:r>
              <a:rPr lang="uk-UA" sz="2800" dirty="0">
                <a:solidFill>
                  <a:schemeClr val="bg1"/>
                </a:solidFill>
              </a:rPr>
              <a:t>	</a:t>
            </a:r>
          </a:p>
          <a:p>
            <a:pPr algn="just"/>
            <a:r>
              <a:rPr lang="uk-UA" sz="2800" dirty="0">
                <a:solidFill>
                  <a:schemeClr val="bg1"/>
                </a:solidFill>
              </a:rPr>
              <a:t>	Застосування бланків під час складання документів підвищує культуру ділового спілкування, надає інформації офіційного характеру.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Бланк документа</a:t>
            </a: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92658" y="2002334"/>
            <a:ext cx="11834242" cy="440120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</a:rPr>
              <a:t>	</a:t>
            </a:r>
            <a:r>
              <a:rPr lang="uk-UA" sz="2800" dirty="0"/>
              <a:t> </a:t>
            </a:r>
            <a:r>
              <a:rPr lang="uk-UA" sz="2800" b="1" dirty="0">
                <a:solidFill>
                  <a:schemeClr val="bg1"/>
                </a:solidFill>
              </a:rPr>
              <a:t>Назва організації </a:t>
            </a:r>
            <a:r>
              <a:rPr lang="uk-UA" sz="2800" dirty="0">
                <a:solidFill>
                  <a:schemeClr val="bg1"/>
                </a:solidFill>
              </a:rPr>
              <a:t>відтворюється на бланку в повному розгорнутому найменуванні. Скорочену назву організації зазначають тоді, коли її офіційно зафіксовано в статуті.</a:t>
            </a:r>
            <a:endParaRPr lang="ru-RU" sz="2800" dirty="0">
              <a:solidFill>
                <a:schemeClr val="bg1"/>
              </a:solidFill>
            </a:endParaRPr>
          </a:p>
          <a:p>
            <a:pPr algn="just"/>
            <a:r>
              <a:rPr lang="uk-UA" sz="2800" dirty="0">
                <a:solidFill>
                  <a:schemeClr val="bg1"/>
                </a:solidFill>
              </a:rPr>
              <a:t>	</a:t>
            </a:r>
          </a:p>
          <a:p>
            <a:pPr algn="just"/>
            <a:r>
              <a:rPr lang="uk-UA" sz="2800" b="1" dirty="0">
                <a:solidFill>
                  <a:schemeClr val="bg1"/>
                </a:solidFill>
              </a:rPr>
              <a:t>	Назва виду документа </a:t>
            </a:r>
            <a:r>
              <a:rPr lang="uk-UA" sz="2800" dirty="0">
                <a:solidFill>
                  <a:schemeClr val="bg1"/>
                </a:solidFill>
              </a:rPr>
              <a:t>- обов'язковий реквізит будь-якого документа, крім листів. Назва є на бланку або вдруковується угорі ліворуч. Залежно від виду документа визначаються перелік необхідних для його оформлювання реквізитів, побудова тексту й ступінь обов'язковості виконання його положень.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Основні правила оформлювання документів. Назва організації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157206</TotalTime>
  <Words>384</Words>
  <Application>Microsoft Office PowerPoint</Application>
  <PresentationFormat>Широкоэкранный</PresentationFormat>
  <Paragraphs>257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Шаблони та формуляр-зразки документа. Реквізити документа. Правила оформлення сторінки</vt:lpstr>
      <vt:lpstr>Формуляр документа</vt:lpstr>
      <vt:lpstr>Реквізити документа</vt:lpstr>
      <vt:lpstr>Реквізити документа</vt:lpstr>
      <vt:lpstr>Реквізити документа</vt:lpstr>
      <vt:lpstr>Реквізити документа</vt:lpstr>
      <vt:lpstr>Реквізити документа</vt:lpstr>
      <vt:lpstr>Бланк документа</vt:lpstr>
      <vt:lpstr>Основні правила оформлювання документів. Назва організації</vt:lpstr>
      <vt:lpstr>Назва організації</vt:lpstr>
      <vt:lpstr>Номер розрахункового рахунка</vt:lpstr>
      <vt:lpstr>Дата документа</vt:lpstr>
      <vt:lpstr>Дата документа</vt:lpstr>
      <vt:lpstr>Реєстраційний індекс.  Місце складання або видання документа</vt:lpstr>
      <vt:lpstr>Реєстраційний індекс.  Місце складання або видання документа</vt:lpstr>
      <vt:lpstr>Адресат</vt:lpstr>
      <vt:lpstr>Адресат</vt:lpstr>
      <vt:lpstr>Адресат</vt:lpstr>
      <vt:lpstr>Адресат</vt:lpstr>
      <vt:lpstr>Адресат</vt:lpstr>
      <vt:lpstr>Підпис</vt:lpstr>
      <vt:lpstr>Підпис</vt:lpstr>
      <vt:lpstr>Підпис</vt:lpstr>
      <vt:lpstr>Підпис</vt:lpstr>
      <vt:lpstr>Підпис</vt:lpstr>
      <vt:lpstr>Гриф затвердження документа</vt:lpstr>
      <vt:lpstr>Гриф затвердження документа</vt:lpstr>
      <vt:lpstr>Гриф затвердження документа</vt:lpstr>
      <vt:lpstr>Гриф затвердження документа</vt:lpstr>
      <vt:lpstr>Резолюція</vt:lpstr>
      <vt:lpstr>Резолюція</vt:lpstr>
      <vt:lpstr>Резолюція</vt:lpstr>
      <vt:lpstr>Резолюція</vt:lpstr>
      <vt:lpstr>Заголовок до тексту документа</vt:lpstr>
      <vt:lpstr>Заголовок до тексту документа</vt:lpstr>
      <vt:lpstr>Заголовок до тексту документа</vt:lpstr>
      <vt:lpstr>Заголовок до тексту документа</vt:lpstr>
      <vt:lpstr>Заголовок до тексту документа</vt:lpstr>
      <vt:lpstr>Гриф погодження</vt:lpstr>
      <vt:lpstr>Гриф погодження</vt:lpstr>
      <vt:lpstr>Гриф погодження</vt:lpstr>
      <vt:lpstr>Гриф погодження</vt:lpstr>
      <vt:lpstr>Віза документа</vt:lpstr>
      <vt:lpstr>Віза документа</vt:lpstr>
      <vt:lpstr>Відбиток печатки</vt:lpstr>
      <vt:lpstr>Відбиток печатки</vt:lpstr>
      <vt:lpstr>Відмітка про наявність додатків</vt:lpstr>
      <vt:lpstr>Відмітка про наявність додатків</vt:lpstr>
      <vt:lpstr>Відмітка про виконавця</vt:lpstr>
      <vt:lpstr>Правила оформлення документів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ГригоренкоСергій</dc:creator>
  <cp:lastModifiedBy>380680591203</cp:lastModifiedBy>
  <cp:revision>1291</cp:revision>
  <dcterms:created xsi:type="dcterms:W3CDTF">2016-06-06T19:48:43Z</dcterms:created>
  <dcterms:modified xsi:type="dcterms:W3CDTF">2022-04-21T07:34:55Z</dcterms:modified>
</cp:coreProperties>
</file>