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sldIdLst>
    <p:sldId id="256" r:id="rId3"/>
    <p:sldId id="293" r:id="rId4"/>
    <p:sldId id="294" r:id="rId5"/>
    <p:sldId id="295" r:id="rId6"/>
    <p:sldId id="272" r:id="rId7"/>
    <p:sldId id="307" r:id="rId8"/>
    <p:sldId id="300" r:id="rId9"/>
    <p:sldId id="260" r:id="rId10"/>
    <p:sldId id="309" r:id="rId11"/>
    <p:sldId id="30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D02300"/>
    <a:srgbClr val="990099"/>
    <a:srgbClr val="006600"/>
    <a:srgbClr val="003399"/>
    <a:srgbClr val="008000"/>
    <a:srgbClr val="AC0000"/>
    <a:srgbClr val="F60000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871" autoAdjust="0"/>
  </p:normalViewPr>
  <p:slideViewPr>
    <p:cSldViewPr>
      <p:cViewPr varScale="1">
        <p:scale>
          <a:sx n="53" d="100"/>
          <a:sy n="53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2DCBE51-CCAC-480B-829E-F9F77AB87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5718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DCBE51-CCAC-480B-829E-F9F77AB8711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7578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52" y="425569"/>
            <a:ext cx="7772400" cy="1362075"/>
          </a:xfrm>
          <a:prstGeom prst="rect">
            <a:avLst/>
          </a:prstGeom>
        </p:spPr>
        <p:txBody>
          <a:bodyPr anchor="b"/>
          <a:lstStyle>
            <a:lvl1pPr algn="r">
              <a:defRPr sz="40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213"/>
            <a:ext cx="7772400" cy="150018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5585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48088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9216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482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622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608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946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2339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338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44716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03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35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3312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335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3312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72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60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2558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58610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alphaModFix amt="3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76" r:id="rId3"/>
    <p:sldLayoutId id="2147483677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D504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D504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D504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D504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4D504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4D504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4D504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D504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504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504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>
          <a:xfrm>
            <a:off x="179512" y="836712"/>
            <a:ext cx="7772400" cy="3744416"/>
          </a:xfrm>
        </p:spPr>
        <p:txBody>
          <a:bodyPr/>
          <a:lstStyle/>
          <a:p>
            <a:pPr algn="ctr">
              <a:buSzPct val="100000"/>
            </a:pPr>
            <a:r>
              <a:rPr lang="uk-UA" i="1" dirty="0">
                <a:solidFill>
                  <a:srgbClr val="1A2907"/>
                </a:solidFill>
                <a:latin typeface="Arial" pitchFamily="34" charset="0"/>
              </a:rPr>
              <a:t>Тема.</a:t>
            </a:r>
            <a:r>
              <a:rPr lang="uk-UA" dirty="0">
                <a:solidFill>
                  <a:srgbClr val="1A2907"/>
                </a:solidFill>
                <a:latin typeface="Arial" pitchFamily="34" charset="0"/>
              </a:rPr>
              <a:t/>
            </a:r>
            <a:br>
              <a:rPr lang="uk-UA" dirty="0">
                <a:solidFill>
                  <a:srgbClr val="1A2907"/>
                </a:solidFill>
                <a:latin typeface="Arial" pitchFamily="34" charset="0"/>
              </a:rPr>
            </a:br>
            <a:r>
              <a:rPr lang="uk-UA" sz="1800" dirty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uk-UA" sz="6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Степінь із цілим від'ємним  показником</a:t>
            </a:r>
            <a:endParaRPr lang="ru-RU" sz="600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26F33F-BA83-40F7-96A8-8BEDB682F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940"/>
            <a:ext cx="6477000" cy="634082"/>
          </a:xfrm>
        </p:spPr>
        <p:txBody>
          <a:bodyPr/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Тестові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завдання</a:t>
            </a:r>
            <a:endParaRPr lang="x-none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DF1B3BD-0FD2-45F8-BC94-D9BF2194C8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622722"/>
                <a:ext cx="8388424" cy="6212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   Тотожно </a:t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рівним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виразу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7</a:t>
                </a:r>
                <a:r>
                  <a:rPr lang="uk-UA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-3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є </a:t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вираз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а)  -</a:t>
                </a:r>
                <a:r>
                  <a:rPr lang="uk-UA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 7</a:t>
                </a:r>
                <a:r>
                  <a:rPr lang="uk-UA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-3</a:t>
                </a: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  <m:sup>
                            <m:r>
                              <a:rPr lang="ru-RU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  <m:sup>
                            <m:r>
                              <a:rPr lang="uk-UA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   </a:t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Тотожно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рівним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дробу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є </a:t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вираз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а) 2</a:t>
                </a:r>
                <a:r>
                  <a:rPr lang="uk-UA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	   б) 2</a:t>
                </a:r>
                <a:r>
                  <a:rPr lang="uk-UA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      в) 4</a:t>
                </a:r>
                <a:r>
                  <a:rPr lang="uk-UA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	   г) 2</a:t>
                </a:r>
                <a:r>
                  <a:rPr lang="uk-UA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-3</a:t>
                </a:r>
                <a:endPara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   </a:t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Значення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виразу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</a:t>
                </a:r>
                <a:r>
                  <a:rPr lang="uk-UA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-3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:r>
                  <a:rPr lang="uk-UA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-2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дорівнює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ru-RU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а) -10;	   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	  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г) 12.</a:t>
                </a:r>
              </a:p>
              <a:p>
                <a:pPr marL="0" indent="0">
                  <a:buNone/>
                </a:pPr>
                <a:r>
                  <a:rPr lang="ru-RU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   </a:t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Тотожним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 степеня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uk-UA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uk-UA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uk-UA" b="1" baseline="30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є </a:t>
                </a:r>
                <a:r>
                  <a:rPr lang="ru-RU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вираз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ru-RU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uk-U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)</m:t>
                    </m:r>
                    <m:r>
                      <m:rPr>
                        <m:nor/>
                      </m:rPr>
                      <a:rPr lang="uk-UA" b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   б)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uk-U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)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uk-UA" b="1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в)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uk-UA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uk-U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)</m:t>
                    </m:r>
                    <m:r>
                      <m:rPr>
                        <m:nor/>
                      </m:rPr>
                      <a:rPr lang="uk-UA" b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uk-UA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uk-UA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∙(-2)</a:t>
                </a:r>
                <a:endParaRPr lang="ru-UA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F1B3BD-0FD2-45F8-BC94-D9BF2194C8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622722"/>
                <a:ext cx="8388424" cy="6212338"/>
              </a:xfrm>
              <a:blipFill>
                <a:blip r:embed="rId2"/>
                <a:stretch>
                  <a:fillRect l="-1817" t="-1374" r="-1163"/>
                </a:stretch>
              </a:blipFill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Объект 2">
            <a:extLst>
              <a:ext uri="{FF2B5EF4-FFF2-40B4-BE49-F238E27FC236}">
                <a16:creationId xmlns:a16="http://schemas.microsoft.com/office/drawing/2014/main" xmlns="" id="{376436CE-D333-4925-8030-60CCF1DF65D5}"/>
              </a:ext>
            </a:extLst>
          </p:cNvPr>
          <p:cNvSpPr txBox="1">
            <a:spLocks/>
          </p:cNvSpPr>
          <p:nvPr/>
        </p:nvSpPr>
        <p:spPr bwMode="auto">
          <a:xfrm>
            <a:off x="7881756" y="1268760"/>
            <a:ext cx="1296144" cy="457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5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504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504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504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504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Tx/>
              <a:buAutoNum type="arabicParenR"/>
            </a:pPr>
            <a:r>
              <a:rPr lang="uk-UA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marL="514350" indent="-514350">
              <a:buFontTx/>
              <a:buAutoNum type="arabicParenR"/>
            </a:pPr>
            <a:r>
              <a:rPr lang="uk-UA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514350" indent="-514350">
              <a:buFontTx/>
              <a:buAutoNum type="arabicParenR"/>
            </a:pPr>
            <a:r>
              <a:rPr lang="uk-UA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marL="514350" indent="-514350">
              <a:buFontTx/>
              <a:buAutoNum type="arabicParenR"/>
            </a:pPr>
            <a:r>
              <a:rPr lang="uk-UA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x-none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553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5"/>
          <p:cNvSpPr>
            <a:spLocks noGrp="1"/>
          </p:cNvSpPr>
          <p:nvPr>
            <p:ph type="title"/>
          </p:nvPr>
        </p:nvSpPr>
        <p:spPr>
          <a:xfrm>
            <a:off x="-35307" y="0"/>
            <a:ext cx="7416824" cy="511156"/>
          </a:xfrm>
        </p:spPr>
        <p:txBody>
          <a:bodyPr/>
          <a:lstStyle/>
          <a:p>
            <a:r>
              <a:rPr lang="uk-UA" b="1" u="sng" dirty="0">
                <a:solidFill>
                  <a:srgbClr val="1A29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№1. Продовжити речення</a:t>
            </a:r>
            <a:endParaRPr lang="ru-RU" b="1" dirty="0">
              <a:solidFill>
                <a:srgbClr val="1A29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Content Placeholder 6"/>
          <p:cNvSpPr>
            <a:spLocks noGrp="1"/>
          </p:cNvSpPr>
          <p:nvPr>
            <p:ph idx="1"/>
          </p:nvPr>
        </p:nvSpPr>
        <p:spPr>
          <a:xfrm>
            <a:off x="0" y="511156"/>
            <a:ext cx="9216996" cy="6093296"/>
          </a:xfrm>
        </p:spPr>
        <p:txBody>
          <a:bodyPr/>
          <a:lstStyle/>
          <a:p>
            <a:pPr marL="742950" lvl="0" indent="-742950">
              <a:buFont typeface="+mj-lt"/>
              <a:buAutoNum type="arabicParenR"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Степенем числа </a:t>
            </a: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натуральним показником </a:t>
            </a:r>
            <a:r>
              <a:rPr lang="en-US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більшим за 1, називається …</a:t>
            </a:r>
          </a:p>
          <a:p>
            <a:pPr marL="742950" lvl="0" indent="-742950">
              <a:buFont typeface="+mj-lt"/>
              <a:buAutoNum type="arabicParenR"/>
            </a:pP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742950">
              <a:buFont typeface="+mj-lt"/>
              <a:buAutoNum type="arabicParenR"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підносимо до степеня, називають …</a:t>
            </a:r>
          </a:p>
          <a:p>
            <a:pPr marL="742950" lvl="0" indent="-742950">
              <a:buFont typeface="+mj-lt"/>
              <a:buAutoNum type="arabicParenR"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en-US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яке показує до якого </a:t>
            </a:r>
          </a:p>
          <a:p>
            <a:pPr marL="0" lv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степеня підноситься основа        </a:t>
            </a:r>
          </a:p>
          <a:p>
            <a:pPr marL="0" lv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називають …</a:t>
            </a:r>
            <a:endParaRPr lang="x-none" sz="4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uk-UA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6">
                <a:extLst>
                  <a:ext uri="{FF2B5EF4-FFF2-40B4-BE49-F238E27FC236}">
                    <a16:creationId xmlns:a16="http://schemas.microsoft.com/office/drawing/2014/main" id="{5FC0F9BF-5C3F-49AC-BA7F-740E02276FA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7499" y="224244"/>
                <a:ext cx="9216996" cy="6475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4D504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4D5040"/>
                    </a:solidFill>
                    <a:latin typeface="+mn-lt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4D5040"/>
                    </a:solidFill>
                    <a:latin typeface="+mn-lt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4D5040"/>
                    </a:solidFill>
                    <a:latin typeface="+mn-lt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4D5040"/>
                    </a:solidFill>
                    <a:latin typeface="+mn-lt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742950" indent="-742950">
                  <a:buFont typeface="+mj-lt"/>
                  <a:buAutoNum type="arabicParenR"/>
                </a:pPr>
                <a:endParaRPr lang="uk-UA" sz="4000" kern="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indent="-742950">
                  <a:buFont typeface="+mj-lt"/>
                  <a:buAutoNum type="arabicParenR"/>
                </a:pPr>
                <a:endParaRPr lang="uk-UA" sz="4000" kern="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40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добуток </a:t>
                </a:r>
                <a:r>
                  <a:rPr lang="en-US" sz="40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uk-UA" sz="40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множників, кожен з яких рівний </a:t>
                </a:r>
                <a:r>
                  <a:rPr lang="uk-UA" sz="40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а:   </a:t>
                </a:r>
                <a:r>
                  <a:rPr lang="uk-UA" sz="4000" kern="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40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0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ru-RU" sz="4000" i="1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4000" i="1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ru-RU" sz="4000" i="1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·...·</m:t>
                    </m:r>
                    <m:r>
                      <a:rPr lang="ru-RU" sz="4000" i="1" ker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</m:oMath>
                </a14:m>
                <a:endParaRPr lang="ru-UA" sz="4000" kern="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40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0" indent="0">
                  <a:buNone/>
                </a:pPr>
                <a:r>
                  <a:rPr lang="uk-UA" sz="40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основою</a:t>
                </a:r>
                <a:endParaRPr lang="ru-UA" sz="4000" kern="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uk-UA" sz="40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0" indent="0">
                  <a:buNone/>
                </a:pPr>
                <a:r>
                  <a:rPr lang="uk-UA" sz="40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0" indent="0">
                  <a:buNone/>
                </a:pPr>
                <a:r>
                  <a:rPr lang="uk-UA" sz="40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показником</a:t>
                </a:r>
                <a:endParaRPr lang="ru-UA" sz="4000" kern="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auto">
                  <a:spcAft>
                    <a:spcPts val="0"/>
                  </a:spcAft>
                  <a:buClr>
                    <a:schemeClr val="accent3"/>
                  </a:buClr>
                  <a:buFontTx/>
                  <a:buNone/>
                  <a:defRPr/>
                </a:pPr>
                <a:endParaRPr lang="uk-UA" sz="3600" b="1" kern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4" name="Content Placeholder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FC0F9BF-5C3F-49AC-BA7F-740E02276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99" y="224244"/>
                <a:ext cx="9216996" cy="6475648"/>
              </a:xfrm>
              <a:prstGeom prst="rect">
                <a:avLst/>
              </a:prstGeom>
              <a:blipFill>
                <a:blip r:embed="rId2"/>
                <a:stretch>
                  <a:fillRect l="-2315" r="-331" b="-33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51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5"/>
          <p:cNvSpPr>
            <a:spLocks noGrp="1"/>
          </p:cNvSpPr>
          <p:nvPr>
            <p:ph type="title"/>
          </p:nvPr>
        </p:nvSpPr>
        <p:spPr>
          <a:xfrm>
            <a:off x="-35307" y="0"/>
            <a:ext cx="7416824" cy="511156"/>
          </a:xfrm>
        </p:spPr>
        <p:txBody>
          <a:bodyPr/>
          <a:lstStyle/>
          <a:p>
            <a:r>
              <a:rPr lang="uk-UA" b="1" u="sng" dirty="0">
                <a:solidFill>
                  <a:srgbClr val="1A29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Продовжити речення</a:t>
            </a:r>
            <a:endParaRPr lang="ru-RU" b="1" dirty="0">
              <a:solidFill>
                <a:srgbClr val="1A290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Content Placeholder 6"/>
          <p:cNvSpPr>
            <a:spLocks noGrp="1"/>
          </p:cNvSpPr>
          <p:nvPr>
            <p:ph idx="1"/>
          </p:nvPr>
        </p:nvSpPr>
        <p:spPr>
          <a:xfrm>
            <a:off x="25231" y="908720"/>
            <a:ext cx="9144000" cy="6715148"/>
          </a:xfrm>
        </p:spPr>
        <p:txBody>
          <a:bodyPr/>
          <a:lstStyle/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При піднесенні до степеня додатного  </a:t>
            </a:r>
          </a:p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числа отримуємо …</a:t>
            </a:r>
          </a:p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5) При піднесенні до степеня </a:t>
            </a:r>
          </a:p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від’ємного числа з парним показником   </a:t>
            </a:r>
          </a:p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отримуємо …</a:t>
            </a:r>
            <a:endParaRPr lang="uk-UA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6) При піднесенні до степеня від’ємного  </a:t>
            </a:r>
          </a:p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числа з непарним показником </a:t>
            </a:r>
          </a:p>
          <a:p>
            <a:pPr marL="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отримуємо…</a:t>
            </a:r>
            <a:endParaRPr lang="x-none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uk-UA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xmlns="" id="{BAC12C83-C292-4377-BD74-2109CB6F0CB1}"/>
              </a:ext>
            </a:extLst>
          </p:cNvPr>
          <p:cNvSpPr txBox="1">
            <a:spLocks/>
          </p:cNvSpPr>
          <p:nvPr/>
        </p:nvSpPr>
        <p:spPr bwMode="auto">
          <a:xfrm>
            <a:off x="29497" y="908720"/>
            <a:ext cx="9144000" cy="671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5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504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504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504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504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uk-UA" sz="40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uk-UA" sz="40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</a:t>
            </a:r>
            <a:r>
              <a:rPr lang="uk-UA" sz="40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додатне число</a:t>
            </a:r>
            <a:endParaRPr lang="x-none" sz="40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uk-UA" sz="4000" kern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FontTx/>
              <a:buNone/>
            </a:pPr>
            <a:endParaRPr lang="uk-UA" sz="40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uk-UA" sz="40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</a:t>
            </a:r>
            <a:r>
              <a:rPr lang="uk-UA" sz="40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додатне число</a:t>
            </a:r>
            <a:endParaRPr lang="x-none" sz="40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uk-UA" sz="24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uk-UA" sz="60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r>
              <a:rPr lang="uk-UA" sz="4000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</a:t>
            </a:r>
            <a:r>
              <a:rPr lang="uk-UA" sz="40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від’ємне число</a:t>
            </a:r>
            <a:endParaRPr lang="x-none" sz="40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sz="3600" b="1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93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1CD3F9-B977-4B87-9DA9-234B794DB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90" y="-6638"/>
            <a:ext cx="6477000" cy="655275"/>
          </a:xfrm>
        </p:spPr>
        <p:txBody>
          <a:bodyPr/>
          <a:lstStyle/>
          <a:p>
            <a:pPr algn="l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   Знайди пару</a:t>
            </a:r>
            <a:endParaRPr lang="x-none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5" name="Объект 4">
                <a:extLst>
                  <a:ext uri="{FF2B5EF4-FFF2-40B4-BE49-F238E27FC236}">
                    <a16:creationId xmlns:a16="http://schemas.microsoft.com/office/drawing/2014/main" id="{21105C40-D484-4646-949C-CC4E921374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72547232"/>
                  </p:ext>
                </p:extLst>
              </p:nvPr>
            </p:nvGraphicFramePr>
            <p:xfrm>
              <a:off x="323528" y="607957"/>
              <a:ext cx="5976664" cy="601192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528392">
                      <a:extLst>
                        <a:ext uri="{9D8B030D-6E8A-4147-A177-3AD203B41FA5}">
                          <a16:colId xmlns:a16="http://schemas.microsoft.com/office/drawing/2014/main" val="1938347501"/>
                        </a:ext>
                      </a:extLst>
                    </a:gridCol>
                    <a:gridCol w="2448272">
                      <a:extLst>
                        <a:ext uri="{9D8B030D-6E8A-4147-A177-3AD203B41FA5}">
                          <a16:colId xmlns:a16="http://schemas.microsoft.com/office/drawing/2014/main" val="1058757523"/>
                        </a:ext>
                      </a:extLst>
                    </a:gridCol>
                  </a:tblGrid>
                  <a:tr h="5896890">
                    <a:tc>
                      <a:txBody>
                        <a:bodyPr/>
                        <a:lstStyle/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ts val="1400"/>
                            <a:buFont typeface="+mj-lt"/>
                            <a:buNone/>
                            <a:tabLst>
                              <a:tab pos="678180" algn="l"/>
                            </a:tabLst>
                          </a:pPr>
                          <a:r>
                            <a:rPr lang="uk-UA" sz="40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1) </a:t>
                          </a:r>
                          <a:r>
                            <a:rPr lang="uk-UA" sz="4400" b="1" i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uk-UA" sz="4400" b="1" i="1" baseline="30000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uk-UA" sz="4400" b="1" i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r>
                            <a:rPr lang="uk-UA" sz="4400" b="1" i="1" baseline="30000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endParaRPr lang="ru-UA" sz="4000" i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ts val="1400"/>
                            <a:buFont typeface="+mj-lt"/>
                            <a:buNone/>
                            <a:tabLst>
                              <a:tab pos="678180" algn="l"/>
                            </a:tabLst>
                          </a:pP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2) </a:t>
                          </a:r>
                          <a:r>
                            <a:rPr lang="uk-UA" sz="4000" b="1" i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uk-UA" sz="4000" b="1" i="1" baseline="30000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 </a:t>
                          </a:r>
                          <a:r>
                            <a:rPr lang="uk-UA" sz="4000" b="1" i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r>
                            <a:rPr lang="uk-UA" sz="4000" b="1" i="1" baseline="30000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endParaRPr lang="ru-UA" sz="4000" i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ts val="1400"/>
                            <a:buFont typeface="+mj-lt"/>
                            <a:buNone/>
                            <a:tabLst>
                              <a:tab pos="678180" algn="l"/>
                            </a:tabLst>
                          </a:pP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3) а</a:t>
                          </a:r>
                          <a:r>
                            <a:rPr lang="uk-UA" sz="4000" b="1" i="1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uk-UA" sz="40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endParaRPr lang="ru-UA" sz="4000" i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ts val="1400"/>
                            <a:buFont typeface="+mj-lt"/>
                            <a:buNone/>
                            <a:tabLst>
                              <a:tab pos="678180" algn="l"/>
                            </a:tabLst>
                          </a:pPr>
                          <a:r>
                            <a:rPr lang="ru-RU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4) 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uk-UA" sz="4000" b="1" i="1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uk-UA" sz="4000" b="1" i="1" baseline="30000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uk-UA" sz="4000" b="1" i="1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endParaRPr lang="ru-UA" sz="4000" i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ts val="1400"/>
                            <a:buFont typeface="+mj-lt"/>
                            <a:buNone/>
                            <a:tabLst>
                              <a:tab pos="678180" algn="l"/>
                            </a:tabLst>
                          </a:pPr>
                          <a:r>
                            <a:rPr lang="ru-RU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5) 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(а b c)</a:t>
                          </a:r>
                          <a:r>
                            <a:rPr lang="uk-UA" sz="4000" b="1" i="1" baseline="300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uk-UA" sz="4000" b="1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</a:p>
                        <a:p>
                          <a:pPr marL="0" lvl="0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  <a:buSzPts val="1400"/>
                            <a:buFont typeface="+mj-lt"/>
                            <a:buNone/>
                            <a:tabLst>
                              <a:tab pos="678180" algn="l"/>
                            </a:tabLst>
                          </a:pPr>
                          <a:r>
                            <a:rPr lang="uk-UA" sz="4000" b="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6)</a:t>
                          </a:r>
                          <a:r>
                            <a:rPr lang="uk-UA" sz="4000" b="0" i="1" baseline="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UA" sz="40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UA" sz="40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ru-UA" sz="4000" b="1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uk-UA" sz="4000" b="1" i="1" smtClean="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𝒂</m:t>
                                          </m:r>
                                        </m:num>
                                        <m:den>
                                          <m:r>
                                            <a:rPr lang="uk-UA" sz="4000" b="1" i="1" smtClean="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𝒃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uk-UA" sz="4000" b="1" i="1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oMath>
                          </a14:m>
                          <a:endParaRPr lang="ru-UA" sz="4000" b="1" i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А) </a:t>
                          </a:r>
                          <a:r>
                            <a:rPr lang="uk-UA" sz="3600" b="1" i="1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uk-UA" sz="3600" b="1" i="1" baseline="30000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uk-UA" sz="3600" b="1" i="1" baseline="30000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n</a:t>
                          </a:r>
                          <a:endParaRPr lang="ru-UA" sz="3600" i="1" dirty="0">
                            <a:solidFill>
                              <a:srgbClr val="0000FF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Б)  </a:t>
                          </a:r>
                          <a:r>
                            <a:rPr lang="uk-UA" sz="3600" b="1" i="1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r>
                            <a:rPr lang="uk-UA" sz="3600" b="1" i="1" baseline="30000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uk-UA" sz="3600" b="1" i="1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uk-UA" sz="3600" b="1" i="1" baseline="30000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uk-UA" sz="3600" b="1" i="1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</a:t>
                          </a:r>
                          <a:r>
                            <a:rPr lang="uk-UA" sz="3600" b="1" i="1" baseline="30000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ru-UA" sz="3600" i="1" dirty="0">
                            <a:solidFill>
                              <a:srgbClr val="0000FF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В)</a:t>
                          </a:r>
                          <a:r>
                            <a:rPr lang="uk-UA" sz="3600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UA" sz="3600" b="1" i="1" dirty="0">
                            <a:solidFill>
                              <a:srgbClr val="0000FF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Г) </a:t>
                          </a:r>
                          <a:r>
                            <a:rPr lang="uk-UA" sz="3600" b="1" i="1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uk-UA" sz="3600" b="1" i="1" baseline="30000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uk-UA" sz="3600" b="1" i="1" baseline="30000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 n</a:t>
                          </a:r>
                          <a:r>
                            <a:rPr lang="uk-UA" sz="3600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endParaRPr lang="ru-UA" sz="3600" i="1" dirty="0">
                            <a:solidFill>
                              <a:srgbClr val="0000FF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Д) </a:t>
                          </a:r>
                          <a:r>
                            <a:rPr lang="uk-UA" sz="3600" b="1" i="1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uk-UA" sz="3600" b="1" i="1" baseline="30000" dirty="0" err="1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uk-UA" sz="3600" b="1" i="1" baseline="30000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- n</a:t>
                          </a: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/>
                          </a:r>
                          <a:endParaRPr lang="ru-UA" sz="3600" i="1" dirty="0">
                            <a:solidFill>
                              <a:srgbClr val="0000FF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UA" sz="3600" b="1" i="1">
                                      <a:solidFill>
                                        <a:srgbClr val="0000FF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UA" sz="3600" b="1" i="1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𝒂</m:t>
                                      </m:r>
                                    </m:e>
                                    <m:sup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𝒏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ru-UA" sz="3600" b="1" i="1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𝒃</m:t>
                                      </m:r>
                                    </m:e>
                                    <m:sup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𝒏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ru-UA" sz="3600" b="1" i="1" dirty="0">
                            <a:solidFill>
                              <a:srgbClr val="0000FF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3600" b="1" i="1" dirty="0">
                              <a:solidFill>
                                <a:srgbClr val="0000FF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Є)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UA" sz="3600" b="1" i="1">
                                      <a:solidFill>
                                        <a:srgbClr val="0000FF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UA" sz="3600" b="1" i="1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𝒃</m:t>
                                      </m:r>
                                    </m:e>
                                    <m:sup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𝒏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ru-UA" sz="3600" b="1" i="1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𝒂</m:t>
                                      </m:r>
                                    </m:e>
                                    <m:sup>
                                      <m:r>
                                        <a:rPr lang="uk-UA" sz="3600" b="1" i="1" smtClean="0">
                                          <a:solidFill>
                                            <a:srgbClr val="0000FF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𝒏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ru-UA" sz="3600" b="1" i="1" dirty="0">
                            <a:solidFill>
                              <a:srgbClr val="0000FF"/>
                            </a:solidFill>
                            <a:effectLst/>
                            <a:latin typeface="Times New Roman" panose="02020603050405020304" pitchFamily="18" charset="0"/>
                            <a:ea typeface="Arial Unicode MS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9552866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Объект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1105C40-D484-4646-949C-CC4E921374A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772547232"/>
                  </p:ext>
                </p:extLst>
              </p:nvPr>
            </p:nvGraphicFramePr>
            <p:xfrm>
              <a:off x="323528" y="607957"/>
              <a:ext cx="5976664" cy="601192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528392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1938347501"/>
                        </a:ext>
                      </a:extLst>
                    </a:gridCol>
                    <a:gridCol w="2448272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1058757523"/>
                        </a:ext>
                      </a:extLst>
                    </a:gridCol>
                  </a:tblGrid>
                  <a:tr h="6011926">
                    <a:tc>
                      <a:txBody>
                        <a:bodyPr/>
                        <a:lstStyle/>
                        <a:p>
                          <a:endParaRPr lang="x-none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3" t="-709" r="-69775" b="-25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x-none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4279" t="-709" r="-498" b="-25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69552866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Содержимое 2">
            <a:extLst>
              <a:ext uri="{FF2B5EF4-FFF2-40B4-BE49-F238E27FC236}">
                <a16:creationId xmlns:a16="http://schemas.microsoft.com/office/drawing/2014/main" xmlns="" id="{C9DA3108-CA0A-455A-8D4B-C2E0235FFB9B}"/>
              </a:ext>
            </a:extLst>
          </p:cNvPr>
          <p:cNvSpPr txBox="1">
            <a:spLocks/>
          </p:cNvSpPr>
          <p:nvPr/>
        </p:nvSpPr>
        <p:spPr bwMode="auto">
          <a:xfrm>
            <a:off x="6411060" y="908720"/>
            <a:ext cx="271293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5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504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504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504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504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uk-UA" sz="4000" b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Відповідь:</a:t>
            </a:r>
          </a:p>
          <a:p>
            <a:pPr>
              <a:buFontTx/>
              <a:buNone/>
            </a:pPr>
            <a:r>
              <a:rPr lang="uk-UA" sz="4000" b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6 - </a:t>
            </a:r>
            <a:endParaRPr lang="uk-UA" sz="3600" b="1" i="1" kern="0" dirty="0">
              <a:solidFill>
                <a:srgbClr val="A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одержимое 2">
            <a:extLst>
              <a:ext uri="{FF2B5EF4-FFF2-40B4-BE49-F238E27FC236}">
                <a16:creationId xmlns:a16="http://schemas.microsoft.com/office/drawing/2014/main" xmlns="" id="{CB3A08F2-1321-4D2E-864E-ADC000AC595F}"/>
              </a:ext>
            </a:extLst>
          </p:cNvPr>
          <p:cNvSpPr txBox="1">
            <a:spLocks/>
          </p:cNvSpPr>
          <p:nvPr/>
        </p:nvSpPr>
        <p:spPr bwMode="auto">
          <a:xfrm>
            <a:off x="6411060" y="908720"/>
            <a:ext cx="271293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5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504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504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504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504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endParaRPr lang="uk-UA" sz="4000" b="1" kern="0" dirty="0">
              <a:solidFill>
                <a:srgbClr val="A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uk-UA" sz="4000" b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Г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Д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В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А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Б</a:t>
            </a:r>
          </a:p>
          <a:p>
            <a:pPr>
              <a:buFontTx/>
              <a:buNone/>
            </a:pPr>
            <a:r>
              <a:rPr lang="uk-UA" sz="4000" b="1" i="1" kern="0" dirty="0">
                <a:solidFill>
                  <a:srgbClr val="A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6 - Е</a:t>
            </a:r>
            <a:endParaRPr lang="uk-UA" sz="3600" b="1" i="1" kern="0" dirty="0">
              <a:solidFill>
                <a:srgbClr val="A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82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643863"/>
                <a:ext cx="8101180" cy="6046236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40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48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uk-UA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uk-UA" sz="48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2) (-0,5)</a:t>
                </a:r>
                <a:r>
                  <a:rPr lang="uk-UA" sz="48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3) 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UA" sz="4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4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uk-UA" sz="4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uk-UA" sz="48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4) 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UA" sz="4800" b="1" i="1" kern="1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4800" b="1" i="0" kern="12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4800" b="1" i="0" kern="12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:r>
                  <a:rPr lang="uk-UA" sz="48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 </a:t>
                </a:r>
                <a:r>
                  <a:rPr lang="ru-RU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>
                  <a:buFont typeface="Wingdings" pitchFamily="2" charset="2"/>
                  <a:buChar char="§"/>
                </a:pPr>
                <a:endParaRPr lang="uk-UA" sz="3600" b="1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643863"/>
                <a:ext cx="8101180" cy="6046236"/>
              </a:xfrm>
              <a:blipFill>
                <a:blip r:embed="rId2"/>
                <a:stretch>
                  <a:fillRect b="-101"/>
                </a:stretch>
              </a:blipFill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BA6F793B-74D5-4307-AACD-F130DF354DD2}"/>
              </a:ext>
            </a:extLst>
          </p:cNvPr>
          <p:cNvSpPr txBox="1">
            <a:spLocks/>
          </p:cNvSpPr>
          <p:nvPr/>
        </p:nvSpPr>
        <p:spPr bwMode="auto">
          <a:xfrm>
            <a:off x="0" y="127030"/>
            <a:ext cx="6477000" cy="65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4D5040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4D5040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4D5040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4D5040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4D5040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uk-UA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   Обчислити</a:t>
            </a:r>
            <a:endParaRPr lang="x-none" b="1" kern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Содержимое 2">
                <a:extLst>
                  <a:ext uri="{FF2B5EF4-FFF2-40B4-BE49-F238E27FC236}">
                    <a16:creationId xmlns:a16="http://schemas.microsoft.com/office/drawing/2014/main" id="{155ED265-D864-48E9-96E2-89E5DC03A3C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23528" y="643863"/>
                <a:ext cx="8101180" cy="6046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4D504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4D5040"/>
                    </a:solidFill>
                    <a:latin typeface="+mn-lt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4D5040"/>
                    </a:solidFill>
                    <a:latin typeface="+mn-lt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4D5040"/>
                    </a:solidFill>
                    <a:latin typeface="+mn-lt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4D5040"/>
                    </a:solidFill>
                    <a:latin typeface="+mn-lt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Tx/>
                  <a:buNone/>
                </a:pPr>
                <a:r>
                  <a:rPr lang="ru-RU" sz="4000" b="1" i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4800" b="1" i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uk-UA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uk-UA" sz="4800" b="1" kern="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sz="4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</a:p>
              <a:p>
                <a:pPr marL="0" indent="0">
                  <a:lnSpc>
                    <a:spcPct val="150000"/>
                  </a:lnSpc>
                  <a:buFontTx/>
                  <a:buNone/>
                </a:pP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2) (-0,5)</a:t>
                </a:r>
                <a:r>
                  <a:rPr lang="uk-UA" sz="4800" b="1" kern="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ru-RU" sz="4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0,25</a:t>
                </a:r>
              </a:p>
              <a:p>
                <a:pPr marL="0" indent="0">
                  <a:lnSpc>
                    <a:spcPct val="150000"/>
                  </a:lnSpc>
                  <a:buFontTx/>
                  <a:buNone/>
                </a:pP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3) 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UA" sz="48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4800" b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uk-UA" sz="4800" b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uk-UA" sz="4800" b="1" kern="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UA" sz="48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48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uk-UA" sz="4800" b="1" i="0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uk-UA" sz="4800" b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8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FontTx/>
                  <a:buNone/>
                </a:pP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4) 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UA" sz="4800" b="1" i="1" kern="1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4800" b="1" kern="12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4800" b="1" kern="12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</a:t>
                </a:r>
                <a:r>
                  <a:rPr lang="uk-UA" sz="4800" b="1" kern="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 </a:t>
                </a:r>
                <a:r>
                  <a:rPr lang="ru-RU" sz="4800" b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sz="4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UA" sz="4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48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4800" b="1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itchFamily="2" charset="2"/>
                  <a:buChar char="§"/>
                </a:pPr>
                <a:endParaRPr lang="uk-UA" sz="3600" b="1" i="1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Содержимое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55ED265-D864-48E9-96E2-89E5DC03A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643863"/>
                <a:ext cx="8101180" cy="6046236"/>
              </a:xfrm>
              <a:prstGeom prst="rect">
                <a:avLst/>
              </a:prstGeom>
              <a:blipFill>
                <a:blip r:embed="rId3"/>
                <a:stretch>
                  <a:fillRect b="-2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793E71-6E62-4321-931C-67BF58D9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408"/>
            <a:ext cx="9144000" cy="571500"/>
          </a:xfrm>
        </p:spPr>
        <p:txBody>
          <a:bodyPr/>
          <a:lstStyle/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Степінь з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цілим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від’ємним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показником</a:t>
            </a:r>
            <a:endParaRPr lang="x-none" sz="36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940610D-D9A3-4895-98C8-1EE0A00001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597908"/>
                <a:ext cx="9251504" cy="626009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Для будь-якого  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14:m>
                  <m:oMath xmlns:m="http://schemas.openxmlformats.org/officeDocument/2006/math">
                    <m:r>
                      <a:rPr lang="ru-RU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≠</m:t>
                    </m:r>
                    <m:r>
                      <a:rPr lang="ru-RU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:r>
                  <a:rPr lang="en-US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ru-RU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≠</m:t>
                    </m:r>
                    <m:r>
                      <a:rPr lang="uk-UA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𝟎</m:t>
                    </m:r>
                    <m:r>
                      <a:rPr lang="uk-UA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 і </m:t>
                    </m:r>
                  </m:oMath>
                </a14:m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натурального числа</a:t>
                </a:r>
                <a:r>
                  <a:rPr lang="en-US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3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r>
                  <a:rPr lang="uk-UA" sz="3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  <m:r>
                      <a:rPr lang="ru-RU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       </a:t>
                </a: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3</m:t>
                        </m:r>
                      </m:sup>
                    </m:sSup>
                    <m:r>
                      <a:rPr lang="ru-RU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ru-RU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   </a:t>
                </a: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(−4)</m:t>
                        </m:r>
                      </m:e>
                      <m:sup>
                        <m:r>
                          <a:rPr lang="ru-RU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ru-RU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(−4)</m:t>
                            </m:r>
                          </m:e>
                          <m:sup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2)</a:t>
                </a: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uk-UA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r>
                  <a:rPr lang="ru-RU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 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1 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           </a:t>
                </a: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(-2,6)</a:t>
                </a:r>
                <a:r>
                  <a:rPr lang="ru-RU" sz="30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=1;          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ru-RU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uk-UA" sz="30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3)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 0</a:t>
                </a:r>
                <a:r>
                  <a:rPr lang="ru-RU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</a:t>
                </a:r>
                <a:r>
                  <a:rPr lang="ru-RU" b="1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      </a:t>
                </a:r>
                <a:r>
                  <a:rPr lang="ru-RU" sz="3000" b="1" u="sng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не </a:t>
                </a:r>
                <a:r>
                  <a:rPr lang="ru-RU" sz="3000" b="1" u="sng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мають</a:t>
                </a:r>
                <a:r>
                  <a:rPr lang="ru-RU" sz="3000" b="1" u="sng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змісту 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3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sz="30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</a:t>
                </a:r>
                <a:r>
                  <a:rPr lang="ru-RU" sz="3000" i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sz="3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; 0</a:t>
                </a:r>
                <a:r>
                  <a:rPr lang="ru-RU" sz="30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</a:t>
                </a:r>
                <a:r>
                  <a:rPr lang="ru-RU" sz="3000" i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</a:p>
              <a:p>
                <a:pPr marL="0" indent="0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uk-UA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4)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num>
                          <m:den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den>
                        </m:f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𝐧</m:t>
                        </m:r>
                      </m:sup>
                    </m:sSup>
                    <m:r>
                      <a:rPr lang="ru-RU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num>
                          <m:den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den>
                        </m:f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uk-UA" sz="3000" dirty="0">
                    <a:solidFill>
                      <a:srgbClr val="990099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en-US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en-US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)</m:t>
                    </m:r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=2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     </m:t>
                    </m:r>
                  </m:oMath>
                </a14:m>
                <a:endParaRPr lang="uk-UA" sz="30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uk-UA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/>
                </a:r>
                <a:r>
                  <a:rPr lang="en-US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2) </a:t>
                </a:r>
                <a:r>
                  <a:rPr lang="uk-UA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0,5</a:t>
                </a:r>
                <a:r>
                  <a:rPr lang="uk-UA" sz="30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en-US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=(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en-US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1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ru-UA" sz="30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ru-UA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uk-UA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ru-UA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ru-UA" sz="2800" dirty="0">
                  <a:solidFill>
                    <a:srgbClr val="00206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UA" sz="3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940610D-D9A3-4895-98C8-1EE0A00001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97908"/>
                <a:ext cx="9251504" cy="6260092"/>
              </a:xfrm>
              <a:blipFill>
                <a:blip r:embed="rId2"/>
                <a:stretch>
                  <a:fillRect l="-1647" t="-1266" b="-876"/>
                </a:stretch>
              </a:blipFill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1585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FAC5241-FD2C-439D-B2C9-53196C30AE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9512" y="476672"/>
                <a:ext cx="8229600" cy="510202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 </a:t>
                </a:r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uk-UA" sz="44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·15+ 6</a:t>
                </a:r>
                <a:r>
                  <a:rPr lang="uk-UA" sz="44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·8 – 4,3</a:t>
                </a:r>
                <a:r>
                  <a:rPr lang="uk-UA" sz="44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 marL="0" indent="0">
                  <a:buNone/>
                </a:pPr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UA" sz="4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UA" sz="4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UA" sz="4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UA" sz="44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ru-UA" sz="44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ru-UA" sz="4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⋅15+</m:t>
                    </m:r>
                    <m:f>
                      <m:fPr>
                        <m:ctrlPr>
                          <a:rPr lang="ru-UA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UA" sz="4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UA" sz="4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UA" sz="44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ru-UA" sz="44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UA" sz="44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⋅8−1</m:t>
                    </m:r>
                  </m:oMath>
                </a14:m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  <a:p>
                <a:pPr marL="0" indent="0">
                  <a:buNone/>
                </a:pPr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</a:t>
                </a:r>
                <a14:m>
                  <m:oMath xmlns:m="http://schemas.openxmlformats.org/officeDocument/2006/math">
                    <m:r>
                      <a:rPr lang="ru-UA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5+</m:t>
                    </m:r>
                    <m:f>
                      <m:fPr>
                        <m:ctrlPr>
                          <a:rPr lang="ru-UA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ru-UA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uk-UA" sz="44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ru-UA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UA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uk-UA" sz="4400" dirty="0">
                    <a:solidFill>
                      <a:schemeClr val="tx1"/>
                    </a:solidFill>
                  </a:rPr>
                  <a:t/>
                </a:r>
                <a14:m>
                  <m:oMath xmlns:m="http://schemas.openxmlformats.org/officeDocument/2006/math">
                    <m:r>
                      <a:rPr lang="uk-UA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UA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sz="4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ru-UA" sz="4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FAC5241-FD2C-439D-B2C9-53196C30AE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476672"/>
                <a:ext cx="8229600" cy="5102027"/>
              </a:xfrm>
              <a:blipFill>
                <a:blip r:embed="rId2"/>
                <a:stretch>
                  <a:fillRect l="-2593" t="-2270"/>
                </a:stretch>
              </a:blipFill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7912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Прямоугольник 5"/>
              <p:cNvSpPr/>
              <p:nvPr/>
            </p:nvSpPr>
            <p:spPr>
              <a:xfrm>
                <a:off x="323528" y="0"/>
                <a:ext cx="8352928" cy="69441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74320" indent="-274320" algn="ctr" fontAlgn="auto">
                  <a:lnSpc>
                    <a:spcPct val="8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3600" b="1" i="1" u="sng" dirty="0">
                    <a:solidFill>
                      <a:srgbClr val="1A290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Виконайте вправу і ви дізнаєтесь в якому році до н.е.</a:t>
                </a:r>
                <a:r>
                  <a:rPr lang="en-US" sz="3600" b="1" i="1" u="sng" dirty="0">
                    <a:solidFill>
                      <a:srgbClr val="1A290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3600" b="1" i="1" u="sng" dirty="0">
                    <a:solidFill>
                      <a:srgbClr val="1A290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виникло поняття </a:t>
                </a:r>
                <a:r>
                  <a:rPr lang="uk-UA" sz="3600" b="1" i="1" u="sng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степеня</a:t>
                </a:r>
                <a:r>
                  <a:rPr lang="uk-UA" sz="3600" b="1" i="1" u="sng" dirty="0">
                    <a:solidFill>
                      <a:srgbClr val="1A2907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74320" indent="-274320" fontAlgn="auto">
                  <a:lnSpc>
                    <a:spcPct val="8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3200" b="1" i="1" dirty="0">
                    <a:solidFill>
                      <a:srgbClr val="1A2907"/>
                    </a:solidFill>
                  </a:rPr>
                  <a:t>Обчисліть:</a:t>
                </a:r>
                <a:endParaRPr lang="uk-UA" sz="3200" b="1" dirty="0">
                  <a:solidFill>
                    <a:srgbClr val="1A2907"/>
                  </a:solidFill>
                </a:endParaRPr>
              </a:p>
              <a:p>
                <a:pPr marL="274320" indent="-274320" fontAlgn="auto">
                  <a:lnSpc>
                    <a:spcPct val="15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4400" dirty="0"/>
                  <a:t>1)  (-5)⁰= </a:t>
                </a:r>
                <a:endParaRPr lang="ru-RU" sz="4400" dirty="0"/>
              </a:p>
              <a:p>
                <a:pPr marL="274320" indent="-274320" fontAlgn="auto">
                  <a:lnSpc>
                    <a:spcPct val="15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4400" dirty="0"/>
                  <a:t>2)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440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4400" dirty="0"/>
                  <a:t>)⁻¹</a:t>
                </a:r>
                <a:r>
                  <a:rPr lang="uk-UA" sz="4400" dirty="0"/>
                  <a:t>=</a:t>
                </a:r>
                <a:endParaRPr lang="en-US" sz="4400" dirty="0"/>
              </a:p>
              <a:p>
                <a:pPr marL="274320" indent="-274320" fontAlgn="auto">
                  <a:lnSpc>
                    <a:spcPct val="15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en-US" sz="4400" dirty="0"/>
                  <a:t>3</a:t>
                </a:r>
                <a:r>
                  <a:rPr lang="ru-RU" sz="4400" dirty="0"/>
                  <a:t>)  -8·2⁻³+3⁰ </a:t>
                </a:r>
                <a:r>
                  <a:rPr lang="uk-UA" sz="4400" dirty="0"/>
                  <a:t>=</a:t>
                </a:r>
                <a:endParaRPr lang="en-US" sz="4400" dirty="0"/>
              </a:p>
              <a:p>
                <a:pPr marL="274320" indent="-274320" fontAlgn="auto">
                  <a:lnSpc>
                    <a:spcPct val="15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4400" dirty="0"/>
                  <a:t>4)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dirty="0"/>
                  <a:t>)⁻²</a:t>
                </a:r>
                <a:r>
                  <a:rPr lang="uk-UA" sz="4400" dirty="0"/>
                  <a:t/>
                </a:r>
                <a:r>
                  <a:rPr lang="en-US" sz="4400" dirty="0"/>
                  <a:t>-</a:t>
                </a:r>
                <a:r>
                  <a:rPr lang="uk-UA" sz="4400" dirty="0"/>
                  <a:t/>
                </a:r>
                <a:r>
                  <a:rPr lang="en-US" sz="44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4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400" dirty="0"/>
                  <a:t>)</a:t>
                </a:r>
                <a:r>
                  <a:rPr lang="ru-RU" sz="4400" dirty="0"/>
                  <a:t>⁻¹ =</a:t>
                </a:r>
                <a:endParaRPr lang="uk-UA" sz="4400" dirty="0"/>
              </a:p>
              <a:p>
                <a:pPr marL="274320" indent="-274320" fontAlgn="auto">
                  <a:lnSpc>
                    <a:spcPct val="8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u="sng" dirty="0"/>
                  <a:t/>
                </a:r>
                <a:endParaRPr lang="ru-RU" u="sng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0"/>
                <a:ext cx="8352928" cy="6944145"/>
              </a:xfrm>
              <a:prstGeom prst="rect">
                <a:avLst/>
              </a:prstGeom>
              <a:blipFill>
                <a:blip r:embed="rId2"/>
                <a:stretch>
                  <a:fillRect l="-2920" t="-2985" r="-73"/>
                </a:stretch>
              </a:blipFill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CD61F187-C345-49E6-84F4-28EF76DF55E2}"/>
                  </a:ext>
                </a:extLst>
              </p:cNvPr>
              <p:cNvSpPr/>
              <p:nvPr/>
            </p:nvSpPr>
            <p:spPr>
              <a:xfrm>
                <a:off x="438067" y="1700808"/>
                <a:ext cx="8496944" cy="5337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74320" indent="-274320" fontAlgn="auto">
                  <a:lnSpc>
                    <a:spcPct val="15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1</a:t>
                </a:r>
                <a:endParaRPr lang="ru-RU" sz="4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74320" indent="-274320" fontAlgn="auto">
                  <a:lnSpc>
                    <a:spcPct val="20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</a:t>
                </a:r>
                <a:endPara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74320" indent="-274320" fontAlgn="auto">
                  <a:spcAft>
                    <a:spcPts val="0"/>
                  </a:spcAft>
                  <a:buClr>
                    <a:schemeClr val="accent3"/>
                  </a:buClr>
                  <a:defRPr/>
                </a:pP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-8·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4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ru-RU" sz="4400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+1= -8·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4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+1=</a:t>
                </a:r>
                <a:r>
                  <a:rPr lang="ru-RU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74320" indent="-274320" fontAlgn="auto">
                  <a:lnSpc>
                    <a:spcPct val="25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² </a:t>
                </a:r>
                <a14:m>
                  <m:oMath xmlns:m="http://schemas.openxmlformats.org/officeDocument/2006/math">
                    <m:r>
                      <a:rPr lang="ru-UA" sz="4400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UA" sz="4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9¹ = </a:t>
                </a:r>
                <a:r>
                  <a:rPr lang="ru-RU" sz="4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uk-UA" sz="4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74320" indent="-274320" fontAlgn="auto">
                  <a:lnSpc>
                    <a:spcPct val="80000"/>
                  </a:lnSpc>
                  <a:spcAft>
                    <a:spcPts val="0"/>
                  </a:spcAft>
                  <a:buClr>
                    <a:schemeClr val="accent3"/>
                  </a:buClr>
                  <a:buFont typeface="Wingdings 2" pitchFamily="18" charset="2"/>
                  <a:buNone/>
                  <a:defRPr/>
                </a:pPr>
                <a:r>
                  <a:rPr lang="uk-UA" u="sng" dirty="0"/>
                  <a:t/>
                </a:r>
                <a:endParaRPr lang="ru-RU" u="sng" dirty="0"/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D61F187-C345-49E6-84F4-28EF76DF55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67" y="1700808"/>
                <a:ext cx="8496944" cy="53372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793E71-6E62-4321-931C-67BF58D9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408"/>
            <a:ext cx="9144000" cy="571500"/>
          </a:xfrm>
        </p:spPr>
        <p:txBody>
          <a:bodyPr/>
          <a:lstStyle/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Степінь з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цілим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від’ємним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 Unicode MS"/>
              </a:rPr>
              <a:t>показником</a:t>
            </a:r>
            <a:endParaRPr lang="x-none" sz="36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940610D-D9A3-4895-98C8-1EE0A00001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597908"/>
                <a:ext cx="9251504" cy="626009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Для будь-якого  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14:m>
                  <m:oMath xmlns:m="http://schemas.openxmlformats.org/officeDocument/2006/math">
                    <m:r>
                      <a:rPr lang="ru-RU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≠</m:t>
                    </m:r>
                    <m:r>
                      <a:rPr lang="ru-RU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:r>
                  <a:rPr lang="en-US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ru-RU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≠</m:t>
                    </m:r>
                    <m:r>
                      <a:rPr lang="uk-UA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𝟎</m:t>
                    </m:r>
                    <m:r>
                      <a:rPr lang="uk-UA" sz="3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Arial Unicode MS"/>
                      </a:rPr>
                      <m:t> і </m:t>
                    </m:r>
                  </m:oMath>
                </a14:m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натурального числа</a:t>
                </a:r>
                <a:r>
                  <a:rPr lang="en-US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30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r>
                  <a:rPr lang="uk-UA" sz="3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  <m:r>
                      <a:rPr lang="ru-RU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       </a:t>
                </a: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ru-RU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3</m:t>
                        </m:r>
                      </m:sup>
                    </m:sSup>
                    <m:r>
                      <a:rPr lang="ru-RU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ru-RU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   </a:t>
                </a: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(−4)</m:t>
                        </m:r>
                      </m:e>
                      <m:sup>
                        <m:r>
                          <a:rPr lang="ru-RU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ru-RU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(−4)</m:t>
                            </m:r>
                          </m:e>
                          <m:sup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2)</a:t>
                </a: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uk-UA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</m:oMath>
                </a14:m>
                <a:r>
                  <a:rPr lang="ru-RU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 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1 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           </a:t>
                </a: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(-2,6)</a:t>
                </a:r>
                <a:r>
                  <a:rPr lang="ru-RU" sz="30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=1;           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ru-RU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uk-UA" sz="30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uk-UA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3)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 0</a:t>
                </a:r>
                <a:r>
                  <a:rPr lang="ru-RU" b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</a:t>
                </a:r>
                <a:r>
                  <a:rPr lang="ru-RU" b="1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      </a:t>
                </a:r>
                <a:r>
                  <a:rPr lang="ru-RU" sz="3000" b="1" u="sng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не </a:t>
                </a:r>
                <a:r>
                  <a:rPr lang="ru-RU" sz="3000" b="1" u="sng" dirty="0" err="1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мають</a:t>
                </a:r>
                <a:r>
                  <a:rPr lang="ru-RU" sz="3000" b="1" u="sng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змісту </a:t>
                </a:r>
                <a:r>
                  <a:rPr lang="ru-RU" sz="3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ru-RU" sz="3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sz="30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</a:t>
                </a:r>
                <a:r>
                  <a:rPr lang="ru-RU" sz="3000" i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sz="3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; 0</a:t>
                </a:r>
                <a:r>
                  <a:rPr lang="ru-RU" sz="30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</a:t>
                </a:r>
                <a:r>
                  <a:rPr lang="ru-RU" sz="3000" i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</a:p>
              <a:p>
                <a:pPr marL="0" indent="0">
                  <a:lnSpc>
                    <a:spcPct val="150000"/>
                  </a:lnSpc>
                  <a:spcAft>
                    <a:spcPts val="1000"/>
                  </a:spcAft>
                  <a:buNone/>
                </a:pPr>
                <a:r>
                  <a:rPr lang="uk-UA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4)</a:t>
                </a:r>
                <a:r>
                  <a:rPr lang="ru-RU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num>
                          <m:den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den>
                        </m:f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𝐧</m:t>
                        </m:r>
                      </m:sup>
                    </m:sSup>
                    <m:r>
                      <a:rPr lang="ru-RU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num>
                          <m:den>
                            <m:r>
                              <a:rPr lang="uk-UA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den>
                        </m:f>
                        <m:r>
                          <a:rPr lang="ru-RU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uk-UA" sz="3000" dirty="0">
                    <a:solidFill>
                      <a:srgbClr val="990099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r>
                  <a:rPr lang="en-US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en-US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)</m:t>
                    </m:r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=2</m:t>
                    </m:r>
                    <m:f>
                      <m:f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     </m:t>
                    </m:r>
                  </m:oMath>
                </a14:m>
                <a:endParaRPr lang="uk-UA" sz="30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uk-UA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/>
                </a:r>
                <a:r>
                  <a:rPr lang="en-US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2) </a:t>
                </a:r>
                <a:r>
                  <a:rPr lang="uk-UA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>0,5</a:t>
                </a:r>
                <a:r>
                  <a:rPr lang="uk-UA" sz="3000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en-US" sz="3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Unicode MS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=(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uk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−</m:t>
                        </m:r>
                        <m:r>
                          <a:rPr lang="en-US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Arial Unicode MS"/>
                          </a:rPr>
                          <m:t>1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UA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UA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uk-UA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ial Unicode MS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uk-UA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ial Unicode MS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uk-UA" sz="3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Arial Unicode MS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ru-UA" sz="30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ru-UA" sz="2800" dirty="0">
                  <a:solidFill>
                    <a:schemeClr val="tx1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uk-UA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ru-UA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endParaRPr lang="ru-UA" sz="2800" dirty="0">
                  <a:solidFill>
                    <a:srgbClr val="002060"/>
                  </a:solidFill>
                  <a:latin typeface="Times New Roman" panose="02020603050405020304" pitchFamily="18" charset="0"/>
                  <a:ea typeface="Arial Unicode MS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UA" sz="3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940610D-D9A3-4895-98C8-1EE0A00001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97908"/>
                <a:ext cx="9251504" cy="6260092"/>
              </a:xfrm>
              <a:blipFill>
                <a:blip r:embed="rId2"/>
                <a:stretch>
                  <a:fillRect l="-1647" t="-1266" b="-876"/>
                </a:stretch>
              </a:blipFill>
            </p:spPr>
            <p:txBody>
              <a:bodyPr/>
              <a:lstStyle/>
              <a:p>
                <a:r>
                  <a:rPr lang="x-non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8740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10336793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2E1EDA3-2EDD-4EEE-AAC3-034E53C89C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</Words>
  <Application>Microsoft Office PowerPoint</Application>
  <PresentationFormat>Экран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TS010336793</vt:lpstr>
      <vt:lpstr>Тема.  Степінь із цілим від'ємним  показником</vt:lpstr>
      <vt:lpstr>№1. Продовжити речення</vt:lpstr>
      <vt:lpstr>Продовжити речення</vt:lpstr>
      <vt:lpstr>№2   Знайди пару</vt:lpstr>
      <vt:lpstr>Слайд 5</vt:lpstr>
      <vt:lpstr>Степінь з цілим від’ємним показником</vt:lpstr>
      <vt:lpstr>Слайд 7</vt:lpstr>
      <vt:lpstr>Слайд 8</vt:lpstr>
      <vt:lpstr>Степінь з цілим від’ємним показником</vt:lpstr>
      <vt:lpstr>Тестові завдання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2014-11-05T23:03:53Z</dcterms:created>
  <dcterms:modified xsi:type="dcterms:W3CDTF">2021-03-14T13:15:24Z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TC103367939990</vt:lpwstr>
  </property>
</Properties>
</file>