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7" r:id="rId3"/>
    <p:sldId id="308" r:id="rId4"/>
    <p:sldId id="310" r:id="rId5"/>
    <p:sldId id="309" r:id="rId6"/>
    <p:sldId id="312" r:id="rId7"/>
    <p:sldId id="311" r:id="rId8"/>
    <p:sldId id="313" r:id="rId9"/>
    <p:sldId id="30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4D"/>
    <a:srgbClr val="12797C"/>
    <a:srgbClr val="FFCCCC"/>
    <a:srgbClr val="FFC9F1"/>
    <a:srgbClr val="E94EC7"/>
    <a:srgbClr val="FF66CC"/>
    <a:srgbClr val="FFA3E7"/>
    <a:srgbClr val="FFFFFF"/>
    <a:srgbClr val="D0D8E8"/>
    <a:srgbClr val="54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5" autoAdjust="0"/>
  </p:normalViewPr>
  <p:slideViewPr>
    <p:cSldViewPr>
      <p:cViewPr>
        <p:scale>
          <a:sx n="90" d="100"/>
          <a:sy n="90" d="100"/>
        </p:scale>
        <p:origin x="-1090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pattFill prst="pct7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</dgm:spPr>
      <dgm:t>
        <a:bodyPr/>
        <a:lstStyle/>
        <a:p>
          <a:pPr algn="ctr"/>
          <a:r>
            <a:rPr lang="uk-UA" sz="12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pattFill prst="pct75">
          <a:fgClr>
            <a:schemeClr val="tx2">
              <a:lumMod val="60000"/>
              <a:lumOff val="40000"/>
            </a:schemeClr>
          </a:fgClr>
          <a:bgClr>
            <a:schemeClr val="accent1">
              <a:lumMod val="75000"/>
            </a:schemeClr>
          </a:bgClr>
        </a:pattFill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pattFill prst="pct70">
          <a:fgClr>
            <a:schemeClr val="accent6">
              <a:lumMod val="75000"/>
            </a:schemeClr>
          </a:fgClr>
          <a:bgClr>
            <a:schemeClr val="accent6">
              <a:lumMod val="50000"/>
            </a:schemeClr>
          </a:bgClr>
        </a:pattFill>
      </dgm:spPr>
      <dgm:t>
        <a:bodyPr/>
        <a:lstStyle/>
        <a:p>
          <a:pPr algn="ctr"/>
          <a:r>
            <a:rPr lang="uk-UA" sz="1100" i="0" dirty="0">
              <a:latin typeface="Bookman Old Style" panose="02050604050505020204" pitchFamily="18" charset="0"/>
            </a:rPr>
            <a:t>Загальний виробіток</a:t>
          </a:r>
          <a:endParaRPr lang="uk-UA" sz="11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i="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i="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i="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uk-UA" sz="900" i="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8F32E-28DB-4086-A350-5007BF2F334A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F6CC5F-CC18-4DAF-B809-B3EB742FE1B1}">
      <dgm:prSet phldrT="[Текст]" custT="1"/>
      <dgm:spPr>
        <a:pattFill prst="pct7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</dgm:spPr>
      <dgm:t>
        <a:bodyPr/>
        <a:lstStyle/>
        <a:p>
          <a:pPr algn="ctr"/>
          <a:r>
            <a:rPr lang="uk-UA" sz="1200" b="0" i="0" dirty="0">
              <a:latin typeface="Bookman Old Style" panose="02050604050505020204" pitchFamily="18" charset="0"/>
            </a:rPr>
            <a:t>Продуктивність праці</a:t>
          </a:r>
        </a:p>
      </dgm:t>
    </dgm:pt>
    <dgm:pt modelId="{EC6B33C9-6A52-4031-9DB9-BDB7243EB9D7}" type="parTrans" cxnId="{02264F61-E980-432F-81C4-36125628E80C}">
      <dgm:prSet/>
      <dgm:spPr/>
      <dgm:t>
        <a:bodyPr/>
        <a:lstStyle/>
        <a:p>
          <a:pPr algn="ctr"/>
          <a:endParaRPr lang="uk-UA"/>
        </a:p>
      </dgm:t>
    </dgm:pt>
    <dgm:pt modelId="{9A499C60-4F35-463A-9968-9404DE812435}" type="sibTrans" cxnId="{02264F61-E980-432F-81C4-36125628E80C}">
      <dgm:prSet/>
      <dgm:spPr>
        <a:solidFill>
          <a:srgbClr val="FF4D4D"/>
        </a:solidFill>
      </dgm:spPr>
      <dgm:t>
        <a:bodyPr/>
        <a:lstStyle/>
        <a:p>
          <a:pPr algn="ctr"/>
          <a:endParaRPr lang="uk-UA" dirty="0"/>
        </a:p>
      </dgm:t>
    </dgm:pt>
    <dgm:pt modelId="{B84630FF-AA1C-446F-A7F1-79A29279940B}">
      <dgm:prSet phldrT="[Текст]" custT="1"/>
      <dgm:spPr>
        <a:pattFill prst="pct75">
          <a:fgClr>
            <a:schemeClr val="tx2">
              <a:lumMod val="60000"/>
              <a:lumOff val="40000"/>
            </a:schemeClr>
          </a:fgClr>
          <a:bgClr>
            <a:schemeClr val="accent1">
              <a:lumMod val="75000"/>
            </a:schemeClr>
          </a:bgClr>
        </a:pattFill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gm:t>
    </dgm:pt>
    <dgm:pt modelId="{EAB71725-F493-4ADA-9BA3-7F0136388A54}" type="parTrans" cxnId="{41B3FC1B-CED4-499B-807C-E2C12412F485}">
      <dgm:prSet/>
      <dgm:spPr/>
      <dgm:t>
        <a:bodyPr/>
        <a:lstStyle/>
        <a:p>
          <a:pPr algn="ctr"/>
          <a:endParaRPr lang="uk-UA"/>
        </a:p>
      </dgm:t>
    </dgm:pt>
    <dgm:pt modelId="{AC9AE036-530F-4153-9006-405ABB6CA05D}" type="sibTrans" cxnId="{41B3FC1B-CED4-499B-807C-E2C12412F485}">
      <dgm:prSet/>
      <dgm:spPr>
        <a:solidFill>
          <a:srgbClr val="FF4D4D"/>
        </a:solidFill>
      </dgm:spPr>
      <dgm:t>
        <a:bodyPr/>
        <a:lstStyle/>
        <a:p>
          <a:pPr algn="ctr"/>
          <a:endParaRPr lang="uk-UA"/>
        </a:p>
      </dgm:t>
    </dgm:pt>
    <dgm:pt modelId="{4C06A8ED-1BC5-4A2E-BA5C-3D3D30FB10E6}">
      <dgm:prSet phldrT="[Текст]" custT="1"/>
      <dgm:spPr>
        <a:pattFill prst="pct70">
          <a:fgClr>
            <a:schemeClr val="accent6">
              <a:lumMod val="75000"/>
            </a:schemeClr>
          </a:fgClr>
          <a:bgClr>
            <a:schemeClr val="accent6">
              <a:lumMod val="50000"/>
            </a:schemeClr>
          </a:bgClr>
        </a:pattFill>
      </dgm:spPr>
      <dgm:t>
        <a:bodyPr/>
        <a:lstStyle/>
        <a:p>
          <a:pPr algn="ctr"/>
          <a:r>
            <a:rPr lang="uk-UA" sz="1100" i="0" dirty="0">
              <a:latin typeface="Bookman Old Style" panose="02050604050505020204" pitchFamily="18" charset="0"/>
            </a:rPr>
            <a:t>Загальний виробіток</a:t>
          </a:r>
          <a:endParaRPr lang="uk-UA" sz="1100" b="0" i="0" dirty="0">
            <a:latin typeface="Bookman Old Style" panose="02050604050505020204" pitchFamily="18" charset="0"/>
          </a:endParaRPr>
        </a:p>
      </dgm:t>
    </dgm:pt>
    <dgm:pt modelId="{C964DBDC-0039-4809-9310-3CCD1E7A3C3D}" type="par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B6C2578A-2729-4101-A5D8-037C4C1D95E1}" type="sibTrans" cxnId="{29F02EAC-8FBB-4DB7-89E7-E74651F8F457}">
      <dgm:prSet/>
      <dgm:spPr/>
      <dgm:t>
        <a:bodyPr/>
        <a:lstStyle/>
        <a:p>
          <a:pPr algn="ctr"/>
          <a:endParaRPr lang="uk-UA"/>
        </a:p>
      </dgm:t>
    </dgm:pt>
    <dgm:pt modelId="{48D71474-90D9-481B-A199-5AE2BFED5BC5}" type="pres">
      <dgm:prSet presAssocID="{2B38F32E-28DB-4086-A350-5007BF2F33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E38C29-9DFE-4051-9764-687F0C4462C4}" type="pres">
      <dgm:prSet presAssocID="{08F6CC5F-CC18-4DAF-B809-B3EB742FE1B1}" presName="node" presStyleLbl="node1" presStyleIdx="0" presStyleCnt="3" custScaleX="123619" custScaleY="27118" custLinFactNeighborX="51055" custLinFactNeighborY="-1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51E5B0C-E8AF-472B-A3D8-BF7FD81E0B3E}" type="pres">
      <dgm:prSet presAssocID="{9A499C60-4F35-463A-9968-9404DE812435}" presName="spacerL" presStyleCnt="0"/>
      <dgm:spPr/>
    </dgm:pt>
    <dgm:pt modelId="{07849147-935D-4BAC-89CE-428A721C1B3C}" type="pres">
      <dgm:prSet presAssocID="{9A499C60-4F35-463A-9968-9404DE812435}" presName="sibTrans" presStyleLbl="sibTrans2D1" presStyleIdx="0" presStyleCnt="2" custScaleX="52481" custScaleY="54459" custLinFactNeighborX="11917" custLinFactNeighborY="972"/>
      <dgm:spPr>
        <a:prstGeom prst="mathMultiply">
          <a:avLst/>
        </a:prstGeom>
      </dgm:spPr>
      <dgm:t>
        <a:bodyPr/>
        <a:lstStyle/>
        <a:p>
          <a:endParaRPr lang="uk-UA"/>
        </a:p>
      </dgm:t>
    </dgm:pt>
    <dgm:pt modelId="{F577E993-C1EA-4E14-918C-DD2CE37EB595}" type="pres">
      <dgm:prSet presAssocID="{9A499C60-4F35-463A-9968-9404DE812435}" presName="spacerR" presStyleCnt="0"/>
      <dgm:spPr/>
    </dgm:pt>
    <dgm:pt modelId="{B83A1549-2FED-4988-A660-1EDF6E128558}" type="pres">
      <dgm:prSet presAssocID="{B84630FF-AA1C-446F-A7F1-79A29279940B}" presName="node" presStyleLbl="node1" presStyleIdx="1" presStyleCnt="3" custScaleX="77854" custScaleY="28966" custLinFactNeighborX="32666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392A1CB-4204-46E9-A653-84A5C310AE19}" type="pres">
      <dgm:prSet presAssocID="{AC9AE036-530F-4153-9006-405ABB6CA05D}" presName="spacerL" presStyleCnt="0"/>
      <dgm:spPr/>
    </dgm:pt>
    <dgm:pt modelId="{1C0183A5-0F1C-4092-9144-D99403FA816C}" type="pres">
      <dgm:prSet presAssocID="{AC9AE036-530F-4153-9006-405ABB6CA05D}" presName="sibTrans" presStyleLbl="sibTrans2D1" presStyleIdx="1" presStyleCnt="2" custScaleX="55615" custScaleY="38881"/>
      <dgm:spPr/>
      <dgm:t>
        <a:bodyPr/>
        <a:lstStyle/>
        <a:p>
          <a:endParaRPr lang="uk-UA"/>
        </a:p>
      </dgm:t>
    </dgm:pt>
    <dgm:pt modelId="{13DE27AF-7102-421A-991C-3A49D71A0239}" type="pres">
      <dgm:prSet presAssocID="{AC9AE036-530F-4153-9006-405ABB6CA05D}" presName="spacerR" presStyleCnt="0"/>
      <dgm:spPr/>
    </dgm:pt>
    <dgm:pt modelId="{75112B4C-C58A-4D11-961B-4313834E48CC}" type="pres">
      <dgm:prSet presAssocID="{4C06A8ED-1BC5-4A2E-BA5C-3D3D30FB10E6}" presName="node" presStyleLbl="node1" presStyleIdx="2" presStyleCnt="3" custScaleY="301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41814F4D-10C8-45E4-9963-BD5A84864414}" type="presOf" srcId="{4C06A8ED-1BC5-4A2E-BA5C-3D3D30FB10E6}" destId="{75112B4C-C58A-4D11-961B-4313834E48CC}" srcOrd="0" destOrd="0" presId="urn:microsoft.com/office/officeart/2005/8/layout/equation1"/>
    <dgm:cxn modelId="{F034440F-AD85-48E4-9EFD-A917D4C1D249}" type="presOf" srcId="{AC9AE036-530F-4153-9006-405ABB6CA05D}" destId="{1C0183A5-0F1C-4092-9144-D99403FA816C}" srcOrd="0" destOrd="0" presId="urn:microsoft.com/office/officeart/2005/8/layout/equation1"/>
    <dgm:cxn modelId="{29F02EAC-8FBB-4DB7-89E7-E74651F8F457}" srcId="{2B38F32E-28DB-4086-A350-5007BF2F334A}" destId="{4C06A8ED-1BC5-4A2E-BA5C-3D3D30FB10E6}" srcOrd="2" destOrd="0" parTransId="{C964DBDC-0039-4809-9310-3CCD1E7A3C3D}" sibTransId="{B6C2578A-2729-4101-A5D8-037C4C1D95E1}"/>
    <dgm:cxn modelId="{1BC7BDE0-5685-4282-88D7-B12271109F86}" type="presOf" srcId="{9A499C60-4F35-463A-9968-9404DE812435}" destId="{07849147-935D-4BAC-89CE-428A721C1B3C}" srcOrd="0" destOrd="0" presId="urn:microsoft.com/office/officeart/2005/8/layout/equation1"/>
    <dgm:cxn modelId="{E376206B-466C-4BBC-84A7-8C5071F204A0}" type="presOf" srcId="{2B38F32E-28DB-4086-A350-5007BF2F334A}" destId="{48D71474-90D9-481B-A199-5AE2BFED5BC5}" srcOrd="0" destOrd="0" presId="urn:microsoft.com/office/officeart/2005/8/layout/equation1"/>
    <dgm:cxn modelId="{41B3FC1B-CED4-499B-807C-E2C12412F485}" srcId="{2B38F32E-28DB-4086-A350-5007BF2F334A}" destId="{B84630FF-AA1C-446F-A7F1-79A29279940B}" srcOrd="1" destOrd="0" parTransId="{EAB71725-F493-4ADA-9BA3-7F0136388A54}" sibTransId="{AC9AE036-530F-4153-9006-405ABB6CA05D}"/>
    <dgm:cxn modelId="{088B534C-66C3-4C8C-9D52-BF3212C033BE}" type="presOf" srcId="{B84630FF-AA1C-446F-A7F1-79A29279940B}" destId="{B83A1549-2FED-4988-A660-1EDF6E128558}" srcOrd="0" destOrd="0" presId="urn:microsoft.com/office/officeart/2005/8/layout/equation1"/>
    <dgm:cxn modelId="{02264F61-E980-432F-81C4-36125628E80C}" srcId="{2B38F32E-28DB-4086-A350-5007BF2F334A}" destId="{08F6CC5F-CC18-4DAF-B809-B3EB742FE1B1}" srcOrd="0" destOrd="0" parTransId="{EC6B33C9-6A52-4031-9DB9-BDB7243EB9D7}" sibTransId="{9A499C60-4F35-463A-9968-9404DE812435}"/>
    <dgm:cxn modelId="{E9CED733-3B58-4C9D-B1ED-20D7F27AC7CE}" type="presOf" srcId="{08F6CC5F-CC18-4DAF-B809-B3EB742FE1B1}" destId="{90E38C29-9DFE-4051-9764-687F0C4462C4}" srcOrd="0" destOrd="0" presId="urn:microsoft.com/office/officeart/2005/8/layout/equation1"/>
    <dgm:cxn modelId="{074A2F0D-C64F-4D3E-9DED-59B740469433}" type="presParOf" srcId="{48D71474-90D9-481B-A199-5AE2BFED5BC5}" destId="{90E38C29-9DFE-4051-9764-687F0C4462C4}" srcOrd="0" destOrd="0" presId="urn:microsoft.com/office/officeart/2005/8/layout/equation1"/>
    <dgm:cxn modelId="{352D28F9-11F9-4BF0-BE5E-6067764657EB}" type="presParOf" srcId="{48D71474-90D9-481B-A199-5AE2BFED5BC5}" destId="{D51E5B0C-E8AF-472B-A3D8-BF7FD81E0B3E}" srcOrd="1" destOrd="0" presId="urn:microsoft.com/office/officeart/2005/8/layout/equation1"/>
    <dgm:cxn modelId="{7DEBC116-11C0-47B4-BF56-D7FDD74226A2}" type="presParOf" srcId="{48D71474-90D9-481B-A199-5AE2BFED5BC5}" destId="{07849147-935D-4BAC-89CE-428A721C1B3C}" srcOrd="2" destOrd="0" presId="urn:microsoft.com/office/officeart/2005/8/layout/equation1"/>
    <dgm:cxn modelId="{F344B752-CEBC-411B-B4BF-EA6BC76E1DFD}" type="presParOf" srcId="{48D71474-90D9-481B-A199-5AE2BFED5BC5}" destId="{F577E993-C1EA-4E14-918C-DD2CE37EB595}" srcOrd="3" destOrd="0" presId="urn:microsoft.com/office/officeart/2005/8/layout/equation1"/>
    <dgm:cxn modelId="{96B04448-77C9-4B1D-B67C-FE821AEE0E1D}" type="presParOf" srcId="{48D71474-90D9-481B-A199-5AE2BFED5BC5}" destId="{B83A1549-2FED-4988-A660-1EDF6E128558}" srcOrd="4" destOrd="0" presId="urn:microsoft.com/office/officeart/2005/8/layout/equation1"/>
    <dgm:cxn modelId="{364ED5E7-18E8-48DF-9839-598E6F91BC09}" type="presParOf" srcId="{48D71474-90D9-481B-A199-5AE2BFED5BC5}" destId="{1392A1CB-4204-46E9-A653-84A5C310AE19}" srcOrd="5" destOrd="0" presId="urn:microsoft.com/office/officeart/2005/8/layout/equation1"/>
    <dgm:cxn modelId="{80237310-2D9E-48D4-9BD8-89A160A8FEBF}" type="presParOf" srcId="{48D71474-90D9-481B-A199-5AE2BFED5BC5}" destId="{1C0183A5-0F1C-4092-9144-D99403FA816C}" srcOrd="6" destOrd="0" presId="urn:microsoft.com/office/officeart/2005/8/layout/equation1"/>
    <dgm:cxn modelId="{983A8453-41B5-477F-9B14-4A326F6AA0A1}" type="presParOf" srcId="{48D71474-90D9-481B-A199-5AE2BFED5BC5}" destId="{13DE27AF-7102-421A-991C-3A49D71A0239}" srcOrd="7" destOrd="0" presId="urn:microsoft.com/office/officeart/2005/8/layout/equation1"/>
    <dgm:cxn modelId="{E3B08027-36D4-4E3D-941B-71759184018F}" type="presParOf" srcId="{48D71474-90D9-481B-A199-5AE2BFED5BC5}" destId="{75112B4C-C58A-4D11-961B-4313834E48C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68187" y="512833"/>
          <a:ext cx="1973642" cy="432953"/>
        </a:xfrm>
        <a:prstGeom prst="roundRect">
          <a:avLst/>
        </a:prstGeom>
        <a:pattFill prst="pct7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89322" y="533968"/>
        <a:ext cx="1931372" cy="390683"/>
      </dsp:txXfrm>
    </dsp:sp>
    <dsp:sp modelId="{07849147-935D-4BAC-89CE-428A721C1B3C}">
      <dsp:nvSpPr>
        <dsp:cNvPr id="0" name=""/>
        <dsp:cNvSpPr/>
      </dsp:nvSpPr>
      <dsp:spPr>
        <a:xfrm>
          <a:off x="2120731" y="512939"/>
          <a:ext cx="485974" cy="504290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>
        <a:off x="2196298" y="594400"/>
        <a:ext cx="334840" cy="341368"/>
      </dsp:txXfrm>
    </dsp:sp>
    <dsp:sp modelId="{B83A1549-2FED-4988-A660-1EDF6E128558}">
      <dsp:nvSpPr>
        <dsp:cNvPr id="0" name=""/>
        <dsp:cNvSpPr/>
      </dsp:nvSpPr>
      <dsp:spPr>
        <a:xfrm>
          <a:off x="2763244" y="524855"/>
          <a:ext cx="1242979" cy="462457"/>
        </a:xfrm>
        <a:prstGeom prst="roundRect">
          <a:avLst/>
        </a:prstGeom>
        <a:pattFill prst="pct75">
          <a:fgClr>
            <a:schemeClr val="tx2">
              <a:lumMod val="60000"/>
              <a:lumOff val="40000"/>
            </a:schemeClr>
          </a:fgClr>
          <a:bgClr>
            <a:schemeClr val="accent1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2785819" y="547430"/>
        <a:ext cx="1197829" cy="417307"/>
      </dsp:txXfrm>
    </dsp:sp>
    <dsp:sp modelId="{1C0183A5-0F1C-4092-9144-D99403FA816C}">
      <dsp:nvSpPr>
        <dsp:cNvPr id="0" name=""/>
        <dsp:cNvSpPr/>
      </dsp:nvSpPr>
      <dsp:spPr>
        <a:xfrm>
          <a:off x="4093516" y="576064"/>
          <a:ext cx="514995" cy="360038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4161779" y="650232"/>
        <a:ext cx="378469" cy="211702"/>
      </dsp:txXfrm>
    </dsp:sp>
    <dsp:sp modelId="{75112B4C-C58A-4D11-961B-4313834E48CC}">
      <dsp:nvSpPr>
        <dsp:cNvPr id="0" name=""/>
        <dsp:cNvSpPr/>
      </dsp:nvSpPr>
      <dsp:spPr>
        <a:xfrm>
          <a:off x="4738151" y="515260"/>
          <a:ext cx="1596552" cy="481647"/>
        </a:xfrm>
        <a:prstGeom prst="roundRect">
          <a:avLst/>
        </a:prstGeom>
        <a:pattFill prst="pct70">
          <a:fgClr>
            <a:schemeClr val="accent6">
              <a:lumMod val="75000"/>
            </a:schemeClr>
          </a:fgClr>
          <a:bgClr>
            <a:schemeClr val="accent6">
              <a:lumMod val="5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1100" b="0" i="0" kern="1200" dirty="0">
            <a:latin typeface="Bookman Old Style" panose="02050604050505020204" pitchFamily="18" charset="0"/>
          </a:endParaRPr>
        </a:p>
      </dsp:txBody>
      <dsp:txXfrm>
        <a:off x="4761663" y="538772"/>
        <a:ext cx="1549528" cy="43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38743" y="211437"/>
          <a:ext cx="1121387" cy="24599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50752" y="223446"/>
        <a:ext cx="1097369" cy="221978"/>
      </dsp:txXfrm>
    </dsp:sp>
    <dsp:sp modelId="{07849147-935D-4BAC-89CE-428A721C1B3C}">
      <dsp:nvSpPr>
        <dsp:cNvPr id="0" name=""/>
        <dsp:cNvSpPr/>
      </dsp:nvSpPr>
      <dsp:spPr>
        <a:xfrm>
          <a:off x="1204961" y="211498"/>
          <a:ext cx="276121" cy="286528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1247897" y="257782"/>
        <a:ext cx="190249" cy="193960"/>
      </dsp:txXfrm>
    </dsp:sp>
    <dsp:sp modelId="{B83A1549-2FED-4988-A660-1EDF6E128558}">
      <dsp:nvSpPr>
        <dsp:cNvPr id="0" name=""/>
        <dsp:cNvSpPr/>
      </dsp:nvSpPr>
      <dsp:spPr>
        <a:xfrm>
          <a:off x="1570025" y="218268"/>
          <a:ext cx="706238" cy="2627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1582852" y="231095"/>
        <a:ext cx="680584" cy="237105"/>
      </dsp:txXfrm>
    </dsp:sp>
    <dsp:sp modelId="{1C0183A5-0F1C-4092-9144-D99403FA816C}">
      <dsp:nvSpPr>
        <dsp:cNvPr id="0" name=""/>
        <dsp:cNvSpPr/>
      </dsp:nvSpPr>
      <dsp:spPr>
        <a:xfrm>
          <a:off x="2325861" y="247364"/>
          <a:ext cx="292610" cy="204567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2364646" y="289505"/>
        <a:ext cx="215040" cy="120285"/>
      </dsp:txXfrm>
    </dsp:sp>
    <dsp:sp modelId="{75112B4C-C58A-4D11-961B-4313834E48CC}">
      <dsp:nvSpPr>
        <dsp:cNvPr id="0" name=""/>
        <dsp:cNvSpPr/>
      </dsp:nvSpPr>
      <dsp:spPr>
        <a:xfrm>
          <a:off x="2692131" y="212816"/>
          <a:ext cx="907132" cy="2736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kern="1200" dirty="0">
            <a:latin typeface="Bookman Old Style" panose="02050604050505020204" pitchFamily="18" charset="0"/>
          </a:endParaRPr>
        </a:p>
      </dsp:txBody>
      <dsp:txXfrm>
        <a:off x="2705490" y="226175"/>
        <a:ext cx="880414" cy="246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38743" y="211437"/>
          <a:ext cx="1121387" cy="24599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50752" y="223446"/>
        <a:ext cx="1097369" cy="221978"/>
      </dsp:txXfrm>
    </dsp:sp>
    <dsp:sp modelId="{07849147-935D-4BAC-89CE-428A721C1B3C}">
      <dsp:nvSpPr>
        <dsp:cNvPr id="0" name=""/>
        <dsp:cNvSpPr/>
      </dsp:nvSpPr>
      <dsp:spPr>
        <a:xfrm>
          <a:off x="1204961" y="211498"/>
          <a:ext cx="276121" cy="286528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1247897" y="257782"/>
        <a:ext cx="190249" cy="193960"/>
      </dsp:txXfrm>
    </dsp:sp>
    <dsp:sp modelId="{B83A1549-2FED-4988-A660-1EDF6E128558}">
      <dsp:nvSpPr>
        <dsp:cNvPr id="0" name=""/>
        <dsp:cNvSpPr/>
      </dsp:nvSpPr>
      <dsp:spPr>
        <a:xfrm>
          <a:off x="1570025" y="218268"/>
          <a:ext cx="706238" cy="2627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1582852" y="231095"/>
        <a:ext cx="680584" cy="237105"/>
      </dsp:txXfrm>
    </dsp:sp>
    <dsp:sp modelId="{1C0183A5-0F1C-4092-9144-D99403FA816C}">
      <dsp:nvSpPr>
        <dsp:cNvPr id="0" name=""/>
        <dsp:cNvSpPr/>
      </dsp:nvSpPr>
      <dsp:spPr>
        <a:xfrm>
          <a:off x="2325861" y="247364"/>
          <a:ext cx="292610" cy="204567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2364646" y="289505"/>
        <a:ext cx="215040" cy="120285"/>
      </dsp:txXfrm>
    </dsp:sp>
    <dsp:sp modelId="{75112B4C-C58A-4D11-961B-4313834E48CC}">
      <dsp:nvSpPr>
        <dsp:cNvPr id="0" name=""/>
        <dsp:cNvSpPr/>
      </dsp:nvSpPr>
      <dsp:spPr>
        <a:xfrm>
          <a:off x="2692131" y="212816"/>
          <a:ext cx="907132" cy="2736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kern="1200" dirty="0">
            <a:latin typeface="Bookman Old Style" panose="02050604050505020204" pitchFamily="18" charset="0"/>
          </a:endParaRPr>
        </a:p>
      </dsp:txBody>
      <dsp:txXfrm>
        <a:off x="2705490" y="226175"/>
        <a:ext cx="880414" cy="246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38743" y="211437"/>
          <a:ext cx="1121387" cy="24599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50752" y="223446"/>
        <a:ext cx="1097369" cy="221978"/>
      </dsp:txXfrm>
    </dsp:sp>
    <dsp:sp modelId="{07849147-935D-4BAC-89CE-428A721C1B3C}">
      <dsp:nvSpPr>
        <dsp:cNvPr id="0" name=""/>
        <dsp:cNvSpPr/>
      </dsp:nvSpPr>
      <dsp:spPr>
        <a:xfrm>
          <a:off x="1204961" y="211498"/>
          <a:ext cx="276121" cy="286528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1247897" y="257782"/>
        <a:ext cx="190249" cy="193960"/>
      </dsp:txXfrm>
    </dsp:sp>
    <dsp:sp modelId="{B83A1549-2FED-4988-A660-1EDF6E128558}">
      <dsp:nvSpPr>
        <dsp:cNvPr id="0" name=""/>
        <dsp:cNvSpPr/>
      </dsp:nvSpPr>
      <dsp:spPr>
        <a:xfrm>
          <a:off x="1570025" y="218268"/>
          <a:ext cx="706238" cy="2627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1582852" y="231095"/>
        <a:ext cx="680584" cy="237105"/>
      </dsp:txXfrm>
    </dsp:sp>
    <dsp:sp modelId="{1C0183A5-0F1C-4092-9144-D99403FA816C}">
      <dsp:nvSpPr>
        <dsp:cNvPr id="0" name=""/>
        <dsp:cNvSpPr/>
      </dsp:nvSpPr>
      <dsp:spPr>
        <a:xfrm>
          <a:off x="2325861" y="247364"/>
          <a:ext cx="292610" cy="204567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2364646" y="289505"/>
        <a:ext cx="215040" cy="120285"/>
      </dsp:txXfrm>
    </dsp:sp>
    <dsp:sp modelId="{75112B4C-C58A-4D11-961B-4313834E48CC}">
      <dsp:nvSpPr>
        <dsp:cNvPr id="0" name=""/>
        <dsp:cNvSpPr/>
      </dsp:nvSpPr>
      <dsp:spPr>
        <a:xfrm>
          <a:off x="2692131" y="212816"/>
          <a:ext cx="907132" cy="2736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kern="1200" dirty="0">
            <a:latin typeface="Bookman Old Style" panose="02050604050505020204" pitchFamily="18" charset="0"/>
          </a:endParaRPr>
        </a:p>
      </dsp:txBody>
      <dsp:txXfrm>
        <a:off x="2705490" y="226175"/>
        <a:ext cx="880414" cy="246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38743" y="211437"/>
          <a:ext cx="1121387" cy="24599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50752" y="223446"/>
        <a:ext cx="1097369" cy="221978"/>
      </dsp:txXfrm>
    </dsp:sp>
    <dsp:sp modelId="{07849147-935D-4BAC-89CE-428A721C1B3C}">
      <dsp:nvSpPr>
        <dsp:cNvPr id="0" name=""/>
        <dsp:cNvSpPr/>
      </dsp:nvSpPr>
      <dsp:spPr>
        <a:xfrm>
          <a:off x="1204961" y="211498"/>
          <a:ext cx="276121" cy="286528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1247897" y="257782"/>
        <a:ext cx="190249" cy="193960"/>
      </dsp:txXfrm>
    </dsp:sp>
    <dsp:sp modelId="{B83A1549-2FED-4988-A660-1EDF6E128558}">
      <dsp:nvSpPr>
        <dsp:cNvPr id="0" name=""/>
        <dsp:cNvSpPr/>
      </dsp:nvSpPr>
      <dsp:spPr>
        <a:xfrm>
          <a:off x="1570025" y="218268"/>
          <a:ext cx="706238" cy="2627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1582852" y="231095"/>
        <a:ext cx="680584" cy="237105"/>
      </dsp:txXfrm>
    </dsp:sp>
    <dsp:sp modelId="{1C0183A5-0F1C-4092-9144-D99403FA816C}">
      <dsp:nvSpPr>
        <dsp:cNvPr id="0" name=""/>
        <dsp:cNvSpPr/>
      </dsp:nvSpPr>
      <dsp:spPr>
        <a:xfrm>
          <a:off x="2325861" y="247364"/>
          <a:ext cx="292610" cy="204567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2364646" y="289505"/>
        <a:ext cx="215040" cy="120285"/>
      </dsp:txXfrm>
    </dsp:sp>
    <dsp:sp modelId="{75112B4C-C58A-4D11-961B-4313834E48CC}">
      <dsp:nvSpPr>
        <dsp:cNvPr id="0" name=""/>
        <dsp:cNvSpPr/>
      </dsp:nvSpPr>
      <dsp:spPr>
        <a:xfrm>
          <a:off x="2692131" y="212816"/>
          <a:ext cx="907132" cy="2736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900" b="0" i="0" kern="1200" dirty="0">
            <a:latin typeface="Bookman Old Style" panose="02050604050505020204" pitchFamily="18" charset="0"/>
          </a:endParaRPr>
        </a:p>
      </dsp:txBody>
      <dsp:txXfrm>
        <a:off x="2705490" y="226175"/>
        <a:ext cx="880414" cy="246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C29-9DFE-4051-9764-687F0C4462C4}">
      <dsp:nvSpPr>
        <dsp:cNvPr id="0" name=""/>
        <dsp:cNvSpPr/>
      </dsp:nvSpPr>
      <dsp:spPr>
        <a:xfrm>
          <a:off x="65863" y="431626"/>
          <a:ext cx="1906358" cy="418193"/>
        </a:xfrm>
        <a:prstGeom prst="roundRect">
          <a:avLst/>
        </a:prstGeom>
        <a:pattFill prst="pct7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i="0" kern="1200" dirty="0">
              <a:latin typeface="Bookman Old Style" panose="02050604050505020204" pitchFamily="18" charset="0"/>
            </a:rPr>
            <a:t>Продуктивність праці</a:t>
          </a:r>
        </a:p>
      </dsp:txBody>
      <dsp:txXfrm>
        <a:off x="86277" y="452040"/>
        <a:ext cx="1865530" cy="377365"/>
      </dsp:txXfrm>
    </dsp:sp>
    <dsp:sp modelId="{07849147-935D-4BAC-89CE-428A721C1B3C}">
      <dsp:nvSpPr>
        <dsp:cNvPr id="0" name=""/>
        <dsp:cNvSpPr/>
      </dsp:nvSpPr>
      <dsp:spPr>
        <a:xfrm>
          <a:off x="2048433" y="431728"/>
          <a:ext cx="469406" cy="487098"/>
        </a:xfrm>
        <a:prstGeom prst="mathMultiply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2121424" y="510411"/>
        <a:ext cx="323424" cy="329732"/>
      </dsp:txXfrm>
    </dsp:sp>
    <dsp:sp modelId="{B83A1549-2FED-4988-A660-1EDF6E128558}">
      <dsp:nvSpPr>
        <dsp:cNvPr id="0" name=""/>
        <dsp:cNvSpPr/>
      </dsp:nvSpPr>
      <dsp:spPr>
        <a:xfrm>
          <a:off x="2669043" y="443238"/>
          <a:ext cx="1200605" cy="446691"/>
        </a:xfrm>
        <a:prstGeom prst="roundRect">
          <a:avLst/>
        </a:prstGeom>
        <a:pattFill prst="pct75">
          <a:fgClr>
            <a:schemeClr val="tx2">
              <a:lumMod val="60000"/>
              <a:lumOff val="40000"/>
            </a:schemeClr>
          </a:fgClr>
          <a:bgClr>
            <a:schemeClr val="accent1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0" kern="1200" dirty="0">
              <a:solidFill>
                <a:prstClr val="white"/>
              </a:solidFill>
              <a:latin typeface="Bookman Old Style" panose="02050604050505020204" pitchFamily="18" charset="0"/>
              <a:ea typeface="+mn-ea"/>
              <a:cs typeface="+mn-cs"/>
            </a:rPr>
            <a:t>Час роботи</a:t>
          </a:r>
        </a:p>
      </dsp:txBody>
      <dsp:txXfrm>
        <a:off x="2690849" y="465044"/>
        <a:ext cx="1156993" cy="403079"/>
      </dsp:txXfrm>
    </dsp:sp>
    <dsp:sp modelId="{1C0183A5-0F1C-4092-9144-D99403FA816C}">
      <dsp:nvSpPr>
        <dsp:cNvPr id="0" name=""/>
        <dsp:cNvSpPr/>
      </dsp:nvSpPr>
      <dsp:spPr>
        <a:xfrm>
          <a:off x="3953964" y="492702"/>
          <a:ext cx="497438" cy="347764"/>
        </a:xfrm>
        <a:prstGeom prst="mathEqual">
          <a:avLst/>
        </a:prstGeom>
        <a:solidFill>
          <a:srgbClr val="FF4D4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4019899" y="564341"/>
        <a:ext cx="365568" cy="204486"/>
      </dsp:txXfrm>
    </dsp:sp>
    <dsp:sp modelId="{75112B4C-C58A-4D11-961B-4313834E48CC}">
      <dsp:nvSpPr>
        <dsp:cNvPr id="0" name=""/>
        <dsp:cNvSpPr/>
      </dsp:nvSpPr>
      <dsp:spPr>
        <a:xfrm>
          <a:off x="4576623" y="433970"/>
          <a:ext cx="1542124" cy="465228"/>
        </a:xfrm>
        <a:prstGeom prst="roundRect">
          <a:avLst/>
        </a:prstGeom>
        <a:pattFill prst="pct70">
          <a:fgClr>
            <a:schemeClr val="accent6">
              <a:lumMod val="75000"/>
            </a:schemeClr>
          </a:fgClr>
          <a:bgClr>
            <a:schemeClr val="accent6">
              <a:lumMod val="5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>
              <a:latin typeface="Bookman Old Style" panose="02050604050505020204" pitchFamily="18" charset="0"/>
            </a:rPr>
            <a:t>Загальний виробіток</a:t>
          </a:r>
          <a:endParaRPr lang="uk-UA" sz="1100" b="0" i="0" kern="1200" dirty="0">
            <a:latin typeface="Bookman Old Style" panose="02050604050505020204" pitchFamily="18" charset="0"/>
          </a:endParaRPr>
        </a:p>
      </dsp:txBody>
      <dsp:txXfrm>
        <a:off x="4599334" y="456681"/>
        <a:ext cx="1496702" cy="419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F152-56D9-465E-9FF9-1439DBA52953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FD79-0CEB-41BF-8F4C-259A72BB5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47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166-4221-4F82-8575-6B339B6F660E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55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5334-3315-4EBA-9162-A975E97DF132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51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22C6-C838-4F0E-9EBC-C8BD5716EEA7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227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CD9D-FC1A-4FF0-A701-E197465E5303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58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5C0-9DF7-4D72-B7E5-39A529B41D69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DB87-F8FF-4172-B51F-174D8FCE7B10}" type="datetime1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4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EC98-79DC-40E4-B346-321B2E139661}" type="datetime1">
              <a:rPr lang="uk-UA" smtClean="0"/>
              <a:t>19.04.2022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90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F5E7-D858-46F1-8818-32D9396FE5F9}" type="datetime1">
              <a:rPr lang="uk-UA" smtClean="0"/>
              <a:t>19.04.2022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1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5859-7E8D-4344-855B-323720165C89}" type="datetime1">
              <a:rPr lang="uk-UA" smtClean="0"/>
              <a:t>19.04.2022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53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6157-6DA1-4A4E-8E8A-5D7D5143E39C}" type="datetime1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2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44BB-4ABC-4A5B-B8BA-4AC5E8D08674}" type="datetime1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3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C8E1-D08B-4BCC-A548-FD055D974280}" type="datetime1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Formula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4E5C-11D0-4D75-85A3-7096CB6FE1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1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707904" y="6453336"/>
            <a:ext cx="1728192" cy="268139"/>
          </a:xfrm>
          <a:noFill/>
          <a:ln>
            <a:noFill/>
          </a:ln>
        </p:spPr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xmlns="" id="{38DFA33F-DB4B-430B-B6F1-5607D8558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81" y="766024"/>
            <a:ext cx="8136904" cy="5472608"/>
          </a:xfrm>
          <a:pattFill prst="pct80">
            <a:fgClr>
              <a:schemeClr val="bg1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uk-UA" sz="3800" b="1" dirty="0">
                <a:pattFill prst="pct5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rgbClr val="FF4D4D"/>
                  </a:bgClr>
                </a:pattFill>
                <a:latin typeface="Segoe Print" panose="02000600000000000000" pitchFamily="2" charset="0"/>
              </a:rPr>
              <a:t>Задачі</a:t>
            </a:r>
            <a:r>
              <a:rPr lang="uk-UA" sz="3800" b="1" dirty="0">
                <a:solidFill>
                  <a:srgbClr val="12797C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12797C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>на спільну роботу</a:t>
            </a:r>
            <a:r>
              <a:rPr lang="uk-UA" sz="3800" b="1" dirty="0">
                <a:solidFill>
                  <a:srgbClr val="12797C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12797C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12797C"/>
                </a:solidFill>
                <a:latin typeface="Segoe Print" panose="02000600000000000000" pitchFamily="2" charset="0"/>
              </a:rPr>
              <a:t>(3 клас)</a:t>
            </a: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endParaRPr lang="uk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30E91981-8CDA-4925-9724-3E4A23DF5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315036"/>
              </p:ext>
            </p:extLst>
          </p:nvPr>
        </p:nvGraphicFramePr>
        <p:xfrm>
          <a:off x="1547664" y="3717032"/>
          <a:ext cx="63367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5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692696"/>
            <a:ext cx="8136904" cy="5686591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i="1" u="sng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 задача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задача, в якій описана якась життєва ситуація, </a:t>
            </a:r>
            <a:r>
              <a:rPr lang="ru-RU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вимогу знайти шукану величину за даними в задачі взаємопов</a:t>
            </a:r>
            <a:r>
              <a:rPr lang="en-US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язаними величинами</a:t>
            </a:r>
            <a:r>
              <a:rPr lang="ru-RU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Сюжетні задачі забезпечують зв'язок математики з реальним життям!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u="sng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робота </a:t>
            </a:r>
            <a:r>
              <a:rPr lang="ru-RU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робота, яку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 або щось</a:t>
            </a:r>
            <a:r>
              <a:rPr lang="ru-RU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працюють разом.</a:t>
            </a:r>
          </a:p>
          <a:p>
            <a:pPr marL="0" indent="0">
              <a:buNone/>
            </a:pPr>
            <a:r>
              <a:rPr lang="uk-UA" sz="1600" b="1" i="1" u="sng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 праці 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обсяг роботи, виконаної за </a:t>
            </a:r>
            <a:r>
              <a:rPr lang="uk-UA" sz="1600" b="1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(1год, 1день, 1місяць тощо).</a:t>
            </a:r>
          </a:p>
          <a:p>
            <a:pPr marL="0" indent="0">
              <a:buNone/>
            </a:pPr>
            <a:r>
              <a:rPr lang="uk-UA" sz="1600" b="1" i="1" u="sng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виробіток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загальний обсяг роботи, який виконали за весь час.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 короткий запис робити у вигляді таблиці: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9" name="Таблиця 10">
            <a:extLst>
              <a:ext uri="{FF2B5EF4-FFF2-40B4-BE49-F238E27FC236}">
                <a16:creationId xmlns:a16="http://schemas.microsoft.com/office/drawing/2014/main" xmlns="" id="{792694DD-13A5-49A4-A866-D2114BD8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22115"/>
              </p:ext>
            </p:extLst>
          </p:nvPr>
        </p:nvGraphicFramePr>
        <p:xfrm>
          <a:off x="683568" y="3933055"/>
          <a:ext cx="7704856" cy="187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2009023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2311457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highlight>
                            <a:srgbClr val="12797C"/>
                          </a:highlight>
                        </a:rPr>
                        <a:t>Виконавець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Продуктивність праці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Час роботи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Загальний виробіток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50456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uk-UA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504566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II</a:t>
                      </a:r>
                      <a:endParaRPr lang="uk-UA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504566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 і 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II</a:t>
                      </a:r>
                      <a:endParaRPr lang="uk-UA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5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906679"/>
            <a:ext cx="8136904" cy="5472608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 (проста)</a:t>
            </a: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 айстр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донька –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Скільки айстр можуть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мама та донька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працюватимуть разом?</a:t>
            </a: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РОЗВ’ЯЗАННЯ: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 (шт.)</a:t>
            </a:r>
          </a:p>
          <a:p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айстр можуть посадити за 1 годину мама та донька, якщо працюватимуть разом.</a:t>
            </a: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Бульбашка прямої мови: овальна 5">
            <a:extLst>
              <a:ext uri="{FF2B5EF4-FFF2-40B4-BE49-F238E27FC236}">
                <a16:creationId xmlns:a16="http://schemas.microsoft.com/office/drawing/2014/main" xmlns="" id="{3EFFECE5-3A3C-4695-81C2-4433814DD77C}"/>
              </a:ext>
            </a:extLst>
          </p:cNvPr>
          <p:cNvSpPr/>
          <p:nvPr/>
        </p:nvSpPr>
        <p:spPr>
          <a:xfrm>
            <a:off x="6033498" y="2456127"/>
            <a:ext cx="2160240" cy="583208"/>
          </a:xfrm>
          <a:prstGeom prst="wedgeEllipseCallout">
            <a:avLst/>
          </a:prstGeom>
          <a:solidFill>
            <a:srgbClr val="FFC9F1"/>
          </a:solidFill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запис:</a:t>
            </a:r>
          </a:p>
        </p:txBody>
      </p:sp>
      <p:sp>
        <p:nvSpPr>
          <p:cNvPr id="7" name="Прямокутник: один верхній кут округлений, інший – зрізаний 6">
            <a:extLst>
              <a:ext uri="{FF2B5EF4-FFF2-40B4-BE49-F238E27FC236}">
                <a16:creationId xmlns:a16="http://schemas.microsoft.com/office/drawing/2014/main" xmlns="" id="{8A355390-6260-47C9-9CE6-58A186470244}"/>
              </a:ext>
            </a:extLst>
          </p:cNvPr>
          <p:cNvSpPr/>
          <p:nvPr/>
        </p:nvSpPr>
        <p:spPr>
          <a:xfrm>
            <a:off x="5257307" y="3488746"/>
            <a:ext cx="3039146" cy="583207"/>
          </a:xfrm>
          <a:prstGeom prst="snipRoundRect">
            <a:avLst/>
          </a:prstGeom>
          <a:solidFill>
            <a:srgbClr val="FFC9F1"/>
          </a:solidFill>
          <a:ln>
            <a:solidFill>
              <a:srgbClr val="FF66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     -     30 кв.  за 1 год       </a:t>
            </a:r>
            <a:r>
              <a:rPr lang="uk-UA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кв.</a:t>
            </a:r>
          </a:p>
          <a:p>
            <a:r>
              <a:rPr lang="uk-UA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Донька   -     10 кв.   за 1 год </a:t>
            </a:r>
          </a:p>
        </p:txBody>
      </p:sp>
      <p:sp>
        <p:nvSpPr>
          <p:cNvPr id="2" name="Права фігурна дужка 1">
            <a:extLst>
              <a:ext uri="{FF2B5EF4-FFF2-40B4-BE49-F238E27FC236}">
                <a16:creationId xmlns:a16="http://schemas.microsoft.com/office/drawing/2014/main" xmlns="" id="{210207EB-009B-495E-9E88-4FCFBE9DE52D}"/>
              </a:ext>
            </a:extLst>
          </p:cNvPr>
          <p:cNvSpPr/>
          <p:nvPr/>
        </p:nvSpPr>
        <p:spPr>
          <a:xfrm>
            <a:off x="7545829" y="3572734"/>
            <a:ext cx="216024" cy="420579"/>
          </a:xfrm>
          <a:prstGeom prst="rightBrace">
            <a:avLst>
              <a:gd name="adj1" fmla="val 2593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Графіка 8" descr="Жінка">
            <a:extLst>
              <a:ext uri="{FF2B5EF4-FFF2-40B4-BE49-F238E27FC236}">
                <a16:creationId xmlns:a16="http://schemas.microsoft.com/office/drawing/2014/main" xmlns="" id="{921C117D-A39B-44E3-82C6-16D6310E3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98233" y="1762699"/>
            <a:ext cx="823646" cy="823646"/>
          </a:xfrm>
          <a:prstGeom prst="rect">
            <a:avLst/>
          </a:prstGeom>
        </p:spPr>
      </p:pic>
      <p:pic>
        <p:nvPicPr>
          <p:cNvPr id="12" name="Графіка 11" descr="Жінка">
            <a:extLst>
              <a:ext uri="{FF2B5EF4-FFF2-40B4-BE49-F238E27FC236}">
                <a16:creationId xmlns:a16="http://schemas.microsoft.com/office/drawing/2014/main" xmlns="" id="{3FEB70B2-08F5-4B5C-BCB2-947C616AD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51523" y="2095307"/>
            <a:ext cx="491038" cy="4910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1E1C11B-9910-4546-81D6-F8E1D2853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4" y="2574876"/>
            <a:ext cx="895475" cy="19624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0C131D9-EE23-470A-963D-3CC2768A6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47" y="2586345"/>
            <a:ext cx="895475" cy="1962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8E20AFA-0380-4607-AD66-A253AF32F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32" y="2586345"/>
            <a:ext cx="895475" cy="19624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97ECAA84-BF7E-497E-995B-7478694BD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5" y="2574876"/>
            <a:ext cx="895475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906679"/>
            <a:ext cx="8136904" cy="5472608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(пряма)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 айстр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донька –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посадять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айстр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мама та донька разом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працюватимуть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години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 (шт.) – продуктивність праці мами та доньки;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· 3 = 120 (шт.)</a:t>
            </a:r>
          </a:p>
          <a:p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айстр посадять мама та донька, якщо працюватимуть 3 години.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9" name="Таблиця 10">
            <a:extLst>
              <a:ext uri="{FF2B5EF4-FFF2-40B4-BE49-F238E27FC236}">
                <a16:creationId xmlns:a16="http://schemas.microsoft.com/office/drawing/2014/main" xmlns="" id="{792694DD-13A5-49A4-A866-D2114BD8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75755"/>
              </p:ext>
            </p:extLst>
          </p:nvPr>
        </p:nvGraphicFramePr>
        <p:xfrm>
          <a:off x="683568" y="1848435"/>
          <a:ext cx="74770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814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2026478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1949612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2243102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652941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highlight>
                            <a:srgbClr val="12797C"/>
                          </a:highlight>
                        </a:rPr>
                        <a:t>Виконавець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Продуктивність праці –</a:t>
                      </a:r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кількість айстр, яку посадили за 1 годину (шт.) 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Час роботи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(год)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Загальний виробіток – </a:t>
                      </a:r>
                    </a:p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загальна кількість айстр, яку посадили (шт.)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 та 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02C0EB-7CA1-4908-B3FC-BD7F9F42B434}"/>
              </a:ext>
            </a:extLst>
          </p:cNvPr>
          <p:cNvGraphicFramePr/>
          <p:nvPr>
            <p:extLst/>
          </p:nvPr>
        </p:nvGraphicFramePr>
        <p:xfrm>
          <a:off x="4956219" y="5749957"/>
          <a:ext cx="3600400" cy="6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BA2C080-C9A2-4B1B-8A41-C788A354512A}"/>
              </a:ext>
            </a:extLst>
          </p:cNvPr>
          <p:cNvSpPr/>
          <p:nvPr/>
        </p:nvSpPr>
        <p:spPr>
          <a:xfrm>
            <a:off x="6804248" y="3243433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9D2CB5-48B3-47CD-9596-7DE2705D8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517232"/>
            <a:ext cx="840055" cy="7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906679"/>
            <a:ext cx="8136904" cy="5472608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(перша обернена)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 айстр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донька –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i="1" u="sng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 часу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працювати</a:t>
            </a: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мама та донька разом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посадити </a:t>
            </a:r>
            <a:r>
              <a:rPr lang="uk-UA" sz="1400" b="1" i="1" u="sng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120 айстр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 (шт.) – продуктивність праці мами та доньки;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40 = 3 (год)</a:t>
            </a:r>
          </a:p>
          <a:p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години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працювати мама та донька разом, щоб посадити 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айстр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9" name="Таблиця 10">
            <a:extLst>
              <a:ext uri="{FF2B5EF4-FFF2-40B4-BE49-F238E27FC236}">
                <a16:creationId xmlns:a16="http://schemas.microsoft.com/office/drawing/2014/main" xmlns="" id="{792694DD-13A5-49A4-A866-D2114BD8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38947"/>
              </p:ext>
            </p:extLst>
          </p:nvPr>
        </p:nvGraphicFramePr>
        <p:xfrm>
          <a:off x="683568" y="1848435"/>
          <a:ext cx="74770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814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2026478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1949612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2243102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652941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highlight>
                            <a:srgbClr val="12797C"/>
                          </a:highlight>
                        </a:rPr>
                        <a:t>Виконавець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Продуктивність праці –</a:t>
                      </a:r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кількість айстр, яку посадили за 1 годину (шт.) 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Час роботи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(год)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Загальний виробіток – </a:t>
                      </a:r>
                    </a:p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загальна кількість айстр, яку посадили (шт.)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 та 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120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B32A4CA-A046-4231-AFF8-5EE094A286FC}"/>
              </a:ext>
            </a:extLst>
          </p:cNvPr>
          <p:cNvSpPr/>
          <p:nvPr/>
        </p:nvSpPr>
        <p:spPr>
          <a:xfrm>
            <a:off x="4740195" y="3243433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02C0EB-7CA1-4908-B3FC-BD7F9F42B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016310"/>
              </p:ext>
            </p:extLst>
          </p:nvPr>
        </p:nvGraphicFramePr>
        <p:xfrm>
          <a:off x="4956219" y="5749957"/>
          <a:ext cx="3600400" cy="6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72CA05-D132-4443-9D0D-37FCC157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1" y="5488458"/>
            <a:ext cx="842396" cy="7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906679"/>
            <a:ext cx="8136904" cy="5472608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(друга обернена)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 айстр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Разом мама та донька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години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120 айстр.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айстр може посадити </a:t>
            </a:r>
            <a:r>
              <a:rPr lang="uk-UA" sz="1400" b="1" i="1" u="sng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донька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14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3 = 40 (шт.) – продуктивність праці мами та доньки;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– 30 = 10 (шт.)</a:t>
            </a:r>
          </a:p>
          <a:p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айстр може посадити 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донька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9" name="Таблиця 10">
            <a:extLst>
              <a:ext uri="{FF2B5EF4-FFF2-40B4-BE49-F238E27FC236}">
                <a16:creationId xmlns:a16="http://schemas.microsoft.com/office/drawing/2014/main" xmlns="" id="{792694DD-13A5-49A4-A866-D2114BD8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40446"/>
              </p:ext>
            </p:extLst>
          </p:nvPr>
        </p:nvGraphicFramePr>
        <p:xfrm>
          <a:off x="683568" y="1848435"/>
          <a:ext cx="74770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814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2026478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1949612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2243102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652941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highlight>
                            <a:srgbClr val="12797C"/>
                          </a:highlight>
                        </a:rPr>
                        <a:t>Виконавець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Продуктивність праці –</a:t>
                      </a:r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кількість айстр, яку посадили за 1 годину (шт.) 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Час роботи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(год)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Загальний виробіток – </a:t>
                      </a:r>
                    </a:p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загальна кількість айстр, яку посадили (шт.)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 та 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120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B32A4CA-A046-4231-AFF8-5EE094A286FC}"/>
              </a:ext>
            </a:extLst>
          </p:cNvPr>
          <p:cNvSpPr/>
          <p:nvPr/>
        </p:nvSpPr>
        <p:spPr>
          <a:xfrm>
            <a:off x="2724224" y="2924944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02C0EB-7CA1-4908-B3FC-BD7F9F42B434}"/>
              </a:ext>
            </a:extLst>
          </p:cNvPr>
          <p:cNvGraphicFramePr/>
          <p:nvPr>
            <p:extLst/>
          </p:nvPr>
        </p:nvGraphicFramePr>
        <p:xfrm>
          <a:off x="4956219" y="5749957"/>
          <a:ext cx="3600400" cy="6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72CA05-D132-4443-9D0D-37FCC157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1" y="5488458"/>
            <a:ext cx="842396" cy="7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503548" y="906679"/>
            <a:ext cx="8136904" cy="5472608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 (третя обернена)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Донька може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айстр за 1 годину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Разом мама та донька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години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посадити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120 айстр.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айстр може посадити </a:t>
            </a:r>
            <a:r>
              <a:rPr lang="uk-UA" sz="1400" b="1" i="1" u="sng" dirty="0">
                <a:solidFill>
                  <a:srgbClr val="12797C"/>
                </a:solidFill>
                <a:highlight>
                  <a:srgbClr val="FFCCC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мама за 1 годину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uk-UA" sz="1400" b="1" i="1" u="sng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РОЗВ’ЯЗАННЯ: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3 = 40 (шт.) – продуктивність праці мами та доньки;</a:t>
            </a:r>
          </a:p>
          <a:p>
            <a:pPr>
              <a:buAutoNum type="arabicParenR"/>
            </a:pP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– 10 = 30 (шт.)</a:t>
            </a:r>
          </a:p>
          <a:p>
            <a:endParaRPr lang="uk-UA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айстр може посадити</a:t>
            </a:r>
            <a:r>
              <a:rPr lang="uk-UA" sz="1400" b="1" i="1" u="sng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 </a:t>
            </a:r>
            <a:r>
              <a:rPr lang="uk-UA" sz="14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годину.</a:t>
            </a: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9" name="Таблиця 10">
            <a:extLst>
              <a:ext uri="{FF2B5EF4-FFF2-40B4-BE49-F238E27FC236}">
                <a16:creationId xmlns:a16="http://schemas.microsoft.com/office/drawing/2014/main" xmlns="" id="{792694DD-13A5-49A4-A866-D2114BD8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79675"/>
              </p:ext>
            </p:extLst>
          </p:nvPr>
        </p:nvGraphicFramePr>
        <p:xfrm>
          <a:off x="683568" y="1848435"/>
          <a:ext cx="74770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814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2026478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1949612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2243102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652941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highlight>
                            <a:srgbClr val="12797C"/>
                          </a:highlight>
                        </a:rPr>
                        <a:t>Виконавець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Продуктивність праці –</a:t>
                      </a:r>
                      <a:r>
                        <a:rPr lang="uk-UA" sz="15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кількість айстр, яку посадили за 1 годину (шт.) 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Час роботи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(год)</a:t>
                      </a:r>
                    </a:p>
                  </a:txBody>
                  <a:tcPr anchor="ctr"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Загальний виробіток – </a:t>
                      </a:r>
                    </a:p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highlight>
                            <a:srgbClr val="12797C"/>
                          </a:highlight>
                          <a:latin typeface="+mn-lt"/>
                          <a:ea typeface="+mn-ea"/>
                          <a:cs typeface="+mn-cs"/>
                        </a:rPr>
                        <a:t>загальна кількість айстр, яку посадили (шт.)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34823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Мама та донька</a:t>
                      </a:r>
                    </a:p>
                  </a:txBody>
                  <a:tcPr>
                    <a:solidFill>
                      <a:srgbClr val="127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12797C"/>
                          </a:solidFill>
                        </a:rPr>
                        <a:t>120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B32A4CA-A046-4231-AFF8-5EE094A286FC}"/>
              </a:ext>
            </a:extLst>
          </p:cNvPr>
          <p:cNvSpPr/>
          <p:nvPr/>
        </p:nvSpPr>
        <p:spPr>
          <a:xfrm>
            <a:off x="2771800" y="2545934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02C0EB-7CA1-4908-B3FC-BD7F9F42B434}"/>
              </a:ext>
            </a:extLst>
          </p:cNvPr>
          <p:cNvGraphicFramePr/>
          <p:nvPr>
            <p:extLst/>
          </p:nvPr>
        </p:nvGraphicFramePr>
        <p:xfrm>
          <a:off x="4956219" y="5749957"/>
          <a:ext cx="3600400" cy="6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72CA05-D132-4443-9D0D-37FCC157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1" y="5488458"/>
            <a:ext cx="842396" cy="7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76664" cy="64807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12797C"/>
                </a:solidFill>
                <a:latin typeface="Segoe Print" panose="02000600000000000000" pitchFamily="2" charset="0"/>
              </a:rPr>
              <a:t>Задачі на спільну роботу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653994" y="669759"/>
            <a:ext cx="8136904" cy="5686591"/>
          </a:xfrm>
          <a:pattFill prst="pct75">
            <a:fgClr>
              <a:srgbClr val="FFFFFF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i="1" u="sng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спільну роботу 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задача, в якій описана якась життєва ситуація і присутні  два або більше виконавці. В таких задачах є взаємопов</a:t>
            </a:r>
            <a:r>
              <a:rPr lang="en-US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язані величини: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i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 праці;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i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роботи;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i="1" dirty="0">
                <a:solidFill>
                  <a:srgbClr val="FF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i="1" dirty="0">
                <a:solidFill>
                  <a:srgbClr val="12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виробіток.</a:t>
            </a: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solidFill>
                <a:srgbClr val="1279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1DB158-E13D-4738-BE5F-8F8E3E3E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AEB18222-D2F3-4DB2-A385-2EA242DD2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448602"/>
              </p:ext>
            </p:extLst>
          </p:nvPr>
        </p:nvGraphicFramePr>
        <p:xfrm>
          <a:off x="1115616" y="1859740"/>
          <a:ext cx="6120680" cy="133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Таблиця 10">
            <a:extLst>
              <a:ext uri="{FF2B5EF4-FFF2-40B4-BE49-F238E27FC236}">
                <a16:creationId xmlns:a16="http://schemas.microsoft.com/office/drawing/2014/main" xmlns="" id="{D76A7F11-05C0-4A6B-95B2-F882D5F7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2627"/>
              </p:ext>
            </p:extLst>
          </p:nvPr>
        </p:nvGraphicFramePr>
        <p:xfrm>
          <a:off x="755576" y="3210197"/>
          <a:ext cx="7776865" cy="182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131">
                  <a:extLst>
                    <a:ext uri="{9D8B030D-6E8A-4147-A177-3AD203B41FA5}">
                      <a16:colId xmlns:a16="http://schemas.microsoft.com/office/drawing/2014/main" xmlns="" val="1845303453"/>
                    </a:ext>
                  </a:extLst>
                </a:gridCol>
                <a:gridCol w="1343277">
                  <a:extLst>
                    <a:ext uri="{9D8B030D-6E8A-4147-A177-3AD203B41FA5}">
                      <a16:colId xmlns:a16="http://schemas.microsoft.com/office/drawing/2014/main" xmlns="" val="1451917581"/>
                    </a:ext>
                  </a:extLst>
                </a:gridCol>
                <a:gridCol w="989783">
                  <a:extLst>
                    <a:ext uri="{9D8B030D-6E8A-4147-A177-3AD203B41FA5}">
                      <a16:colId xmlns:a16="http://schemas.microsoft.com/office/drawing/2014/main" xmlns="" val="2075684614"/>
                    </a:ext>
                  </a:extLst>
                </a:gridCol>
                <a:gridCol w="1484674">
                  <a:extLst>
                    <a:ext uri="{9D8B030D-6E8A-4147-A177-3AD203B41FA5}">
                      <a16:colId xmlns:a16="http://schemas.microsoft.com/office/drawing/2014/main" xmlns="" val="133117324"/>
                    </a:ext>
                  </a:extLst>
                </a:gridCol>
              </a:tblGrid>
              <a:tr h="362819">
                <a:tc>
                  <a:txBody>
                    <a:bodyPr/>
                    <a:lstStyle/>
                    <a:p>
                      <a:pPr algn="ctr"/>
                      <a:endParaRPr lang="uk-UA" sz="1500" dirty="0">
                        <a:highlight>
                          <a:srgbClr val="12797C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Продуктивність праці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 роботи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Загальний виробіток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665971"/>
                  </a:ext>
                </a:extLst>
              </a:tr>
              <a:tr h="4553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b="1" kern="1200" dirty="0">
                          <a:solidFill>
                            <a:srgbClr val="FF4D4D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Загальний виробіток </a:t>
                      </a:r>
                      <a:r>
                        <a:rPr lang="uk-UA" sz="1200" b="1" kern="1200" dirty="0">
                          <a:solidFill>
                            <a:srgbClr val="12797C"/>
                          </a:solidFill>
                          <a:latin typeface="+mn-lt"/>
                          <a:ea typeface="+mn-ea"/>
                          <a:cs typeface="+mn-cs"/>
                        </a:rPr>
                        <a:t>= Продуктивність × Час роботи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FF4D4D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58198"/>
                  </a:ext>
                </a:extLst>
              </a:tr>
              <a:tr h="455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rgbClr val="FF4D4D"/>
                          </a:solidFill>
                        </a:rPr>
                        <a:t>Час роботи </a:t>
                      </a:r>
                      <a:r>
                        <a:rPr lang="uk-UA" sz="1200" b="1" dirty="0">
                          <a:solidFill>
                            <a:srgbClr val="12797C"/>
                          </a:solidFill>
                        </a:rPr>
                        <a:t>= Загальний виробіток : Продуктивність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FF4D4D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865797"/>
                  </a:ext>
                </a:extLst>
              </a:tr>
              <a:tr h="455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rgbClr val="FF4D4D"/>
                          </a:solidFill>
                        </a:rPr>
                        <a:t>Продуктивність </a:t>
                      </a:r>
                      <a:r>
                        <a:rPr lang="uk-UA" sz="1200" b="1" dirty="0">
                          <a:solidFill>
                            <a:srgbClr val="12797C"/>
                          </a:solidFill>
                        </a:rPr>
                        <a:t>= Загальний виробіток : Час роботи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FF4D4D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441377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A4F1EF6-39C3-4AEF-949B-704EE3DAB58E}"/>
              </a:ext>
            </a:extLst>
          </p:cNvPr>
          <p:cNvSpPr/>
          <p:nvPr/>
        </p:nvSpPr>
        <p:spPr>
          <a:xfrm>
            <a:off x="7524328" y="3645024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F3687D9-6532-4398-B528-AC2C970C87AD}"/>
              </a:ext>
            </a:extLst>
          </p:cNvPr>
          <p:cNvSpPr/>
          <p:nvPr/>
        </p:nvSpPr>
        <p:spPr>
          <a:xfrm>
            <a:off x="6300192" y="4121843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EA0DBB6-85A0-4888-8E76-834BB8D82DA8}"/>
              </a:ext>
            </a:extLst>
          </p:cNvPr>
          <p:cNvSpPr/>
          <p:nvPr/>
        </p:nvSpPr>
        <p:spPr>
          <a:xfrm>
            <a:off x="5148064" y="4571798"/>
            <a:ext cx="432048" cy="388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7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707904" y="6453336"/>
            <a:ext cx="1728192" cy="268139"/>
          </a:xfrm>
          <a:noFill/>
          <a:ln>
            <a:noFill/>
          </a:ln>
        </p:spPr>
        <p:txBody>
          <a:bodyPr/>
          <a:lstStyle/>
          <a:p>
            <a:r>
              <a:rPr lang="en-US"/>
              <a:t>Formula</a:t>
            </a:r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91" y="116632"/>
            <a:ext cx="504056" cy="5040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xmlns="" id="{38DFA33F-DB4B-430B-B6F1-5607D8558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136904" cy="5472608"/>
          </a:xfrm>
          <a:pattFill prst="pct80">
            <a:fgClr>
              <a:schemeClr val="bg1"/>
            </a:fgClr>
            <a:bgClr>
              <a:srgbClr val="FFCCCC"/>
            </a:bgClr>
          </a:pattFill>
          <a:ln w="28575">
            <a:solidFill>
              <a:srgbClr val="12797C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>Дякую за увагу!</a:t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  <a:t/>
            </a:r>
            <a:br>
              <a:rPr lang="uk-UA" sz="3800" b="1" dirty="0">
                <a:solidFill>
                  <a:srgbClr val="FF4D4D"/>
                </a:solidFill>
                <a:latin typeface="Segoe Print" panose="02000600000000000000" pitchFamily="2" charset="0"/>
              </a:rPr>
            </a:br>
            <a:endParaRPr lang="uk-UA" sz="1800" dirty="0">
              <a:solidFill>
                <a:srgbClr val="FF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7DA809-756C-408B-BA74-589B6D99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2" y="2276872"/>
            <a:ext cx="6141235" cy="32691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DA5111-AC41-443E-86AF-115A29D3A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4382"/>
            <a:ext cx="2026308" cy="6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760</Words>
  <Application>Microsoft Office PowerPoint</Application>
  <PresentationFormat>Экран (4:3)</PresentationFormat>
  <Paragraphs>202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Задачі на спільну роботу (3 клас)  </vt:lpstr>
      <vt:lpstr>Задачі на спільну роботу</vt:lpstr>
      <vt:lpstr>Задачі на спільну роботу</vt:lpstr>
      <vt:lpstr>Задачі на спільну роботу</vt:lpstr>
      <vt:lpstr>Задачі на спільну роботу</vt:lpstr>
      <vt:lpstr>Задачі на спільну роботу</vt:lpstr>
      <vt:lpstr>Задачі на спільну роботу</vt:lpstr>
      <vt:lpstr>Задачі на спільну роботу</vt:lpstr>
      <vt:lpstr>Дякую за увагу!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Мороз</dc:creator>
  <cp:lastModifiedBy>Admin</cp:lastModifiedBy>
  <cp:revision>418</cp:revision>
  <dcterms:created xsi:type="dcterms:W3CDTF">2019-09-01T10:41:02Z</dcterms:created>
  <dcterms:modified xsi:type="dcterms:W3CDTF">2022-04-19T17:32:00Z</dcterms:modified>
</cp:coreProperties>
</file>