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3" r:id="rId6"/>
    <p:sldId id="264" r:id="rId7"/>
    <p:sldId id="265" r:id="rId8"/>
    <p:sldId id="261" r:id="rId9"/>
    <p:sldId id="262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384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BBB49-7757-4546-8B68-9EA8AF9FC8AC}" type="datetimeFigureOut">
              <a:rPr lang="ru-RU" smtClean="0"/>
              <a:pPr/>
              <a:t>13.03.2021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C279C-A8EC-4F2C-9571-88CDE7A264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BBB49-7757-4546-8B68-9EA8AF9FC8AC}" type="datetimeFigureOut">
              <a:rPr lang="ru-RU" smtClean="0"/>
              <a:pPr/>
              <a:t>13.03.2021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C279C-A8EC-4F2C-9571-88CDE7A264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BBB49-7757-4546-8B68-9EA8AF9FC8AC}" type="datetimeFigureOut">
              <a:rPr lang="ru-RU" smtClean="0"/>
              <a:pPr/>
              <a:t>13.03.2021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C279C-A8EC-4F2C-9571-88CDE7A264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BBB49-7757-4546-8B68-9EA8AF9FC8AC}" type="datetimeFigureOut">
              <a:rPr lang="ru-RU" smtClean="0"/>
              <a:pPr/>
              <a:t>13.03.2021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C279C-A8EC-4F2C-9571-88CDE7A264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BBB49-7757-4546-8B68-9EA8AF9FC8AC}" type="datetimeFigureOut">
              <a:rPr lang="ru-RU" smtClean="0"/>
              <a:pPr/>
              <a:t>13.03.2021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C279C-A8EC-4F2C-9571-88CDE7A264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BBB49-7757-4546-8B68-9EA8AF9FC8AC}" type="datetimeFigureOut">
              <a:rPr lang="ru-RU" smtClean="0"/>
              <a:pPr/>
              <a:t>13.03.2021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C279C-A8EC-4F2C-9571-88CDE7A264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BBB49-7757-4546-8B68-9EA8AF9FC8AC}" type="datetimeFigureOut">
              <a:rPr lang="ru-RU" smtClean="0"/>
              <a:pPr/>
              <a:t>13.03.2021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C279C-A8EC-4F2C-9571-88CDE7A264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BBB49-7757-4546-8B68-9EA8AF9FC8AC}" type="datetimeFigureOut">
              <a:rPr lang="ru-RU" smtClean="0"/>
              <a:pPr/>
              <a:t>13.03.2021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C279C-A8EC-4F2C-9571-88CDE7A264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BBB49-7757-4546-8B68-9EA8AF9FC8AC}" type="datetimeFigureOut">
              <a:rPr lang="ru-RU" smtClean="0"/>
              <a:pPr/>
              <a:t>13.03.2021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C279C-A8EC-4F2C-9571-88CDE7A264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BBB49-7757-4546-8B68-9EA8AF9FC8AC}" type="datetimeFigureOut">
              <a:rPr lang="ru-RU" smtClean="0"/>
              <a:pPr/>
              <a:t>13.03.2021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C279C-A8EC-4F2C-9571-88CDE7A264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BBB49-7757-4546-8B68-9EA8AF9FC8AC}" type="datetimeFigureOut">
              <a:rPr lang="ru-RU" smtClean="0"/>
              <a:pPr/>
              <a:t>13.03.2021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56C279C-A8EC-4F2C-9571-88CDE7A2643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7ABBB49-7757-4546-8B68-9EA8AF9FC8AC}" type="datetimeFigureOut">
              <a:rPr lang="ru-RU" smtClean="0"/>
              <a:pPr/>
              <a:t>13.03.2021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56C279C-A8EC-4F2C-9571-88CDE7A26434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928670"/>
            <a:ext cx="7851648" cy="2214578"/>
          </a:xfrm>
        </p:spPr>
        <p:txBody>
          <a:bodyPr>
            <a:normAutofit fontScale="90000"/>
          </a:bodyPr>
          <a:lstStyle/>
          <a:p>
            <a:pPr algn="ctr"/>
            <a:r>
              <a:rPr lang="uk-UA" sz="7200" dirty="0" smtClean="0"/>
              <a:t>Дотична до кола. Властивість дотичної</a:t>
            </a:r>
            <a:endParaRPr lang="uk-UA" sz="7200" dirty="0"/>
          </a:p>
        </p:txBody>
      </p:sp>
      <p:sp>
        <p:nvSpPr>
          <p:cNvPr id="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3000372"/>
            <a:ext cx="7854696" cy="642942"/>
          </a:xfrm>
        </p:spPr>
        <p:txBody>
          <a:bodyPr>
            <a:normAutofit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4071942"/>
            <a:ext cx="8676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76425" algn="r"/>
            <a:r>
              <a:rPr lang="uk-UA" sz="2400" dirty="0" smtClean="0"/>
              <a:t>і</a:t>
            </a:r>
            <a:endParaRPr lang="uk-UA" sz="2400" dirty="0" smtClean="0"/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642910" y="3571876"/>
            <a:ext cx="8140448" cy="642942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ru-RU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Рисунок 24" descr="сторінка зошита.jpg"/>
          <p:cNvPicPr>
            <a:picLocks noChangeAspect="1"/>
          </p:cNvPicPr>
          <p:nvPr/>
        </p:nvPicPr>
        <p:blipFill>
          <a:blip r:embed="rId2" cstate="print"/>
          <a:srcRect l="35197" t="21660" r="19047" b="50704"/>
          <a:stretch>
            <a:fillRect/>
          </a:stretch>
        </p:blipFill>
        <p:spPr>
          <a:xfrm>
            <a:off x="5429224" y="1857364"/>
            <a:ext cx="3714776" cy="2643206"/>
          </a:xfrm>
          <a:prstGeom prst="rect">
            <a:avLst/>
          </a:prstGeom>
        </p:spPr>
      </p:pic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724648"/>
          </a:xfrm>
        </p:spPr>
        <p:txBody>
          <a:bodyPr>
            <a:normAutofit/>
          </a:bodyPr>
          <a:lstStyle/>
          <a:p>
            <a:pPr algn="ctr"/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Задача про діаметр і хорди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1071546"/>
            <a:ext cx="85725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З точки кола проведено дві рівні хорди і діаметр. Доведіть, що цей діаметр ділить кут між хордами навпіл.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6357950" y="2000240"/>
            <a:ext cx="2286016" cy="2286016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285720" y="1857364"/>
            <a:ext cx="5429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Доведення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Овал 11"/>
          <p:cNvSpPr/>
          <p:nvPr/>
        </p:nvSpPr>
        <p:spPr>
          <a:xfrm flipV="1">
            <a:off x="7429520" y="3071810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rot="5400000" flipH="1" flipV="1">
            <a:off x="6357950" y="2928934"/>
            <a:ext cx="2286016" cy="428628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рямоугольник 26"/>
          <p:cNvSpPr/>
          <p:nvPr/>
        </p:nvSpPr>
        <p:spPr>
          <a:xfrm>
            <a:off x="7572396" y="1428736"/>
            <a:ext cx="4251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b="1" dirty="0" smtClean="0"/>
              <a:t>А</a:t>
            </a:r>
            <a:endParaRPr lang="ru-RU" sz="2800" b="1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7500958" y="3214686"/>
            <a:ext cx="4828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b="1" dirty="0" smtClean="0"/>
              <a:t>О</a:t>
            </a:r>
            <a:endParaRPr lang="ru-RU" sz="2800" b="1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6000760" y="2285992"/>
            <a:ext cx="4219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b="1" dirty="0" smtClean="0"/>
              <a:t>С</a:t>
            </a:r>
            <a:endParaRPr lang="ru-RU" sz="28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214282" y="2571744"/>
            <a:ext cx="5143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∆C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ОА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= ∆D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ОА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Чому?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929454" y="4214818"/>
            <a:ext cx="4251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b="1" dirty="0" smtClean="0"/>
              <a:t>В</a:t>
            </a:r>
            <a:endParaRPr lang="ru-RU" sz="2800" b="1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8675602" y="2928934"/>
            <a:ext cx="4683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D</a:t>
            </a:r>
            <a:endParaRPr lang="ru-RU" sz="2800" b="1" dirty="0"/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 rot="10800000" flipV="1">
            <a:off x="6500826" y="2000240"/>
            <a:ext cx="1285884" cy="642942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>
            <a:endCxn id="20" idx="1"/>
          </p:cNvCxnSpPr>
          <p:nvPr/>
        </p:nvCxnSpPr>
        <p:spPr>
          <a:xfrm rot="16200000" flipH="1">
            <a:off x="7600285" y="2115227"/>
            <a:ext cx="1190304" cy="96033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14282" y="3286124"/>
            <a:ext cx="5143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Запишіть доведення.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1" name="Прямая соединительная линия 30"/>
          <p:cNvCxnSpPr>
            <a:stCxn id="12" idx="3"/>
          </p:cNvCxnSpPr>
          <p:nvPr/>
        </p:nvCxnSpPr>
        <p:spPr>
          <a:xfrm rot="16200000" flipV="1">
            <a:off x="6750859" y="2393149"/>
            <a:ext cx="449552" cy="949618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>
            <a:stCxn id="12" idx="6"/>
            <a:endCxn id="6" idx="6"/>
          </p:cNvCxnSpPr>
          <p:nvPr/>
        </p:nvCxnSpPr>
        <p:spPr>
          <a:xfrm>
            <a:off x="7572396" y="3143248"/>
            <a:ext cx="1071570" cy="1588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8" grpId="0"/>
      <p:bldP spid="12" grpId="0" animBg="1"/>
      <p:bldP spid="27" grpId="0"/>
      <p:bldP spid="28" grpId="0"/>
      <p:bldP spid="33" grpId="0"/>
      <p:bldP spid="34" grpId="0"/>
      <p:bldP spid="18" grpId="0"/>
      <p:bldP spid="20" grpId="0"/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 descr="сторінка зошита.jpg"/>
          <p:cNvPicPr>
            <a:picLocks noChangeAspect="1"/>
          </p:cNvPicPr>
          <p:nvPr/>
        </p:nvPicPr>
        <p:blipFill>
          <a:blip r:embed="rId2" cstate="print"/>
          <a:srcRect t="21660" b="50704"/>
          <a:stretch>
            <a:fillRect/>
          </a:stretch>
        </p:blipFill>
        <p:spPr>
          <a:xfrm>
            <a:off x="500034" y="4000504"/>
            <a:ext cx="8118643" cy="264320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938962"/>
          </a:xfrm>
        </p:spPr>
        <p:txBody>
          <a:bodyPr>
            <a:normAutofit/>
          </a:bodyPr>
          <a:lstStyle/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Повторення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720" y="1142984"/>
            <a:ext cx="8572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1. Що таке коло?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86050" y="1142984"/>
            <a:ext cx="3214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2. Що таке хорда кола?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5720" y="1500174"/>
            <a:ext cx="8572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3. Як називається найбільша хорда кола?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7158" y="1857364"/>
            <a:ext cx="8572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4. Що називається радіусом кола?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8596" y="2928934"/>
            <a:ext cx="23574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 Що таке круг?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86050" y="2928934"/>
            <a:ext cx="6357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Чим відрізняється круг </a:t>
            </a:r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від кола?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0034" y="3286124"/>
            <a:ext cx="8643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8.Назвіть випадки взаємного розміщення двох кіл.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1285852" y="4286256"/>
            <a:ext cx="2357454" cy="2286016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4500562" y="4500570"/>
            <a:ext cx="1857388" cy="1785950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 flipV="1">
            <a:off x="2357422" y="5357826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 flipV="1">
            <a:off x="5357818" y="5357826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6500826" y="785794"/>
            <a:ext cx="2357454" cy="2286016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 flipV="1">
            <a:off x="7643834" y="1928802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357158" y="2214554"/>
            <a:ext cx="8572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5. Назвіть радіуси кола, зображеного на рисунку.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57158" y="2571744"/>
            <a:ext cx="8572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6. Назвіть його діаметр та хорди.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1" name="Прямая соединительная линия 20"/>
          <p:cNvCxnSpPr>
            <a:stCxn id="16" idx="1"/>
          </p:cNvCxnSpPr>
          <p:nvPr/>
        </p:nvCxnSpPr>
        <p:spPr>
          <a:xfrm rot="16200000" flipH="1">
            <a:off x="7590934" y="375705"/>
            <a:ext cx="451039" cy="1940775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stCxn id="16" idx="1"/>
            <a:endCxn id="16" idx="5"/>
          </p:cNvCxnSpPr>
          <p:nvPr/>
        </p:nvCxnSpPr>
        <p:spPr>
          <a:xfrm rot="16200000" flipH="1">
            <a:off x="6871324" y="1095316"/>
            <a:ext cx="1616458" cy="1666972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stCxn id="16" idx="1"/>
          </p:cNvCxnSpPr>
          <p:nvPr/>
        </p:nvCxnSpPr>
        <p:spPr>
          <a:xfrm rot="16200000" flipH="1">
            <a:off x="6197895" y="1768745"/>
            <a:ext cx="1951236" cy="654892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>
            <a:stCxn id="17" idx="2"/>
          </p:cNvCxnSpPr>
          <p:nvPr/>
        </p:nvCxnSpPr>
        <p:spPr>
          <a:xfrm rot="10800000" flipH="1">
            <a:off x="7643834" y="1571612"/>
            <a:ext cx="1143008" cy="428628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rot="5400000" flipH="1" flipV="1">
            <a:off x="7108049" y="2393149"/>
            <a:ext cx="1000132" cy="214314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Прямоугольник 34"/>
          <p:cNvSpPr/>
          <p:nvPr/>
        </p:nvSpPr>
        <p:spPr>
          <a:xfrm>
            <a:off x="6429388" y="714356"/>
            <a:ext cx="4251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b="1" dirty="0" smtClean="0"/>
              <a:t>А</a:t>
            </a:r>
            <a:endParaRPr lang="ru-RU" sz="2800" b="1" dirty="0"/>
          </a:p>
        </p:txBody>
      </p:sp>
      <p:sp>
        <p:nvSpPr>
          <p:cNvPr id="36" name="Прямоугольник 35"/>
          <p:cNvSpPr/>
          <p:nvPr/>
        </p:nvSpPr>
        <p:spPr>
          <a:xfrm>
            <a:off x="8429652" y="2571744"/>
            <a:ext cx="4683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D</a:t>
            </a:r>
            <a:endParaRPr lang="ru-RU" sz="2800" b="1" dirty="0"/>
          </a:p>
        </p:txBody>
      </p:sp>
      <p:sp>
        <p:nvSpPr>
          <p:cNvPr id="37" name="Прямоугольник 36"/>
          <p:cNvSpPr/>
          <p:nvPr/>
        </p:nvSpPr>
        <p:spPr>
          <a:xfrm>
            <a:off x="8718884" y="1214422"/>
            <a:ext cx="4251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b="1" dirty="0" smtClean="0"/>
              <a:t>С</a:t>
            </a:r>
            <a:endParaRPr lang="ru-RU" sz="2800" b="1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7572396" y="1428736"/>
            <a:ext cx="4475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b="1" dirty="0" smtClean="0"/>
              <a:t>К</a:t>
            </a:r>
            <a:endParaRPr lang="ru-RU" sz="2800" b="1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7215206" y="3000372"/>
            <a:ext cx="4251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b="1" dirty="0" smtClean="0"/>
              <a:t>В</a:t>
            </a:r>
            <a:endParaRPr lang="ru-RU" sz="2800" b="1" dirty="0"/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 rot="10800000">
            <a:off x="7500958" y="4286256"/>
            <a:ext cx="500066" cy="1588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Прямоугольник 45"/>
          <p:cNvSpPr/>
          <p:nvPr/>
        </p:nvSpPr>
        <p:spPr>
          <a:xfrm>
            <a:off x="7429520" y="4286256"/>
            <a:ext cx="7858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1 см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00034" y="3571876"/>
            <a:ext cx="8643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9. Знайдіть відстань між центрами цих кіл.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8" name="Прямая соединительная линия 47"/>
          <p:cNvCxnSpPr>
            <a:stCxn id="15" idx="6"/>
            <a:endCxn id="14" idx="6"/>
          </p:cNvCxnSpPr>
          <p:nvPr/>
        </p:nvCxnSpPr>
        <p:spPr>
          <a:xfrm flipH="1">
            <a:off x="2500298" y="5429264"/>
            <a:ext cx="3000396" cy="1588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500"/>
                            </p:stCondLst>
                            <p:childTnLst>
                              <p:par>
                                <p:cTn id="4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000"/>
                            </p:stCondLst>
                            <p:childTnLst>
                              <p:par>
                                <p:cTn id="5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00"/>
                            </p:stCondLst>
                            <p:childTnLst>
                              <p:par>
                                <p:cTn id="10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500"/>
                            </p:stCondLst>
                            <p:childTnLst>
                              <p:par>
                                <p:cTn id="1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2.59259E-6 L -0.09375 0.00764 " pathEditMode="relative" rAng="0" ptsTypes="AA">
                                      <p:cBhvr>
                                        <p:cTn id="12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" y="4"/>
                                    </p:animMotion>
                                  </p:childTnLst>
                                </p:cTn>
                              </p:par>
                              <p:par>
                                <p:cTn id="130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3.33333E-6 L -0.09375 0.00231 " pathEditMode="relative" rAng="0" ptsTypes="AA">
                                      <p:cBhvr>
                                        <p:cTn id="13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" y="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2.72033E-6 L 0.07309 0.00231 " pathEditMode="relative" rAng="0" ptsTypes="AA">
                                      <p:cBhvr>
                                        <p:cTn id="13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" y="1"/>
                                    </p:animMotion>
                                  </p:childTnLst>
                                </p:cTn>
                              </p:par>
                              <p:par>
                                <p:cTn id="136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72033E-6 L 0.07691 0.00231 " pathEditMode="relative" rAng="0" ptsTypes="AA">
                                      <p:cBhvr>
                                        <p:cTn id="13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" y="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63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375 0.00764 L -0.2276 0.00764 " pathEditMode="relative" rAng="0" ptsTypes="AA">
                                      <p:cBhvr>
                                        <p:cTn id="14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" y="0"/>
                                    </p:animMotion>
                                  </p:childTnLst>
                                </p:cTn>
                              </p:par>
                              <p:par>
                                <p:cTn id="142" presetID="35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375 0.00231 L -0.2276 0.00231 " pathEditMode="relative" rAng="0" ptsTypes="AA">
                                      <p:cBhvr>
                                        <p:cTn id="14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 animBg="1"/>
      <p:bldP spid="11" grpId="1" animBg="1"/>
      <p:bldP spid="12" grpId="0" animBg="1"/>
      <p:bldP spid="12" grpId="1" animBg="1"/>
      <p:bldP spid="12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7" grpId="0" animBg="1"/>
      <p:bldP spid="18" grpId="0"/>
      <p:bldP spid="19" grpId="0"/>
      <p:bldP spid="35" grpId="0"/>
      <p:bldP spid="36" grpId="0"/>
      <p:bldP spid="37" grpId="0"/>
      <p:bldP spid="38" grpId="0"/>
      <p:bldP spid="39" grpId="0"/>
      <p:bldP spid="46" grpId="0"/>
      <p:bldP spid="4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724648"/>
          </a:xfrm>
        </p:spPr>
        <p:txBody>
          <a:bodyPr>
            <a:normAutofit/>
          </a:bodyPr>
          <a:lstStyle/>
          <a:p>
            <a:pPr algn="ctr"/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Взаємне розміщення прямої і кола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7158" y="1714488"/>
            <a:ext cx="5357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Пряма і коло не мають спільних точок.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6357950" y="2000240"/>
            <a:ext cx="2357454" cy="2286016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5786446" y="1714488"/>
            <a:ext cx="3357554" cy="1588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85720" y="2571744"/>
            <a:ext cx="56436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Пряма і коло  мають одну спільну точку.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8596" y="3429000"/>
            <a:ext cx="56436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Пряма і коло  мають дві спільні точки.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4.81481E-6 L -0.00139 0.04005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39 0.04005 L 0.0066 0.12407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" y="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Рисунок 24" descr="сторінка зошита.jpg"/>
          <p:cNvPicPr>
            <a:picLocks noChangeAspect="1"/>
          </p:cNvPicPr>
          <p:nvPr/>
        </p:nvPicPr>
        <p:blipFill>
          <a:blip r:embed="rId2" cstate="print"/>
          <a:srcRect l="35197" t="21660" r="19047" b="50704"/>
          <a:stretch>
            <a:fillRect/>
          </a:stretch>
        </p:blipFill>
        <p:spPr>
          <a:xfrm>
            <a:off x="5429224" y="1785926"/>
            <a:ext cx="3714776" cy="2643206"/>
          </a:xfrm>
          <a:prstGeom prst="rect">
            <a:avLst/>
          </a:prstGeom>
        </p:spPr>
      </p:pic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724648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Дотична кола. Властивість дотичної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7158" y="1357298"/>
            <a:ext cx="54292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Пряма називається 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дотичною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до кола, якщо вона має одну спільну точку з колом.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6357950" y="2000240"/>
            <a:ext cx="2286016" cy="2286016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5786446" y="2000240"/>
            <a:ext cx="3357554" cy="1588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57158" y="2500306"/>
            <a:ext cx="54292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Властивість дотичної.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Дотична до кола перпендикулярна до радіуса цього кола, проведеного в точку дотику.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 flipV="1">
            <a:off x="7429520" y="1928802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 flipV="1">
            <a:off x="7429520" y="3071810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" name="Прямая соединительная линия 12"/>
          <p:cNvCxnSpPr>
            <a:stCxn id="12" idx="4"/>
            <a:endCxn id="9" idx="0"/>
          </p:cNvCxnSpPr>
          <p:nvPr/>
        </p:nvCxnSpPr>
        <p:spPr>
          <a:xfrm rot="5400000" flipH="1" flipV="1">
            <a:off x="7000892" y="2571744"/>
            <a:ext cx="1000132" cy="1588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рямоугольник 26"/>
          <p:cNvSpPr/>
          <p:nvPr/>
        </p:nvSpPr>
        <p:spPr>
          <a:xfrm>
            <a:off x="7286644" y="1357298"/>
            <a:ext cx="4251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b="1" dirty="0" smtClean="0"/>
              <a:t>А</a:t>
            </a:r>
            <a:endParaRPr lang="ru-RU" sz="2800" b="1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7572396" y="2857496"/>
            <a:ext cx="4828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b="1" dirty="0" smtClean="0"/>
              <a:t>О</a:t>
            </a:r>
            <a:endParaRPr lang="ru-RU" sz="2800" b="1" dirty="0"/>
          </a:p>
        </p:txBody>
      </p:sp>
      <p:cxnSp>
        <p:nvCxnSpPr>
          <p:cNvPr id="29" name="Прямая соединительная линия 28"/>
          <p:cNvCxnSpPr>
            <a:stCxn id="12" idx="4"/>
          </p:cNvCxnSpPr>
          <p:nvPr/>
        </p:nvCxnSpPr>
        <p:spPr>
          <a:xfrm rot="16200000" flipV="1">
            <a:off x="6500826" y="2071678"/>
            <a:ext cx="1071570" cy="928694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Прямоугольник 32"/>
          <p:cNvSpPr/>
          <p:nvPr/>
        </p:nvSpPr>
        <p:spPr>
          <a:xfrm>
            <a:off x="6357950" y="1428736"/>
            <a:ext cx="4475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b="1" dirty="0" smtClean="0"/>
              <a:t>К</a:t>
            </a:r>
            <a:endParaRPr lang="ru-RU" sz="28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357158" y="3714752"/>
            <a:ext cx="56436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ОК більше радіуса, ОА дорівнює радіусу кола. Отже ОА – найкоротша відстань від прямої до кола, тому ОА</a:t>
            </a:r>
            <a:r>
              <a:rPr lang="uk-UA" sz="2400" dirty="0" smtClean="0">
                <a:latin typeface="Cambria Math"/>
                <a:ea typeface="Cambria Math"/>
                <a:cs typeface="Times New Roman" pitchFamily="18" charset="0"/>
              </a:rPr>
              <a:t>⊥ОК.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8" grpId="0"/>
      <p:bldP spid="9" grpId="0" animBg="1"/>
      <p:bldP spid="12" grpId="0" animBg="1"/>
      <p:bldP spid="27" grpId="0"/>
      <p:bldP spid="28" grpId="0"/>
      <p:bldP spid="33" grpId="0"/>
      <p:bldP spid="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Рисунок 24" descr="сторінка зошита.jpg"/>
          <p:cNvPicPr>
            <a:picLocks noChangeAspect="1"/>
          </p:cNvPicPr>
          <p:nvPr/>
        </p:nvPicPr>
        <p:blipFill>
          <a:blip r:embed="rId2" cstate="print"/>
          <a:srcRect l="35197" t="21660" r="19047" b="50704"/>
          <a:stretch>
            <a:fillRect/>
          </a:stretch>
        </p:blipFill>
        <p:spPr>
          <a:xfrm>
            <a:off x="5429224" y="1785926"/>
            <a:ext cx="3714776" cy="2643206"/>
          </a:xfrm>
          <a:prstGeom prst="rect">
            <a:avLst/>
          </a:prstGeom>
        </p:spPr>
      </p:pic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724648"/>
          </a:xfrm>
        </p:spPr>
        <p:txBody>
          <a:bodyPr>
            <a:normAutofit/>
          </a:bodyPr>
          <a:lstStyle/>
          <a:p>
            <a:pPr algn="ctr"/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Задача про відрізки дотичних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7158" y="1357298"/>
            <a:ext cx="54292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Через точку А до кола проведені дотичні АВ і АС, де В і С – точки дотику. Доведіть, що АВ = АС.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6357950" y="2000240"/>
            <a:ext cx="2286016" cy="2286016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5786446" y="2000240"/>
            <a:ext cx="3357554" cy="1588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Овал 8"/>
          <p:cNvSpPr/>
          <p:nvPr/>
        </p:nvSpPr>
        <p:spPr>
          <a:xfrm flipV="1">
            <a:off x="8786842" y="1928802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 flipV="1">
            <a:off x="7429520" y="3071810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" name="Прямая соединительная линия 12"/>
          <p:cNvCxnSpPr>
            <a:endCxn id="9" idx="1"/>
          </p:cNvCxnSpPr>
          <p:nvPr/>
        </p:nvCxnSpPr>
        <p:spPr>
          <a:xfrm rot="5400000" flipH="1" flipV="1">
            <a:off x="7429520" y="3050886"/>
            <a:ext cx="2378378" cy="378114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рямоугольник 26"/>
          <p:cNvSpPr/>
          <p:nvPr/>
        </p:nvSpPr>
        <p:spPr>
          <a:xfrm>
            <a:off x="8572528" y="1357298"/>
            <a:ext cx="4251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b="1" dirty="0" smtClean="0"/>
              <a:t>А</a:t>
            </a:r>
            <a:endParaRPr lang="ru-RU" sz="2800" b="1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7572396" y="2857496"/>
            <a:ext cx="4828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b="1" dirty="0" smtClean="0"/>
              <a:t>О</a:t>
            </a:r>
            <a:endParaRPr lang="ru-RU" sz="2800" b="1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7286644" y="1428736"/>
            <a:ext cx="4219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b="1" dirty="0" smtClean="0"/>
              <a:t>В</a:t>
            </a:r>
            <a:endParaRPr lang="ru-RU" sz="2800" b="1" dirty="0"/>
          </a:p>
        </p:txBody>
      </p:sp>
      <p:sp>
        <p:nvSpPr>
          <p:cNvPr id="22" name="Овал 21"/>
          <p:cNvSpPr/>
          <p:nvPr/>
        </p:nvSpPr>
        <p:spPr>
          <a:xfrm flipV="1">
            <a:off x="7429520" y="1928802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 flipV="1">
            <a:off x="8572528" y="3214686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8722090" y="3000372"/>
            <a:ext cx="4219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b="1" dirty="0" smtClean="0"/>
              <a:t>С</a:t>
            </a:r>
            <a:endParaRPr lang="ru-RU" sz="2800" b="1" dirty="0"/>
          </a:p>
        </p:txBody>
      </p:sp>
      <p:cxnSp>
        <p:nvCxnSpPr>
          <p:cNvPr id="26" name="Прямая соединительная линия 25"/>
          <p:cNvCxnSpPr>
            <a:stCxn id="12" idx="4"/>
            <a:endCxn id="22" idx="0"/>
          </p:cNvCxnSpPr>
          <p:nvPr/>
        </p:nvCxnSpPr>
        <p:spPr>
          <a:xfrm rot="5400000" flipH="1" flipV="1">
            <a:off x="7000892" y="2571744"/>
            <a:ext cx="1000132" cy="1588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>
            <a:stCxn id="12" idx="2"/>
            <a:endCxn id="23" idx="6"/>
          </p:cNvCxnSpPr>
          <p:nvPr/>
        </p:nvCxnSpPr>
        <p:spPr>
          <a:xfrm rot="10800000" flipH="1" flipV="1">
            <a:off x="7429520" y="3143248"/>
            <a:ext cx="1285884" cy="142876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>
            <a:stCxn id="12" idx="1"/>
            <a:endCxn id="9" idx="1"/>
          </p:cNvCxnSpPr>
          <p:nvPr/>
        </p:nvCxnSpPr>
        <p:spPr>
          <a:xfrm rot="5400000" flipH="1" flipV="1">
            <a:off x="7557601" y="1943597"/>
            <a:ext cx="1143008" cy="1357322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285720" y="2500306"/>
            <a:ext cx="5429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Доведення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85720" y="3429000"/>
            <a:ext cx="5143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∆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ОВА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= ∆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ОСА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Чому?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14282" y="3000372"/>
            <a:ext cx="5143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∆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ОВА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∆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ОСА – прямокутні. Чому?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57158" y="4000504"/>
            <a:ext cx="5143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3. ВА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СА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Чому?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57158" y="4572008"/>
            <a:ext cx="5143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Запишіть доведення.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9" grpId="0" animBg="1"/>
      <p:bldP spid="12" grpId="0" animBg="1"/>
      <p:bldP spid="27" grpId="0"/>
      <p:bldP spid="28" grpId="0"/>
      <p:bldP spid="33" grpId="0"/>
      <p:bldP spid="22" grpId="0" animBg="1"/>
      <p:bldP spid="23" grpId="0" animBg="1"/>
      <p:bldP spid="24" grpId="0"/>
      <p:bldP spid="50" grpId="0"/>
      <p:bldP spid="51" grpId="0"/>
      <p:bldP spid="21" grpId="0"/>
      <p:bldP spid="29" grpId="0"/>
      <p:bldP spid="3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Рисунок 24" descr="сторінка зошита.jpg"/>
          <p:cNvPicPr>
            <a:picLocks noChangeAspect="1"/>
          </p:cNvPicPr>
          <p:nvPr/>
        </p:nvPicPr>
        <p:blipFill>
          <a:blip r:embed="rId2" cstate="print"/>
          <a:srcRect l="35197" t="21660" r="19047" b="50704"/>
          <a:stretch>
            <a:fillRect/>
          </a:stretch>
        </p:blipFill>
        <p:spPr>
          <a:xfrm>
            <a:off x="5429224" y="1785926"/>
            <a:ext cx="3714776" cy="2643206"/>
          </a:xfrm>
          <a:prstGeom prst="rect">
            <a:avLst/>
          </a:prstGeom>
        </p:spPr>
      </p:pic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724648"/>
          </a:xfrm>
        </p:spPr>
        <p:txBody>
          <a:bodyPr>
            <a:normAutofit/>
          </a:bodyPr>
          <a:lstStyle/>
          <a:p>
            <a:pPr algn="ctr"/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Задача про  дотичні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7158" y="1142984"/>
            <a:ext cx="54292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Дотичні до кола утворюють кут 60°. Доведіть, що:</a:t>
            </a: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1) відрізок, який сполучає точки дотику, дорівнює довжині дотичної від точки перетину дотичних до точки її дотику.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6143636" y="2000240"/>
            <a:ext cx="2286016" cy="2286016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5786446" y="1928802"/>
            <a:ext cx="3357554" cy="73026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Овал 8"/>
          <p:cNvSpPr/>
          <p:nvPr/>
        </p:nvSpPr>
        <p:spPr>
          <a:xfrm flipV="1">
            <a:off x="9001124" y="1928802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 flipV="1">
            <a:off x="7215206" y="3071810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" name="Прямая соединительная линия 12"/>
          <p:cNvCxnSpPr>
            <a:endCxn id="9" idx="1"/>
          </p:cNvCxnSpPr>
          <p:nvPr/>
        </p:nvCxnSpPr>
        <p:spPr>
          <a:xfrm rot="5400000" flipH="1" flipV="1">
            <a:off x="7465223" y="2657993"/>
            <a:ext cx="2164064" cy="949586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рямоугольник 26"/>
          <p:cNvSpPr/>
          <p:nvPr/>
        </p:nvSpPr>
        <p:spPr>
          <a:xfrm>
            <a:off x="8718884" y="1428736"/>
            <a:ext cx="4251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b="1" dirty="0" smtClean="0"/>
              <a:t>А</a:t>
            </a:r>
            <a:endParaRPr lang="ru-RU" sz="2800" b="1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7215206" y="3071810"/>
            <a:ext cx="4828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b="1" dirty="0" smtClean="0"/>
              <a:t>О</a:t>
            </a:r>
            <a:endParaRPr lang="ru-RU" sz="2800" b="1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7286644" y="1428736"/>
            <a:ext cx="4219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b="1" dirty="0" smtClean="0"/>
              <a:t>В</a:t>
            </a:r>
            <a:endParaRPr lang="ru-RU" sz="2800" b="1" dirty="0"/>
          </a:p>
        </p:txBody>
      </p:sp>
      <p:sp>
        <p:nvSpPr>
          <p:cNvPr id="22" name="Овал 21"/>
          <p:cNvSpPr/>
          <p:nvPr/>
        </p:nvSpPr>
        <p:spPr>
          <a:xfrm flipV="1">
            <a:off x="7215206" y="1928802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 flipV="1">
            <a:off x="8215338" y="3571876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8429652" y="3500438"/>
            <a:ext cx="4219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b="1" dirty="0" smtClean="0"/>
              <a:t>С</a:t>
            </a:r>
            <a:endParaRPr lang="ru-RU" sz="2800" b="1" dirty="0"/>
          </a:p>
        </p:txBody>
      </p:sp>
      <p:cxnSp>
        <p:nvCxnSpPr>
          <p:cNvPr id="26" name="Прямая соединительная линия 25"/>
          <p:cNvCxnSpPr>
            <a:stCxn id="23" idx="7"/>
          </p:cNvCxnSpPr>
          <p:nvPr/>
        </p:nvCxnSpPr>
        <p:spPr>
          <a:xfrm rot="5400000" flipH="1">
            <a:off x="7001686" y="2358224"/>
            <a:ext cx="1622150" cy="1049058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214282" y="3071810"/>
            <a:ext cx="5429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Доведення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85720" y="4357694"/>
            <a:ext cx="5143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Запишіть доведення.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14282" y="3857628"/>
            <a:ext cx="5143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∆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АВС – рівносторонній. Чому?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8528126" y="2000240"/>
            <a:ext cx="6158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60°</a:t>
            </a:r>
            <a:endParaRPr lang="ru-RU" sz="2400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214282" y="3429000"/>
            <a:ext cx="5143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АВ=АС. Чому?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9" grpId="0" animBg="1"/>
      <p:bldP spid="12" grpId="0" animBg="1"/>
      <p:bldP spid="27" grpId="0"/>
      <p:bldP spid="28" grpId="0"/>
      <p:bldP spid="33" grpId="0"/>
      <p:bldP spid="22" grpId="0" animBg="1"/>
      <p:bldP spid="23" grpId="0" animBg="1"/>
      <p:bldP spid="24" grpId="0"/>
      <p:bldP spid="50" grpId="0"/>
      <p:bldP spid="51" grpId="0"/>
      <p:bldP spid="21" grpId="0"/>
      <p:bldP spid="45" grpId="0"/>
      <p:bldP spid="4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Рисунок 24" descr="сторінка зошита.jpg"/>
          <p:cNvPicPr>
            <a:picLocks noChangeAspect="1"/>
          </p:cNvPicPr>
          <p:nvPr/>
        </p:nvPicPr>
        <p:blipFill>
          <a:blip r:embed="rId2" cstate="print"/>
          <a:srcRect l="35197" t="21660" r="19047" b="50704"/>
          <a:stretch>
            <a:fillRect/>
          </a:stretch>
        </p:blipFill>
        <p:spPr>
          <a:xfrm>
            <a:off x="5429224" y="1785926"/>
            <a:ext cx="3714776" cy="2643206"/>
          </a:xfrm>
          <a:prstGeom prst="rect">
            <a:avLst/>
          </a:prstGeom>
        </p:spPr>
      </p:pic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724648"/>
          </a:xfrm>
        </p:spPr>
        <p:txBody>
          <a:bodyPr>
            <a:normAutofit/>
          </a:bodyPr>
          <a:lstStyle/>
          <a:p>
            <a:pPr algn="ctr"/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Задача про  дотичні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7158" y="1142984"/>
            <a:ext cx="54292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Дотичні до кола утворюють кут 60°. Доведіть, що:</a:t>
            </a: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2) відрізок, який сполучає точку перетину дотичних з центром кола, дорівнює діаметру.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6143636" y="2000240"/>
            <a:ext cx="2286016" cy="2286016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5786446" y="2000240"/>
            <a:ext cx="3357554" cy="1588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Овал 8"/>
          <p:cNvSpPr/>
          <p:nvPr/>
        </p:nvSpPr>
        <p:spPr>
          <a:xfrm flipV="1">
            <a:off x="9001124" y="1928802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 flipV="1">
            <a:off x="7215206" y="3071810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" name="Прямая соединительная линия 12"/>
          <p:cNvCxnSpPr>
            <a:endCxn id="9" idx="1"/>
          </p:cNvCxnSpPr>
          <p:nvPr/>
        </p:nvCxnSpPr>
        <p:spPr>
          <a:xfrm rot="5400000" flipH="1" flipV="1">
            <a:off x="7465223" y="2657993"/>
            <a:ext cx="2164064" cy="949586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рямоугольник 26"/>
          <p:cNvSpPr/>
          <p:nvPr/>
        </p:nvSpPr>
        <p:spPr>
          <a:xfrm>
            <a:off x="8572528" y="1357298"/>
            <a:ext cx="4251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b="1" dirty="0" smtClean="0"/>
              <a:t>А</a:t>
            </a:r>
            <a:endParaRPr lang="ru-RU" sz="2800" b="1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7572396" y="2857496"/>
            <a:ext cx="4828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b="1" dirty="0" smtClean="0"/>
              <a:t>О</a:t>
            </a:r>
            <a:endParaRPr lang="ru-RU" sz="2800" b="1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7286644" y="1428736"/>
            <a:ext cx="4219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b="1" dirty="0" smtClean="0"/>
              <a:t>В</a:t>
            </a:r>
            <a:endParaRPr lang="ru-RU" sz="2800" b="1" dirty="0"/>
          </a:p>
        </p:txBody>
      </p:sp>
      <p:sp>
        <p:nvSpPr>
          <p:cNvPr id="22" name="Овал 21"/>
          <p:cNvSpPr/>
          <p:nvPr/>
        </p:nvSpPr>
        <p:spPr>
          <a:xfrm flipV="1">
            <a:off x="7215206" y="1928802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 flipV="1">
            <a:off x="8215338" y="3571876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8429652" y="3500438"/>
            <a:ext cx="4219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b="1" dirty="0" smtClean="0"/>
              <a:t>С</a:t>
            </a:r>
            <a:endParaRPr lang="ru-RU" sz="2800" b="1" dirty="0"/>
          </a:p>
        </p:txBody>
      </p:sp>
      <p:cxnSp>
        <p:nvCxnSpPr>
          <p:cNvPr id="26" name="Прямая соединительная линия 25"/>
          <p:cNvCxnSpPr>
            <a:stCxn id="12" idx="4"/>
          </p:cNvCxnSpPr>
          <p:nvPr/>
        </p:nvCxnSpPr>
        <p:spPr>
          <a:xfrm rot="5400000" flipH="1" flipV="1">
            <a:off x="6787372" y="2570950"/>
            <a:ext cx="1000132" cy="1588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>
            <a:stCxn id="12" idx="5"/>
            <a:endCxn id="9" idx="2"/>
          </p:cNvCxnSpPr>
          <p:nvPr/>
        </p:nvCxnSpPr>
        <p:spPr>
          <a:xfrm rot="5400000" flipH="1" flipV="1">
            <a:off x="7622894" y="1714504"/>
            <a:ext cx="1092494" cy="1663966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214282" y="3143248"/>
            <a:ext cx="5429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Доведення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85720" y="4143380"/>
            <a:ext cx="5143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400" dirty="0" smtClean="0">
                <a:latin typeface="Cambria Math"/>
                <a:ea typeface="Cambria Math"/>
                <a:cs typeface="Times New Roman" pitchFamily="18" charset="0"/>
              </a:rPr>
              <a:t>∠</a:t>
            </a:r>
            <a:r>
              <a:rPr lang="uk-UA" sz="2400" dirty="0" smtClean="0">
                <a:latin typeface="Cambria Math"/>
                <a:ea typeface="Cambria Math"/>
                <a:cs typeface="Times New Roman" pitchFamily="18" charset="0"/>
              </a:rPr>
              <a:t>ОАС =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30°. Чому?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14282" y="3643314"/>
            <a:ext cx="5143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∆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ОВА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∆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ОСА – прямокутні. Чому?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8528126" y="2143116"/>
            <a:ext cx="6158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30°</a:t>
            </a:r>
            <a:endParaRPr lang="ru-RU" sz="2400" b="1" dirty="0"/>
          </a:p>
        </p:txBody>
      </p:sp>
      <p:cxnSp>
        <p:nvCxnSpPr>
          <p:cNvPr id="31" name="Прямая соединительная линия 30"/>
          <p:cNvCxnSpPr>
            <a:endCxn id="12" idx="7"/>
          </p:cNvCxnSpPr>
          <p:nvPr/>
        </p:nvCxnSpPr>
        <p:spPr>
          <a:xfrm rot="10800000">
            <a:off x="7337158" y="3193762"/>
            <a:ext cx="899104" cy="470476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57158" y="4643446"/>
            <a:ext cx="5143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Запишіть доведення.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9" grpId="0" animBg="1"/>
      <p:bldP spid="12" grpId="0" animBg="1"/>
      <p:bldP spid="27" grpId="0"/>
      <p:bldP spid="28" grpId="0"/>
      <p:bldP spid="33" grpId="0"/>
      <p:bldP spid="22" grpId="0" animBg="1"/>
      <p:bldP spid="23" grpId="0" animBg="1"/>
      <p:bldP spid="24" grpId="0"/>
      <p:bldP spid="50" grpId="0"/>
      <p:bldP spid="51" grpId="0"/>
      <p:bldP spid="21" grpId="0"/>
      <p:bldP spid="29" grpId="0"/>
      <p:bldP spid="3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Рисунок 24" descr="сторінка зошита.jpg"/>
          <p:cNvPicPr>
            <a:picLocks noChangeAspect="1"/>
          </p:cNvPicPr>
          <p:nvPr/>
        </p:nvPicPr>
        <p:blipFill>
          <a:blip r:embed="rId2" cstate="print"/>
          <a:srcRect l="35197" t="21660" r="19047" b="50704"/>
          <a:stretch>
            <a:fillRect/>
          </a:stretch>
        </p:blipFill>
        <p:spPr>
          <a:xfrm>
            <a:off x="5429224" y="1857364"/>
            <a:ext cx="3714776" cy="2643206"/>
          </a:xfrm>
          <a:prstGeom prst="rect">
            <a:avLst/>
          </a:prstGeom>
        </p:spPr>
      </p:pic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724648"/>
          </a:xfrm>
        </p:spPr>
        <p:txBody>
          <a:bodyPr>
            <a:normAutofit/>
          </a:bodyPr>
          <a:lstStyle/>
          <a:p>
            <a:pPr algn="ctr"/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Опорна задача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1071546"/>
            <a:ext cx="85725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Діаметр, що проходить через середину хорди, перпендикулярний до цієї хорди.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6357950" y="2000240"/>
            <a:ext cx="2286016" cy="2286016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285720" y="1857364"/>
            <a:ext cx="5429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Доведення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 flipV="1">
            <a:off x="7429520" y="1928802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 flipV="1">
            <a:off x="7429520" y="3071810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" name="Прямая соединительная линия 12"/>
          <p:cNvCxnSpPr>
            <a:stCxn id="6" idx="4"/>
            <a:endCxn id="9" idx="0"/>
          </p:cNvCxnSpPr>
          <p:nvPr/>
        </p:nvCxnSpPr>
        <p:spPr>
          <a:xfrm rot="5400000" flipH="1">
            <a:off x="6393669" y="3178967"/>
            <a:ext cx="2214578" cy="1588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рямоугольник 26"/>
          <p:cNvSpPr/>
          <p:nvPr/>
        </p:nvSpPr>
        <p:spPr>
          <a:xfrm>
            <a:off x="7286644" y="1357298"/>
            <a:ext cx="4251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b="1" dirty="0" smtClean="0"/>
              <a:t>А</a:t>
            </a:r>
            <a:endParaRPr lang="ru-RU" sz="2800" b="1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7572396" y="2857496"/>
            <a:ext cx="4828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b="1" dirty="0" smtClean="0"/>
              <a:t>О</a:t>
            </a:r>
            <a:endParaRPr lang="ru-RU" sz="2800" b="1" dirty="0"/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 rot="10800000">
            <a:off x="6429388" y="3643314"/>
            <a:ext cx="2071702" cy="1588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Прямоугольник 32"/>
          <p:cNvSpPr/>
          <p:nvPr/>
        </p:nvSpPr>
        <p:spPr>
          <a:xfrm>
            <a:off x="6000760" y="3357562"/>
            <a:ext cx="4219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b="1" dirty="0" smtClean="0"/>
              <a:t>С</a:t>
            </a:r>
            <a:endParaRPr lang="ru-RU" sz="28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142844" y="2214554"/>
            <a:ext cx="51435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Діаметр кола ділить хорду СВ навпіл, тобто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CD = DB.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501090" y="3357562"/>
            <a:ext cx="4251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b="1" dirty="0" smtClean="0"/>
              <a:t>В</a:t>
            </a:r>
            <a:endParaRPr lang="ru-RU" sz="2800" b="1" dirty="0"/>
          </a:p>
        </p:txBody>
      </p:sp>
      <p:sp>
        <p:nvSpPr>
          <p:cNvPr id="19" name="Овал 18"/>
          <p:cNvSpPr/>
          <p:nvPr/>
        </p:nvSpPr>
        <p:spPr>
          <a:xfrm flipV="1">
            <a:off x="7429520" y="3571876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7572396" y="3571876"/>
            <a:ext cx="4683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D</a:t>
            </a:r>
            <a:endParaRPr lang="ru-RU" sz="28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214282" y="3000372"/>
            <a:ext cx="54293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Розглянемо ∆СОВ. Він рівнобедрений. Чому?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2" name="Прямая соединительная линия 21"/>
          <p:cNvCxnSpPr>
            <a:stCxn id="12" idx="1"/>
          </p:cNvCxnSpPr>
          <p:nvPr/>
        </p:nvCxnSpPr>
        <p:spPr>
          <a:xfrm rot="5400000">
            <a:off x="6750859" y="2943729"/>
            <a:ext cx="449552" cy="949618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>
            <a:stCxn id="12" idx="7"/>
            <a:endCxn id="18" idx="1"/>
          </p:cNvCxnSpPr>
          <p:nvPr/>
        </p:nvCxnSpPr>
        <p:spPr>
          <a:xfrm rot="16200000" flipH="1">
            <a:off x="7813576" y="2931658"/>
            <a:ext cx="425410" cy="949618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85720" y="3786190"/>
            <a:ext cx="52864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Які властивості рівнобедреного трикутника ви знаєте?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57158" y="4643446"/>
            <a:ext cx="80724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Яку з них ми використаємо для доведення?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57158" y="5214950"/>
            <a:ext cx="80724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Сформулюйте обернену задачу до цієї. Доведіть це.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8" grpId="0"/>
      <p:bldP spid="9" grpId="0" animBg="1"/>
      <p:bldP spid="12" grpId="0" animBg="1"/>
      <p:bldP spid="27" grpId="0"/>
      <p:bldP spid="28" grpId="0"/>
      <p:bldP spid="33" grpId="0"/>
      <p:bldP spid="34" grpId="0"/>
      <p:bldP spid="18" grpId="0"/>
      <p:bldP spid="19" grpId="0" animBg="1"/>
      <p:bldP spid="20" grpId="0"/>
      <p:bldP spid="21" grpId="0"/>
      <p:bldP spid="36" grpId="0"/>
      <p:bldP spid="37" grpId="0"/>
      <p:bldP spid="3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Рисунок 24" descr="сторінка зошита.jpg"/>
          <p:cNvPicPr>
            <a:picLocks noChangeAspect="1"/>
          </p:cNvPicPr>
          <p:nvPr/>
        </p:nvPicPr>
        <p:blipFill>
          <a:blip r:embed="rId2" cstate="print"/>
          <a:srcRect l="35197" t="21660" r="19047" b="50704"/>
          <a:stretch>
            <a:fillRect/>
          </a:stretch>
        </p:blipFill>
        <p:spPr>
          <a:xfrm>
            <a:off x="5429224" y="1857364"/>
            <a:ext cx="3714776" cy="2643206"/>
          </a:xfrm>
          <a:prstGeom prst="rect">
            <a:avLst/>
          </a:prstGeom>
        </p:spPr>
      </p:pic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724648"/>
          </a:xfrm>
        </p:spPr>
        <p:txBody>
          <a:bodyPr>
            <a:normAutofit/>
          </a:bodyPr>
          <a:lstStyle/>
          <a:p>
            <a:pPr algn="ctr"/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Задача про діаметри і хорди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1071546"/>
            <a:ext cx="85725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У колі проведено діаметри АВ і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CD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 Доведіть, що хорди АВ і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CD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рівні й паралельні.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6357950" y="2000240"/>
            <a:ext cx="2286016" cy="2286016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285720" y="1857364"/>
            <a:ext cx="5429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Доведення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Овал 11"/>
          <p:cNvSpPr/>
          <p:nvPr/>
        </p:nvSpPr>
        <p:spPr>
          <a:xfrm flipV="1">
            <a:off x="7429520" y="3071810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rot="5400000" flipH="1" flipV="1">
            <a:off x="6393669" y="2893215"/>
            <a:ext cx="2214578" cy="428628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рямоугольник 26"/>
          <p:cNvSpPr/>
          <p:nvPr/>
        </p:nvSpPr>
        <p:spPr>
          <a:xfrm>
            <a:off x="7572396" y="1428736"/>
            <a:ext cx="4251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b="1" dirty="0" smtClean="0"/>
              <a:t>А</a:t>
            </a:r>
            <a:endParaRPr lang="ru-RU" sz="2800" b="1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7500958" y="3214686"/>
            <a:ext cx="4828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b="1" dirty="0" smtClean="0"/>
              <a:t>О</a:t>
            </a:r>
            <a:endParaRPr lang="ru-RU" sz="2800" b="1" dirty="0"/>
          </a:p>
        </p:txBody>
      </p:sp>
      <p:cxnSp>
        <p:nvCxnSpPr>
          <p:cNvPr id="29" name="Прямая соединительная линия 28"/>
          <p:cNvCxnSpPr>
            <a:stCxn id="6" idx="6"/>
            <a:endCxn id="6" idx="2"/>
          </p:cNvCxnSpPr>
          <p:nvPr/>
        </p:nvCxnSpPr>
        <p:spPr>
          <a:xfrm flipH="1">
            <a:off x="6357950" y="3143248"/>
            <a:ext cx="2286016" cy="1588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Прямоугольник 32"/>
          <p:cNvSpPr/>
          <p:nvPr/>
        </p:nvSpPr>
        <p:spPr>
          <a:xfrm>
            <a:off x="5929322" y="2928934"/>
            <a:ext cx="4219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b="1" dirty="0" smtClean="0"/>
              <a:t>С</a:t>
            </a:r>
            <a:endParaRPr lang="ru-RU" sz="28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142844" y="2214554"/>
            <a:ext cx="5143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∆C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ОВ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= ∆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АО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D.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Чому?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929454" y="4214818"/>
            <a:ext cx="4251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b="1" dirty="0" smtClean="0"/>
              <a:t>В</a:t>
            </a:r>
            <a:endParaRPr lang="ru-RU" sz="2800" b="1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8675602" y="2928934"/>
            <a:ext cx="4683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D</a:t>
            </a:r>
            <a:endParaRPr lang="ru-RU" sz="2800" b="1" dirty="0"/>
          </a:p>
        </p:txBody>
      </p:sp>
      <p:cxnSp>
        <p:nvCxnSpPr>
          <p:cNvPr id="22" name="Прямая соединительная линия 21"/>
          <p:cNvCxnSpPr>
            <a:endCxn id="6" idx="2"/>
          </p:cNvCxnSpPr>
          <p:nvPr/>
        </p:nvCxnSpPr>
        <p:spPr>
          <a:xfrm rot="16200000" flipV="1">
            <a:off x="6286512" y="3214686"/>
            <a:ext cx="1071570" cy="928694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>
            <a:endCxn id="20" idx="1"/>
          </p:cNvCxnSpPr>
          <p:nvPr/>
        </p:nvCxnSpPr>
        <p:spPr>
          <a:xfrm rot="16200000" flipH="1">
            <a:off x="7600285" y="2115227"/>
            <a:ext cx="1190304" cy="96033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14282" y="2714620"/>
            <a:ext cx="52864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Яку ознаку паралельності прямих ми можемо використати для доведення паралельності хорд?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5720" y="4071942"/>
            <a:ext cx="5143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Запишіть доведення.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8" grpId="0"/>
      <p:bldP spid="12" grpId="0" animBg="1"/>
      <p:bldP spid="27" grpId="0"/>
      <p:bldP spid="28" grpId="0"/>
      <p:bldP spid="33" grpId="0"/>
      <p:bldP spid="34" grpId="0"/>
      <p:bldP spid="18" grpId="0"/>
      <p:bldP spid="20" grpId="0"/>
      <p:bldP spid="36" grpId="0"/>
      <p:bldP spid="1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227</TotalTime>
  <Words>534</Words>
  <Application>Microsoft Office PowerPoint</Application>
  <PresentationFormat>Экран (4:3)</PresentationFormat>
  <Paragraphs>99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Дотична до кола. Властивість дотичної</vt:lpstr>
      <vt:lpstr>Повторення</vt:lpstr>
      <vt:lpstr>Взаємне розміщення прямої і кола</vt:lpstr>
      <vt:lpstr>Дотична кола. Властивість дотичної</vt:lpstr>
      <vt:lpstr>Задача про відрізки дотичних</vt:lpstr>
      <vt:lpstr>Задача про  дотичні</vt:lpstr>
      <vt:lpstr>Задача про  дотичні</vt:lpstr>
      <vt:lpstr>Опорна задача</vt:lpstr>
      <vt:lpstr>Задача про діаметри і хорди</vt:lpstr>
      <vt:lpstr>Задача про діаметр і хорди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Дотична до кола. Властивість дотичної</dc:title>
  <dc:creator>Admin</dc:creator>
  <cp:lastModifiedBy>123</cp:lastModifiedBy>
  <cp:revision>28</cp:revision>
  <dcterms:created xsi:type="dcterms:W3CDTF">2015-04-06T14:00:26Z</dcterms:created>
  <dcterms:modified xsi:type="dcterms:W3CDTF">2021-03-13T19:50:52Z</dcterms:modified>
</cp:coreProperties>
</file>