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1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2" d="100"/>
          <a:sy n="102" d="100"/>
        </p:scale>
        <p:origin x="-456" y="2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4322996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9D%D0%B5%D1%80%D0%BE%D0%BD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8489fe0609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8489fe0609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8489fe0609_0_4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8489fe0609_0_4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8489fe0609_0_4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8489fe0609_0_4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8489fe0609_0_5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8489fe0609_0_5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849341cd8f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849341cd8f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>
                <a:solidFill>
                  <a:schemeClr val="dk1"/>
                </a:solidFill>
              </a:rPr>
              <a:t>Спочатку Колізей називався, за родовим іменем згаданих імператорів, амфітеатром Флавіїв (лат. Amphitheatrum Flavium), нинішня назва (лат. Colosseum, Colosaeus, італ. Colosseo) закріпилася за ним згодом, починаючи з VIII століття, і походить або від колосальності його розміру, або від того, що поблизу від нього стояла гігантська статуя, споруджена</a:t>
            </a:r>
            <a:r>
              <a:rPr lang="uk">
                <a:solidFill>
                  <a:schemeClr val="dk1"/>
                </a:solidFill>
                <a:uFill>
                  <a:noFill/>
                </a:uFill>
                <a:hlinkClick r:id="rId3"/>
              </a:rPr>
              <a:t> </a:t>
            </a:r>
            <a:r>
              <a:rPr lang="uk" u="sng">
                <a:solidFill>
                  <a:schemeClr val="accent5"/>
                </a:solidFill>
                <a:hlinkClick r:id="rId3"/>
              </a:rPr>
              <a:t>Нероном</a:t>
            </a:r>
            <a:r>
              <a:rPr lang="uk">
                <a:solidFill>
                  <a:schemeClr val="dk1"/>
                </a:solidFill>
              </a:rPr>
              <a:t> на честь самого себе. </a:t>
            </a:r>
            <a:endParaRPr i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8489fe0609_0_7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8489fe0609_0_7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77133ad137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77133ad137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77133ad137_0_5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77133ad137_0_5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848ada0bc6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848ada0bc6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84823a8095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84823a8095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84952c0268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84952c0268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chemeClr val="dk1"/>
                </a:solidFill>
              </a:rPr>
              <a:t>У давніх греків був звичай винагороджувати переможців олімпіад встановленням скульптурни, яка виглядала ідеально і не завжди була схожою з спортсменом. Елліністичні республіки забороняли відомим діячам замовляти реалістичні портрети. 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84952c0268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84952c0268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84952c0268_0_4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84952c0268_0_4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84952c0268_0_6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84952c0268_0_6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38-метрова колона височіла на римському форумі. У її фундамент покладено урну з прахом імператора, вершину увінчувала його бронзова позолочена статуя. Мармурові рельєфи присвячено епізодам війни, з-поміж яких було 59 зображень імператора. Усі барельєфи виконано у вигляді стрічки завдовжки 700 метрів.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84823a8095_0_3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84823a8095_0_3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84823a8095_0_4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84823a8095_0_4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Скульптура Стародавнього Риму в першу чергу відрізняється різноманітністю. Ця форма мистецтва змішала ідеалізоване досконалість ранніх класичних грецьких творів з великим прагненням до реалізму і ввібрала художні особливості стилів Сходу для створення кам'яних і бронзових зображень, які тепер по праву вважаються кращими зразками періоду античності.</a:t>
            </a:r>
            <a:r>
              <a:rPr lang="uk" sz="1000"/>
              <a:t>Як і грецькі колеги, римляни обробляли камінь, дорогоцінні метали, скло та теракоту, але вважали за краще бронзу і мармур. Так як метал часто використовувався повторно, велика частина збережених римських статуй виконана з мармуру.</a:t>
            </a:r>
            <a:endParaRPr sz="10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пеціальний макет">
  <p:cSld name="AUTOLAYOUT">
    <p:bg>
      <p:bgPr>
        <a:solidFill>
          <a:srgbClr val="FFFFFF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3"/>
          <p:cNvSpPr/>
          <p:nvPr/>
        </p:nvSpPr>
        <p:spPr>
          <a:xfrm>
            <a:off x="0" y="0"/>
            <a:ext cx="38091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ctrTitle"/>
          </p:nvPr>
        </p:nvSpPr>
        <p:spPr>
          <a:xfrm>
            <a:off x="4269750" y="913500"/>
            <a:ext cx="4202700" cy="3316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пеціальний макет 1">
  <p:cSld name="AUTOLAYOUT_1">
    <p:bg>
      <p:bgPr>
        <a:solidFill>
          <a:srgbClr val="FFFFFF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4"/>
          <p:cNvSpPr/>
          <p:nvPr/>
        </p:nvSpPr>
        <p:spPr>
          <a:xfrm>
            <a:off x="0" y="0"/>
            <a:ext cx="38091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ctrTitle"/>
          </p:nvPr>
        </p:nvSpPr>
        <p:spPr>
          <a:xfrm>
            <a:off x="4269750" y="913500"/>
            <a:ext cx="4202700" cy="3316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пеціальний макет 2">
  <p:cSld name="AUTOLAYOUT_2">
    <p:bg>
      <p:bgPr>
        <a:solidFill>
          <a:srgbClr val="FFFFFF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607D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5"/>
          <p:cNvSpPr/>
          <p:nvPr/>
        </p:nvSpPr>
        <p:spPr>
          <a:xfrm>
            <a:off x="5037500" y="751050"/>
            <a:ext cx="3641400" cy="3641400"/>
          </a:xfrm>
          <a:prstGeom prst="rect">
            <a:avLst/>
          </a:prstGeom>
          <a:noFill/>
          <a:ln w="76200" cap="flat" cmpd="thinThick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title"/>
          </p:nvPr>
        </p:nvSpPr>
        <p:spPr>
          <a:xfrm>
            <a:off x="5172950" y="923700"/>
            <a:ext cx="3370500" cy="3296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пеціальний макет 3">
  <p:cSld name="AUTOLAYOUT_3">
    <p:bg>
      <p:bgPr>
        <a:solidFill>
          <a:srgbClr val="FFFFFF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7" name="Google Shape;67;p16"/>
          <p:cNvGrpSpPr/>
          <p:nvPr/>
        </p:nvGrpSpPr>
        <p:grpSpPr>
          <a:xfrm>
            <a:off x="2" y="4713898"/>
            <a:ext cx="3047923" cy="429600"/>
            <a:chOff x="-73" y="4713898"/>
            <a:chExt cx="3047923" cy="429600"/>
          </a:xfrm>
        </p:grpSpPr>
        <p:sp>
          <p:nvSpPr>
            <p:cNvPr id="68" name="Google Shape;68;p16"/>
            <p:cNvSpPr/>
            <p:nvPr/>
          </p:nvSpPr>
          <p:spPr>
            <a:xfrm rot="-5400000">
              <a:off x="2452050" y="4547698"/>
              <a:ext cx="429600" cy="762000"/>
            </a:xfrm>
            <a:prstGeom prst="rtTriangle">
              <a:avLst/>
            </a:pr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16"/>
            <p:cNvSpPr/>
            <p:nvPr/>
          </p:nvSpPr>
          <p:spPr>
            <a:xfrm rot="-5400000">
              <a:off x="928119" y="4547698"/>
              <a:ext cx="429600" cy="762000"/>
            </a:xfrm>
            <a:prstGeom prst="rtTriangle">
              <a:avLst/>
            </a:pr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16"/>
            <p:cNvSpPr/>
            <p:nvPr/>
          </p:nvSpPr>
          <p:spPr>
            <a:xfrm rot="5400000" flipH="1">
              <a:off x="1689952" y="4547698"/>
              <a:ext cx="429600" cy="762000"/>
            </a:xfrm>
            <a:prstGeom prst="rtTriangl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16"/>
            <p:cNvSpPr/>
            <p:nvPr/>
          </p:nvSpPr>
          <p:spPr>
            <a:xfrm rot="5400000" flipH="1">
              <a:off x="166127" y="4547698"/>
              <a:ext cx="429600" cy="762000"/>
            </a:xfrm>
            <a:prstGeom prst="rtTriangl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" name="Google Shape;72;p16"/>
          <p:cNvSpPr/>
          <p:nvPr/>
        </p:nvSpPr>
        <p:spPr>
          <a:xfrm>
            <a:off x="3047650" y="0"/>
            <a:ext cx="60963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185350" y="352000"/>
            <a:ext cx="2683200" cy="4078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rgbClr val="21212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rgbClr val="21212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rgbClr val="21212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rgbClr val="21212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rgbClr val="21212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rgbClr val="21212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rgbClr val="21212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rgbClr val="21212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rgbClr val="212121"/>
                </a:solidFill>
              </a:defRPr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пеціальний макет 4">
  <p:cSld name="AUTOLAYOUT_4">
    <p:bg>
      <p:bgPr>
        <a:solidFill>
          <a:srgbClr val="FFFFFF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7"/>
          <p:cNvSpPr/>
          <p:nvPr/>
        </p:nvSpPr>
        <p:spPr>
          <a:xfrm>
            <a:off x="3822525" y="876138"/>
            <a:ext cx="4810200" cy="34767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17"/>
          <p:cNvSpPr/>
          <p:nvPr/>
        </p:nvSpPr>
        <p:spPr>
          <a:xfrm>
            <a:off x="3920175" y="988038"/>
            <a:ext cx="4614900" cy="3252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17"/>
          <p:cNvSpPr/>
          <p:nvPr/>
        </p:nvSpPr>
        <p:spPr>
          <a:xfrm rot="10800000">
            <a:off x="3438975" y="876076"/>
            <a:ext cx="481200" cy="481200"/>
          </a:xfrm>
          <a:prstGeom prst="rtTriangle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title"/>
          </p:nvPr>
        </p:nvSpPr>
        <p:spPr>
          <a:xfrm>
            <a:off x="511275" y="714476"/>
            <a:ext cx="2533800" cy="2228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rgbClr val="D9D9D9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rgbClr val="D9D9D9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rgbClr val="D9D9D9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rgbClr val="D9D9D9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rgbClr val="D9D9D9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rgbClr val="D9D9D9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rgbClr val="D9D9D9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rgbClr val="D9D9D9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rgbClr val="D9D9D9"/>
                </a:solidFill>
              </a:defRPr>
            </a:lvl9pPr>
          </a:lstStyle>
          <a:p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пеціальний макет 5">
  <p:cSld name="AUTOLAYOUT_5">
    <p:bg>
      <p:bgPr>
        <a:solidFill>
          <a:srgbClr val="FFFFFF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title"/>
          </p:nvPr>
        </p:nvSpPr>
        <p:spPr>
          <a:xfrm>
            <a:off x="339575" y="851900"/>
            <a:ext cx="4756200" cy="3420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пеціальний макет 6">
  <p:cSld name="AUTOLAYOUT_6">
    <p:bg>
      <p:bgPr>
        <a:solidFill>
          <a:srgbClr val="FFFFFF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9"/>
          <p:cNvSpPr txBox="1">
            <a:spLocks noGrp="1"/>
          </p:cNvSpPr>
          <p:nvPr>
            <p:ph type="ctrTitle"/>
          </p:nvPr>
        </p:nvSpPr>
        <p:spPr>
          <a:xfrm>
            <a:off x="3562350" y="1163525"/>
            <a:ext cx="4781700" cy="2507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rgbClr val="FF0000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rgbClr val="FF0000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rgbClr val="FF0000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rgbClr val="FF0000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rgbClr val="FF0000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rgbClr val="FF0000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rgbClr val="FF0000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rgbClr val="FF0000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rgbClr val="FF0000"/>
                </a:solidFill>
              </a:defRPr>
            </a:lvl9pPr>
          </a:lstStyle>
          <a:p>
            <a:endParaRPr/>
          </a:p>
        </p:txBody>
      </p:sp>
      <p:sp>
        <p:nvSpPr>
          <p:cNvPr id="89" name="Google Shape;89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пеціальний макет 8">
  <p:cSld name="AUTOLAYOUT_8">
    <p:bg>
      <p:bgPr>
        <a:solidFill>
          <a:srgbClr val="FFFFFF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0"/>
          <p:cNvSpPr/>
          <p:nvPr/>
        </p:nvSpPr>
        <p:spPr>
          <a:xfrm>
            <a:off x="3822525" y="876138"/>
            <a:ext cx="4810200" cy="34767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0"/>
          <p:cNvSpPr/>
          <p:nvPr/>
        </p:nvSpPr>
        <p:spPr>
          <a:xfrm>
            <a:off x="3920175" y="988038"/>
            <a:ext cx="4614900" cy="3252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0"/>
          <p:cNvSpPr/>
          <p:nvPr/>
        </p:nvSpPr>
        <p:spPr>
          <a:xfrm rot="10800000">
            <a:off x="3438975" y="876076"/>
            <a:ext cx="481200" cy="481200"/>
          </a:xfrm>
          <a:prstGeom prst="rtTriangle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0"/>
          <p:cNvSpPr txBox="1">
            <a:spLocks noGrp="1"/>
          </p:cNvSpPr>
          <p:nvPr>
            <p:ph type="title"/>
          </p:nvPr>
        </p:nvSpPr>
        <p:spPr>
          <a:xfrm>
            <a:off x="511275" y="714476"/>
            <a:ext cx="2533800" cy="2228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rgbClr val="D9D9D9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rgbClr val="D9D9D9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rgbClr val="D9D9D9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rgbClr val="D9D9D9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rgbClr val="D9D9D9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rgbClr val="D9D9D9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rgbClr val="D9D9D9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rgbClr val="D9D9D9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rgbClr val="D9D9D9"/>
                </a:solidFill>
              </a:defRPr>
            </a:lvl9pPr>
          </a:lstStyle>
          <a:p>
            <a:endParaRPr/>
          </a:p>
        </p:txBody>
      </p:sp>
      <p:sp>
        <p:nvSpPr>
          <p:cNvPr id="96" name="Google Shape;96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пеціальний макет 9">
  <p:cSld name="AUTOLAYOUT_10">
    <p:bg>
      <p:bgPr>
        <a:solidFill>
          <a:srgbClr val="FFFFFF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1"/>
          <p:cNvSpPr txBox="1">
            <a:spLocks noGrp="1"/>
          </p:cNvSpPr>
          <p:nvPr>
            <p:ph type="title"/>
          </p:nvPr>
        </p:nvSpPr>
        <p:spPr>
          <a:xfrm>
            <a:off x="311700" y="307825"/>
            <a:ext cx="3123600" cy="4533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rgbClr val="D9D9D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rgbClr val="D9D9D9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rgbClr val="D9D9D9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rgbClr val="D9D9D9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rgbClr val="D9D9D9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rgbClr val="D9D9D9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rgbClr val="D9D9D9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rgbClr val="D9D9D9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rgbClr val="D9D9D9"/>
                </a:solidFill>
              </a:defRPr>
            </a:lvl9pPr>
          </a:lstStyle>
          <a:p>
            <a:endParaRPr/>
          </a:p>
        </p:txBody>
      </p:sp>
      <p:sp>
        <p:nvSpPr>
          <p:cNvPr id="100" name="Google Shape;100;p21"/>
          <p:cNvSpPr txBox="1">
            <a:spLocks noGrp="1"/>
          </p:cNvSpPr>
          <p:nvPr>
            <p:ph type="body" idx="1"/>
          </p:nvPr>
        </p:nvSpPr>
        <p:spPr>
          <a:xfrm>
            <a:off x="4072225" y="3506025"/>
            <a:ext cx="2298900" cy="1157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200">
                <a:solidFill>
                  <a:schemeClr val="dk2"/>
                </a:solidFill>
              </a:defRPr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200">
                <a:solidFill>
                  <a:schemeClr val="dk2"/>
                </a:solidFill>
              </a:defRPr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21"/>
          <p:cNvSpPr txBox="1">
            <a:spLocks noGrp="1"/>
          </p:cNvSpPr>
          <p:nvPr>
            <p:ph type="body" idx="2"/>
          </p:nvPr>
        </p:nvSpPr>
        <p:spPr>
          <a:xfrm>
            <a:off x="6480050" y="3506025"/>
            <a:ext cx="2362500" cy="1157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200">
                <a:solidFill>
                  <a:schemeClr val="dk2"/>
                </a:solidFill>
              </a:defRPr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200">
                <a:solidFill>
                  <a:schemeClr val="dk2"/>
                </a:solidFill>
              </a:defRPr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пеціальний макет 10">
  <p:cSld name="AUTOLAYOUT_11">
    <p:bg>
      <p:bgPr>
        <a:solidFill>
          <a:srgbClr val="FFFFFF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22"/>
          <p:cNvSpPr txBox="1">
            <a:spLocks noGrp="1"/>
          </p:cNvSpPr>
          <p:nvPr>
            <p:ph type="ctrTitle"/>
          </p:nvPr>
        </p:nvSpPr>
        <p:spPr>
          <a:xfrm>
            <a:off x="304925" y="3745800"/>
            <a:ext cx="7429500" cy="100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6" name="Google Shape;106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пеціальний макет 7">
  <p:cSld name="AUTOLAYOUT_12">
    <p:bg>
      <p:bgPr>
        <a:solidFill>
          <a:srgbClr val="FFFFFF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23"/>
          <p:cNvSpPr txBox="1">
            <a:spLocks noGrp="1"/>
          </p:cNvSpPr>
          <p:nvPr>
            <p:ph type="ctrTitle"/>
          </p:nvPr>
        </p:nvSpPr>
        <p:spPr>
          <a:xfrm>
            <a:off x="3562350" y="1163525"/>
            <a:ext cx="4781700" cy="2507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rgbClr val="D9D9D9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rgbClr val="D9D9D9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rgbClr val="D9D9D9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rgbClr val="D9D9D9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rgbClr val="D9D9D9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rgbClr val="D9D9D9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rgbClr val="D9D9D9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rgbClr val="D9D9D9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rgbClr val="D9D9D9"/>
                </a:solidFill>
              </a:defRPr>
            </a:lvl9pPr>
          </a:lstStyle>
          <a:p>
            <a:endParaRPr/>
          </a:p>
        </p:txBody>
      </p:sp>
      <p:sp>
        <p:nvSpPr>
          <p:cNvPr id="110" name="Google Shape;110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пеціальний макет 11">
  <p:cSld name="AUTOLAYOUT_13">
    <p:bg>
      <p:bgPr>
        <a:solidFill>
          <a:srgbClr val="FFFFFF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24"/>
          <p:cNvSpPr txBox="1">
            <a:spLocks noGrp="1"/>
          </p:cNvSpPr>
          <p:nvPr>
            <p:ph type="ctrTitle"/>
          </p:nvPr>
        </p:nvSpPr>
        <p:spPr>
          <a:xfrm>
            <a:off x="3019500" y="1662150"/>
            <a:ext cx="3105300" cy="1819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3600"/>
              <a:buNone/>
              <a:defRPr sz="3600">
                <a:solidFill>
                  <a:srgbClr val="61616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3600"/>
              <a:buNone/>
              <a:defRPr sz="3600">
                <a:solidFill>
                  <a:srgbClr val="61616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3600"/>
              <a:buNone/>
              <a:defRPr sz="3600">
                <a:solidFill>
                  <a:srgbClr val="61616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3600"/>
              <a:buNone/>
              <a:defRPr sz="3600">
                <a:solidFill>
                  <a:srgbClr val="61616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3600"/>
              <a:buNone/>
              <a:defRPr sz="3600">
                <a:solidFill>
                  <a:srgbClr val="61616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3600"/>
              <a:buNone/>
              <a:defRPr sz="3600">
                <a:solidFill>
                  <a:srgbClr val="61616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3600"/>
              <a:buNone/>
              <a:defRPr sz="3600">
                <a:solidFill>
                  <a:srgbClr val="61616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3600"/>
              <a:buNone/>
              <a:defRPr sz="3600">
                <a:solidFill>
                  <a:srgbClr val="61616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3600"/>
              <a:buNone/>
              <a:defRPr sz="3600">
                <a:solidFill>
                  <a:srgbClr val="616161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uRoCgy4ok0c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jpg"/><Relationship Id="rId4" Type="http://schemas.openxmlformats.org/officeDocument/2006/relationships/hyperlink" Target="https://uk.wikipedia.org/wiki/%D0%9C%D1%83%D0%B7%D0%B5%D0%B9_%D0%BC%D0%B8%D1%81%D1%82%D0%B5%D1%86%D1%82%D0%B2%D0%B0_%D0%9C%D0%B5%D1%82%D1%80%D0%BE%D0%BF%D0%BE%D0%BB%D1%96%D1%82%D0%B5%D0%BD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uk.wikipedia.org/wiki/%D0%9A%D0%BD%D0%BE%D1%81%D1%81" TargetMode="External"/><Relationship Id="rId5" Type="http://schemas.openxmlformats.org/officeDocument/2006/relationships/hyperlink" Target="https://uk.wikipedia.org/wiki/%D0%A4%D1%80%D0%B5%D1%81%D0%BA%D0%B0" TargetMode="External"/><Relationship Id="rId4" Type="http://schemas.openxmlformats.org/officeDocument/2006/relationships/hyperlink" Target="https://uk.wikipedia.org/wiki/%D0%90%D1%80%D1%82%D1%83%D1%80_%D0%95%D0%B2%D0%B0%D0%BD%D1%81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Relationship Id="rId5" Type="http://schemas.openxmlformats.org/officeDocument/2006/relationships/hyperlink" Target="https://ru.wikipedia.org/wiki/%D0%9F%D0%B5%D1%80%D0%B8%D0%BA%D0%BB" TargetMode="Externa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25"/>
          <p:cNvPicPr preferRelativeResize="0"/>
          <p:nvPr/>
        </p:nvPicPr>
        <p:blipFill rotWithShape="1">
          <a:blip r:embed="rId3">
            <a:alphaModFix/>
          </a:blip>
          <a:srcRect b="13479"/>
          <a:stretch/>
        </p:blipFill>
        <p:spPr>
          <a:xfrm>
            <a:off x="-24207" y="0"/>
            <a:ext cx="9168207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25"/>
          <p:cNvSpPr txBox="1">
            <a:spLocks noGrp="1"/>
          </p:cNvSpPr>
          <p:nvPr>
            <p:ph type="ctrTitle"/>
          </p:nvPr>
        </p:nvSpPr>
        <p:spPr>
          <a:xfrm>
            <a:off x="311708" y="23272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3600" b="1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Практичне заняття. </a:t>
            </a:r>
            <a:endParaRPr sz="3600" b="1">
              <a:solidFill>
                <a:srgbClr val="FF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3600" b="1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Культура Давнього Риму</a:t>
            </a:r>
            <a:endParaRPr sz="3600" b="1">
              <a:solidFill>
                <a:srgbClr val="FF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1" name="Google Shape;121;p25"/>
          <p:cNvSpPr txBox="1">
            <a:spLocks noGrp="1"/>
          </p:cNvSpPr>
          <p:nvPr>
            <p:ph type="subTitle" idx="1"/>
          </p:nvPr>
        </p:nvSpPr>
        <p:spPr>
          <a:xfrm>
            <a:off x="407150" y="3597575"/>
            <a:ext cx="8520600" cy="103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9900FF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4"/>
          <p:cNvSpPr txBox="1">
            <a:spLocks noGrp="1"/>
          </p:cNvSpPr>
          <p:nvPr>
            <p:ph type="title"/>
          </p:nvPr>
        </p:nvSpPr>
        <p:spPr>
          <a:xfrm>
            <a:off x="311700" y="134800"/>
            <a:ext cx="8520600" cy="11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400" i="1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Перегляньте відео. Поміркуйте:</a:t>
            </a:r>
            <a:endParaRPr sz="1400" i="1">
              <a:solidFill>
                <a:srgbClr val="FF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200" b="1" i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1. Які зі споруд імператори використовували для посилення своєї влади та особистого авторитету, а які - для возвеличення Риму? Наведіть аргументи. </a:t>
            </a:r>
            <a:endParaRPr sz="1200" b="1" i="1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200" b="1" i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2. Про що свідчить той факт, що найвеличніша споруда Рима була місцем споглядання смертельних двобоїв гладіаторів?</a:t>
            </a:r>
            <a:endParaRPr sz="2900" b="1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85" name="Google Shape;185;p34" descr="Відеолекція з історії стародавнього світу . &#10;Чотири етапи розвитку архітектури та містобудування в Римі. &#10;&#10;Римляни були великими будівельниками і хорошими учнями. Культура Риму вражає і їх нащадків. &#10;З найдавнішіх часів збереглися перші храми та оборонні мури Риму.  У середині IV століття до н. е. були збудовані так звані Сервієві стіни з циклопічною кладкою.&#10; &#10;Римляни багато робили для створення зручностей у своєму місті. У ранні часи був споруджений водовідвідний каналізаційний канал – так звана Клоака Максима.У 311 році до н. е. побудували один із перших відомих акведуків – акведук Аппія. Для зручностей пересування у Римській державі створили систему доріг, які будувалися за спеціальними технологіями. Серед найперших таких доріг нам відома Віа Аппія, споруджена у 312 році до н. е. &#10;&#10;Другий етап розвитку архітектури та будівництва характеризується сильним впливом Давньої Греції. &#10;Період із середини II століття до н. е. – до 30 років до н. е. подарував світовій цивілізації архітектуру римського театру. У середині I століття до н. е. добудували Форум Романум – центральну площу Риму. На цій площі були зосереджені найважливіші державні споруди, наприклад, Табулярій, в якому зберігалися найцінніші архівні записи. &#10;&#10;Розвиток архітектури та будівництва у третій період співпав із  &#10;„Золотою” епохою римської культури періоду Римської імперії. &#10;Одним з найвизначніших творінь того часу, яке збереглося до наших часів, був Вівтар Миру, який споруджений імператором для примирення ворогуючих сторін після завершення Громадянської війни. А на Марсовому полі імператор Август спорудив мавзолей для себе і своєї сім’ї. У I-II століттях були створені найзнаменитіші архітектурні споруди античного Риму: Колізей, Пантеон. Рим забудовували також імператори Нерон, Веспасіан (Тріумфальна арка), Траян (Форум Траяна, Колона Траяна), Адріан (храм Венери, Замок Ангела). &#10;&#10;Останній період розвитку давньоримської архітектури характеризується поступовим занепадом. Четвертий період розвитку давньоримської архітектури проте супроводжувався будівництвом нових прекрасних споруд: Терми Каракалли, Тріумфальна арка Септимія Севера, базиліка Лепсис Магна. Імператор Константин зробив християнство державною релігією. Він спорудив базиліку Максенцію. З часів Константина християнські мотиви суттєво впливали на архітектуру храмів. Ще однією характерною особливістю розвитку архітектури цього періоду було створення архітектурних шедеврів у провінціях. Вони вражали сучасників розмірами, задумом та красою, Такими були гігантські храми Баальбека, краса міст Пальміри і Петри. &#10;&#10;Марк Вітрувій Полліон - видатний архітектор та інженер імперського Риму.&#10;======================================================&#10; Відео зкомпільовано з диску ТМ &quot;Нова школа&quot;. УРОКИ ИСТОРИИ ПИТОНА КАА - канал, созданный учителем для учителей . Он содержит постоянно пополняемую коллекцию видеоуроков по истории, которые можно применять для дистанционного обучения и демонстраций во время преподавания. На русском и украинском языках.&#10;======================================================&#10;И. А. Алейников, преподаватель истории и права Кропивницкого экономико-правового лицея &quot;Сучасник&quot; (НВК №34.)" title="Архітектура і будівництво в Давньому Римі (укр.) Давня Греція та Рим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50100" y="1304800"/>
            <a:ext cx="5063324" cy="379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35"/>
          <p:cNvPicPr preferRelativeResize="0"/>
          <p:nvPr/>
        </p:nvPicPr>
        <p:blipFill rotWithShape="1">
          <a:blip r:embed="rId3">
            <a:alphaModFix/>
          </a:blip>
          <a:srcRect l="20390" r="20384"/>
          <a:stretch/>
        </p:blipFill>
        <p:spPr>
          <a:xfrm>
            <a:off x="200" y="0"/>
            <a:ext cx="45719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35"/>
          <p:cNvSpPr txBox="1">
            <a:spLocks noGrp="1"/>
          </p:cNvSpPr>
          <p:nvPr>
            <p:ph type="title"/>
          </p:nvPr>
        </p:nvSpPr>
        <p:spPr>
          <a:xfrm>
            <a:off x="5172950" y="923700"/>
            <a:ext cx="3370500" cy="329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Найвищий давньоримський акведук Пон-дю-Гар (Франція)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36"/>
          <p:cNvPicPr preferRelativeResize="0"/>
          <p:nvPr/>
        </p:nvPicPr>
        <p:blipFill rotWithShape="1">
          <a:blip r:embed="rId3">
            <a:alphaModFix/>
          </a:blip>
          <a:srcRect l="13774" r="13767"/>
          <a:stretch/>
        </p:blipFill>
        <p:spPr>
          <a:xfrm>
            <a:off x="3047650" y="0"/>
            <a:ext cx="609634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36"/>
          <p:cNvSpPr txBox="1">
            <a:spLocks noGrp="1"/>
          </p:cNvSpPr>
          <p:nvPr>
            <p:ph type="title"/>
          </p:nvPr>
        </p:nvSpPr>
        <p:spPr>
          <a:xfrm>
            <a:off x="185350" y="352000"/>
            <a:ext cx="2683200" cy="407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000">
                <a:latin typeface="Verdana"/>
                <a:ea typeface="Verdana"/>
                <a:cs typeface="Verdana"/>
                <a:sym typeface="Verdana"/>
              </a:rPr>
              <a:t>Великий цирк (реконструкція)</a:t>
            </a:r>
            <a:endParaRPr sz="200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100" i="1">
                <a:solidFill>
                  <a:schemeClr val="dk1"/>
                </a:solidFill>
              </a:rPr>
              <a:t>Цирком</a:t>
            </a:r>
            <a:r>
              <a:rPr lang="uk" sz="1100" b="0" i="1">
                <a:solidFill>
                  <a:schemeClr val="dk1"/>
                </a:solidFill>
              </a:rPr>
              <a:t> (з латини - коло, навколо) римляни називали простір без кутів, навколо якого розташовувалися місця для глядачів.</a:t>
            </a:r>
            <a:endParaRPr sz="20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37"/>
          <p:cNvPicPr preferRelativeResize="0"/>
          <p:nvPr/>
        </p:nvPicPr>
        <p:blipFill rotWithShape="1">
          <a:blip r:embed="rId3">
            <a:alphaModFix/>
          </a:blip>
          <a:srcRect t="3695" b="3695"/>
          <a:stretch/>
        </p:blipFill>
        <p:spPr>
          <a:xfrm>
            <a:off x="3970125" y="1031263"/>
            <a:ext cx="4528451" cy="3145325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37"/>
          <p:cNvSpPr txBox="1">
            <a:spLocks noGrp="1"/>
          </p:cNvSpPr>
          <p:nvPr>
            <p:ph type="title"/>
          </p:nvPr>
        </p:nvSpPr>
        <p:spPr>
          <a:xfrm>
            <a:off x="511275" y="714476"/>
            <a:ext cx="2533800" cy="222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chemeClr val="dk2"/>
                </a:solidFill>
              </a:rPr>
              <a:t>Арка Септимія Севера з римського форуму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8"/>
          <p:cNvSpPr txBox="1">
            <a:spLocks noGrp="1"/>
          </p:cNvSpPr>
          <p:nvPr>
            <p:ph type="title"/>
          </p:nvPr>
        </p:nvSpPr>
        <p:spPr>
          <a:xfrm>
            <a:off x="311700" y="188175"/>
            <a:ext cx="8520600" cy="95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000" b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Колізей</a:t>
            </a:r>
            <a:endParaRPr sz="2000" b="1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100" b="1" i="1"/>
              <a:t>Амфітеатр</a:t>
            </a:r>
            <a:r>
              <a:rPr lang="uk" sz="1100" i="1"/>
              <a:t> (від лат. амфі, що означає «з усіх боків», «навкруги») - споруда для видовищ, де місця для глядачів оточують арену з усіх боків.</a:t>
            </a:r>
            <a:endParaRPr sz="1100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i="1"/>
          </a:p>
        </p:txBody>
      </p:sp>
      <p:pic>
        <p:nvPicPr>
          <p:cNvPr id="209" name="Google Shape;209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4000" y="1141575"/>
            <a:ext cx="6666550" cy="3749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p39"/>
          <p:cNvPicPr preferRelativeResize="0"/>
          <p:nvPr/>
        </p:nvPicPr>
        <p:blipFill rotWithShape="1">
          <a:blip r:embed="rId3">
            <a:alphaModFix amt="90000"/>
          </a:blip>
          <a:srcRect l="29822" r="29817"/>
          <a:stretch/>
        </p:blipFill>
        <p:spPr>
          <a:xfrm>
            <a:off x="5520950" y="1070675"/>
            <a:ext cx="2967600" cy="2983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15" name="Google Shape;215;p39"/>
          <p:cNvSpPr txBox="1">
            <a:spLocks noGrp="1"/>
          </p:cNvSpPr>
          <p:nvPr>
            <p:ph type="title"/>
          </p:nvPr>
        </p:nvSpPr>
        <p:spPr>
          <a:xfrm>
            <a:off x="339575" y="851900"/>
            <a:ext cx="4756200" cy="3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chemeClr val="dk2"/>
                </a:solidFill>
              </a:rPr>
              <a:t>Базиліка Ульпія на форумі Траяна (реконструкція)</a:t>
            </a:r>
            <a:endParaRPr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100" b="1" i="1">
                <a:solidFill>
                  <a:schemeClr val="dk1"/>
                </a:solidFill>
              </a:rPr>
              <a:t>Базиліки</a:t>
            </a:r>
            <a:r>
              <a:rPr lang="uk" sz="1100" i="1">
                <a:solidFill>
                  <a:schemeClr val="dk1"/>
                </a:solidFill>
              </a:rPr>
              <a:t> - прямокутні, витягнуті в довжину будівлі з великим залом, розділеним рядами колон або арок на декілька приміщень. Згодом базиліка стала одним з основних типів християнських храмів.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40"/>
          <p:cNvSpPr txBox="1">
            <a:spLocks noGrp="1"/>
          </p:cNvSpPr>
          <p:nvPr>
            <p:ph type="ctrTitle"/>
          </p:nvPr>
        </p:nvSpPr>
        <p:spPr>
          <a:xfrm>
            <a:off x="4716975" y="539450"/>
            <a:ext cx="4141500" cy="31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 b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Які інженерні та архітектурні відкриття втілено в Пантеоні?</a:t>
            </a:r>
            <a:endParaRPr sz="1800" b="1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Verdana"/>
              <a:buChar char="➢"/>
            </a:pPr>
            <a:r>
              <a:rPr lang="uk" sz="1400" i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Що будують зображені на малюнку майстри? </a:t>
            </a:r>
            <a:endParaRPr sz="1400" i="1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Verdana"/>
              <a:buChar char="➢"/>
            </a:pPr>
            <a:r>
              <a:rPr lang="uk" sz="1400" i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Про які досягнення давньоримських інженерів свідчить ілюстрація? </a:t>
            </a:r>
            <a:endParaRPr sz="1400" i="1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Verdana"/>
              <a:buChar char="➢"/>
            </a:pPr>
            <a:r>
              <a:rPr lang="uk" sz="1400" i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Що потрібно було знати інженерам, аби будувати подібні споруди?</a:t>
            </a:r>
            <a:endParaRPr sz="3900" b="1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21" name="Google Shape;221;p40"/>
          <p:cNvPicPr preferRelativeResize="0"/>
          <p:nvPr/>
        </p:nvPicPr>
        <p:blipFill rotWithShape="1">
          <a:blip r:embed="rId3">
            <a:alphaModFix/>
          </a:blip>
          <a:srcRect l="4587" t="2729" r="5290" b="7793"/>
          <a:stretch/>
        </p:blipFill>
        <p:spPr>
          <a:xfrm>
            <a:off x="0" y="0"/>
            <a:ext cx="392987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226;p41"/>
          <p:cNvPicPr preferRelativeResize="0"/>
          <p:nvPr/>
        </p:nvPicPr>
        <p:blipFill rotWithShape="1">
          <a:blip r:embed="rId3">
            <a:alphaModFix amt="90000"/>
          </a:blip>
          <a:srcRect t="3891" b="3891"/>
          <a:stretch/>
        </p:blipFill>
        <p:spPr>
          <a:xfrm>
            <a:off x="150" y="0"/>
            <a:ext cx="4571925" cy="51434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41"/>
          <p:cNvPicPr preferRelativeResize="0"/>
          <p:nvPr/>
        </p:nvPicPr>
        <p:blipFill rotWithShape="1">
          <a:blip r:embed="rId4">
            <a:alphaModFix amt="90000"/>
          </a:blip>
          <a:srcRect l="20590" r="20596"/>
          <a:stretch/>
        </p:blipFill>
        <p:spPr>
          <a:xfrm>
            <a:off x="4572075" y="0"/>
            <a:ext cx="4571930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41"/>
          <p:cNvSpPr/>
          <p:nvPr/>
        </p:nvSpPr>
        <p:spPr>
          <a:xfrm>
            <a:off x="2571750" y="571500"/>
            <a:ext cx="4000500" cy="40005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41"/>
          <p:cNvSpPr txBox="1">
            <a:spLocks noGrp="1"/>
          </p:cNvSpPr>
          <p:nvPr>
            <p:ph type="ctrTitle"/>
          </p:nvPr>
        </p:nvSpPr>
        <p:spPr>
          <a:xfrm>
            <a:off x="3019500" y="1662150"/>
            <a:ext cx="3105300" cy="18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Пантеон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6"/>
          <p:cNvSpPr txBox="1">
            <a:spLocks noGrp="1"/>
          </p:cNvSpPr>
          <p:nvPr>
            <p:ph type="title"/>
          </p:nvPr>
        </p:nvSpPr>
        <p:spPr>
          <a:xfrm>
            <a:off x="311700" y="148650"/>
            <a:ext cx="7956000" cy="151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2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Що мав на увазі римлянин, характеризуючи римську архітектуру словами: </a:t>
            </a:r>
            <a:endParaRPr sz="12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200" b="1" i="1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«Кам’яні громади не можна порівнювати з безглуздими пірамідами Єгипту чи з найславетнішими спорудами греків»?</a:t>
            </a:r>
            <a:endParaRPr sz="1200" b="1" i="1">
              <a:solidFill>
                <a:srgbClr val="FF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048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Char char="❖"/>
            </a:pPr>
            <a:r>
              <a:rPr lang="uk" sz="1200" u="sng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Порівняйте</a:t>
            </a:r>
            <a:r>
              <a:rPr lang="uk" sz="12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досягнення греків і римлян в архітектурі та образотворчому мистецтві. </a:t>
            </a:r>
            <a:endParaRPr sz="12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048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Char char="❖"/>
            </a:pPr>
            <a:r>
              <a:rPr lang="uk" sz="12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Як ви вважаєте, у чому греки перевершили римлян, а римляни - греків? </a:t>
            </a:r>
            <a:endParaRPr sz="12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048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Char char="❖"/>
            </a:pPr>
            <a:r>
              <a:rPr lang="uk" sz="12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Які досягнення римської архітектури та мистецтва успадкувала сучасна культура?</a:t>
            </a:r>
            <a:endParaRPr sz="12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27" name="Google Shape;127;p26"/>
          <p:cNvPicPr preferRelativeResize="0"/>
          <p:nvPr/>
        </p:nvPicPr>
        <p:blipFill rotWithShape="1">
          <a:blip r:embed="rId3">
            <a:alphaModFix/>
          </a:blip>
          <a:srcRect l="2082" r="12212"/>
          <a:stretch/>
        </p:blipFill>
        <p:spPr>
          <a:xfrm>
            <a:off x="4953725" y="1818150"/>
            <a:ext cx="3753048" cy="2463151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6"/>
          <p:cNvSpPr txBox="1">
            <a:spLocks noGrp="1"/>
          </p:cNvSpPr>
          <p:nvPr>
            <p:ph type="body" idx="1"/>
          </p:nvPr>
        </p:nvSpPr>
        <p:spPr>
          <a:xfrm>
            <a:off x="5321875" y="4522625"/>
            <a:ext cx="3384900" cy="41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uk" sz="1100" b="1">
                <a:solidFill>
                  <a:srgbClr val="FF00FF"/>
                </a:solidFill>
                <a:latin typeface="Verdana"/>
                <a:ea typeface="Verdana"/>
                <a:cs typeface="Verdana"/>
                <a:sym typeface="Verdana"/>
              </a:rPr>
              <a:t>Пантеон у Римі. Сучасне фото</a:t>
            </a:r>
            <a:endParaRPr sz="1100" b="1">
              <a:solidFill>
                <a:srgbClr val="FF00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9" name="Google Shape;129;p26"/>
          <p:cNvSpPr txBox="1"/>
          <p:nvPr/>
        </p:nvSpPr>
        <p:spPr>
          <a:xfrm>
            <a:off x="311700" y="4613825"/>
            <a:ext cx="4137600" cy="2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100" b="1">
                <a:solidFill>
                  <a:srgbClr val="FF00FF"/>
                </a:solidFill>
                <a:latin typeface="Verdana"/>
                <a:ea typeface="Verdana"/>
                <a:cs typeface="Verdana"/>
                <a:sym typeface="Verdana"/>
              </a:rPr>
              <a:t>Храм Артеміди в Ефесі. Реконструкція</a:t>
            </a:r>
            <a:endParaRPr sz="1100" b="1">
              <a:solidFill>
                <a:srgbClr val="FF00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30" name="Google Shape;130;p26"/>
          <p:cNvPicPr preferRelativeResize="0"/>
          <p:nvPr/>
        </p:nvPicPr>
        <p:blipFill rotWithShape="1">
          <a:blip r:embed="rId4">
            <a:alphaModFix/>
          </a:blip>
          <a:srcRect l="6435" t="15934" r="8890" b="12865"/>
          <a:stretch/>
        </p:blipFill>
        <p:spPr>
          <a:xfrm>
            <a:off x="394755" y="1840450"/>
            <a:ext cx="3838495" cy="2418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7"/>
          <p:cNvSpPr txBox="1">
            <a:spLocks noGrp="1"/>
          </p:cNvSpPr>
          <p:nvPr>
            <p:ph type="title"/>
          </p:nvPr>
        </p:nvSpPr>
        <p:spPr>
          <a:xfrm>
            <a:off x="311700" y="110550"/>
            <a:ext cx="8520600" cy="87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 b="1">
                <a:solidFill>
                  <a:srgbClr val="FF0000"/>
                </a:solidFill>
              </a:rPr>
              <a:t>У чому своєрідність римського мистецтва?</a:t>
            </a:r>
            <a:endParaRPr sz="1100" b="1"/>
          </a:p>
        </p:txBody>
      </p:sp>
      <p:pic>
        <p:nvPicPr>
          <p:cNvPr id="136" name="Google Shape;13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26488"/>
            <a:ext cx="4693434" cy="3520075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7"/>
          <p:cNvSpPr txBox="1"/>
          <p:nvPr/>
        </p:nvSpPr>
        <p:spPr>
          <a:xfrm>
            <a:off x="659350" y="4788900"/>
            <a:ext cx="7858500" cy="3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900" i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Стінописи з архітектурними пейзажами вілли в Боскореале.</a:t>
            </a:r>
            <a:r>
              <a:rPr lang="uk" sz="900" i="1">
                <a:solidFill>
                  <a:schemeClr val="dk2"/>
                </a:solidFill>
                <a:uFill>
                  <a:noFill/>
                </a:uFill>
                <a:latin typeface="Verdana"/>
                <a:ea typeface="Verdana"/>
                <a:cs typeface="Verdana"/>
                <a:sym typeface="Verdana"/>
                <a:hlinkClick r:id="rId4"/>
              </a:rPr>
              <a:t> Музей мистецтва Метрополітен</a:t>
            </a:r>
            <a:r>
              <a:rPr lang="uk" sz="900" i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.   		Фрески.</a:t>
            </a:r>
            <a:endParaRPr sz="1200" i="1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38" name="Google Shape;138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57559" y="1352100"/>
            <a:ext cx="3878642" cy="29089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28"/>
          <p:cNvPicPr preferRelativeResize="0"/>
          <p:nvPr/>
        </p:nvPicPr>
        <p:blipFill rotWithShape="1">
          <a:blip r:embed="rId3">
            <a:alphaModFix/>
          </a:blip>
          <a:srcRect t="30257" b="30257"/>
          <a:stretch/>
        </p:blipFill>
        <p:spPr>
          <a:xfrm>
            <a:off x="0" y="1315925"/>
            <a:ext cx="3343279" cy="2507479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8"/>
          <p:cNvSpPr txBox="1">
            <a:spLocks noGrp="1"/>
          </p:cNvSpPr>
          <p:nvPr>
            <p:ph type="ctrTitle"/>
          </p:nvPr>
        </p:nvSpPr>
        <p:spPr>
          <a:xfrm>
            <a:off x="3562350" y="1163525"/>
            <a:ext cx="4781700" cy="25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3400" b="1" i="1"/>
              <a:t>Чим відрізнялося мистецтво портрета в Давній Греції та Римі? </a:t>
            </a:r>
            <a:endParaRPr sz="3400" b="1"/>
          </a:p>
        </p:txBody>
      </p:sp>
      <p:sp>
        <p:nvSpPr>
          <p:cNvPr id="145" name="Google Shape;145;p28"/>
          <p:cNvSpPr txBox="1"/>
          <p:nvPr/>
        </p:nvSpPr>
        <p:spPr>
          <a:xfrm>
            <a:off x="234250" y="4077500"/>
            <a:ext cx="3617700" cy="7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000" i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Парижа́нка, так її назвав археолог</a:t>
            </a:r>
            <a:r>
              <a:rPr lang="uk" sz="1000" i="1">
                <a:solidFill>
                  <a:schemeClr val="dk2"/>
                </a:solidFill>
                <a:uFill>
                  <a:noFill/>
                </a:uFill>
                <a:latin typeface="Verdana"/>
                <a:ea typeface="Verdana"/>
                <a:cs typeface="Verdana"/>
                <a:sym typeface="Verdana"/>
                <a:hlinkClick r:id="rId4"/>
              </a:rPr>
              <a:t> Артур Еванс</a:t>
            </a:r>
            <a:r>
              <a:rPr lang="uk" sz="1000" i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 —</a:t>
            </a:r>
            <a:r>
              <a:rPr lang="uk" sz="1000" i="1">
                <a:solidFill>
                  <a:schemeClr val="dk2"/>
                </a:solidFill>
                <a:uFill>
                  <a:noFill/>
                </a:uFill>
                <a:latin typeface="Verdana"/>
                <a:ea typeface="Verdana"/>
                <a:cs typeface="Verdana"/>
                <a:sym typeface="Verdana"/>
                <a:hlinkClick r:id="rId5"/>
              </a:rPr>
              <a:t> фреска</a:t>
            </a:r>
            <a:r>
              <a:rPr lang="uk" sz="1000" i="1">
                <a:solidFill>
                  <a:schemeClr val="dk2"/>
                </a:solidFill>
                <a:uFill>
                  <a:noFill/>
                </a:uFill>
                <a:latin typeface="Verdana"/>
                <a:ea typeface="Verdana"/>
                <a:cs typeface="Verdana"/>
                <a:sym typeface="Verdana"/>
                <a:hlinkClick r:id="rId6"/>
              </a:rPr>
              <a:t> Кносського</a:t>
            </a:r>
            <a:r>
              <a:rPr lang="uk" sz="1000" i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 палацу, датована приблизно  15 століттям до н. е.</a:t>
            </a:r>
            <a:endParaRPr sz="1300" i="1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29"/>
          <p:cNvPicPr preferRelativeResize="0"/>
          <p:nvPr/>
        </p:nvPicPr>
        <p:blipFill rotWithShape="1">
          <a:blip r:embed="rId3">
            <a:alphaModFix/>
          </a:blip>
          <a:srcRect t="20566" b="20572"/>
          <a:stretch/>
        </p:blipFill>
        <p:spPr>
          <a:xfrm>
            <a:off x="3970125" y="1031263"/>
            <a:ext cx="4528451" cy="3145325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9"/>
          <p:cNvSpPr txBox="1">
            <a:spLocks noGrp="1"/>
          </p:cNvSpPr>
          <p:nvPr>
            <p:ph type="title"/>
          </p:nvPr>
        </p:nvSpPr>
        <p:spPr>
          <a:xfrm>
            <a:off x="511275" y="714476"/>
            <a:ext cx="2533800" cy="222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200">
                <a:solidFill>
                  <a:schemeClr val="dk2"/>
                </a:solidFill>
              </a:rPr>
              <a:t>Портрет подружжя. Фреска. </a:t>
            </a:r>
            <a:endParaRPr sz="2200">
              <a:solidFill>
                <a:schemeClr val="dk2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200">
                <a:solidFill>
                  <a:schemeClr val="dk2"/>
                </a:solidFill>
              </a:rPr>
              <a:t>Помпеї</a:t>
            </a:r>
            <a:endParaRPr sz="22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30"/>
          <p:cNvPicPr preferRelativeResize="0"/>
          <p:nvPr/>
        </p:nvPicPr>
        <p:blipFill rotWithShape="1">
          <a:blip r:embed="rId3">
            <a:alphaModFix/>
          </a:blip>
          <a:srcRect t="5899" b="5908"/>
          <a:stretch/>
        </p:blipFill>
        <p:spPr>
          <a:xfrm>
            <a:off x="4110800" y="307825"/>
            <a:ext cx="2298828" cy="30715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30"/>
          <p:cNvPicPr preferRelativeResize="0"/>
          <p:nvPr/>
        </p:nvPicPr>
        <p:blipFill rotWithShape="1">
          <a:blip r:embed="rId4">
            <a:alphaModFix/>
          </a:blip>
          <a:srcRect t="13132" b="13132"/>
          <a:stretch/>
        </p:blipFill>
        <p:spPr>
          <a:xfrm>
            <a:off x="6525700" y="307825"/>
            <a:ext cx="2298828" cy="3071523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30"/>
          <p:cNvSpPr txBox="1">
            <a:spLocks noGrp="1"/>
          </p:cNvSpPr>
          <p:nvPr>
            <p:ph type="title"/>
          </p:nvPr>
        </p:nvSpPr>
        <p:spPr>
          <a:xfrm>
            <a:off x="311700" y="307825"/>
            <a:ext cx="3123600" cy="453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600" i="1">
                <a:solidFill>
                  <a:schemeClr val="dk2"/>
                </a:solidFill>
              </a:rPr>
              <a:t>Як, на вашу думку, римські митці досягли ефекту відтворення в скульптурному зображенні внутрішнього світу портретованого?</a:t>
            </a:r>
            <a:endParaRPr sz="2600" b="1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chemeClr val="dk2"/>
              </a:solidFill>
            </a:endParaRPr>
          </a:p>
        </p:txBody>
      </p:sp>
      <p:sp>
        <p:nvSpPr>
          <p:cNvPr id="159" name="Google Shape;159;p30"/>
          <p:cNvSpPr txBox="1">
            <a:spLocks noGrp="1"/>
          </p:cNvSpPr>
          <p:nvPr>
            <p:ph type="body" idx="1"/>
          </p:nvPr>
        </p:nvSpPr>
        <p:spPr>
          <a:xfrm>
            <a:off x="4072225" y="3506025"/>
            <a:ext cx="2298900" cy="115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200" i="1">
                <a:latin typeface="Verdana"/>
                <a:ea typeface="Verdana"/>
                <a:cs typeface="Verdana"/>
                <a:sym typeface="Verdana"/>
              </a:rPr>
              <a:t>«Портрет</a:t>
            </a:r>
            <a:r>
              <a:rPr lang="uk" sz="1200" i="1">
                <a:uFill>
                  <a:noFill/>
                </a:uFill>
                <a:latin typeface="Verdana"/>
                <a:ea typeface="Verdana"/>
                <a:cs typeface="Verdana"/>
                <a:sym typeface="Verdana"/>
                <a:hlinkClick r:id="rId5"/>
              </a:rPr>
              <a:t> Перикла</a:t>
            </a:r>
            <a:r>
              <a:rPr lang="uk" sz="1200" i="1">
                <a:latin typeface="Verdana"/>
                <a:ea typeface="Verdana"/>
                <a:cs typeface="Verdana"/>
                <a:sym typeface="Verdana"/>
              </a:rPr>
              <a:t>»,</a:t>
            </a:r>
            <a:endParaRPr sz="1200" i="1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uk" sz="1200" i="1">
                <a:latin typeface="Verdana"/>
                <a:ea typeface="Verdana"/>
                <a:cs typeface="Verdana"/>
                <a:sym typeface="Verdana"/>
              </a:rPr>
              <a:t>бл.. 430 р. до н. э. Копія</a:t>
            </a:r>
            <a:endParaRPr sz="1200" i="1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0" name="Google Shape;160;p30"/>
          <p:cNvSpPr txBox="1">
            <a:spLocks noGrp="1"/>
          </p:cNvSpPr>
          <p:nvPr>
            <p:ph type="body" idx="2"/>
          </p:nvPr>
        </p:nvSpPr>
        <p:spPr>
          <a:xfrm>
            <a:off x="6480050" y="3506025"/>
            <a:ext cx="2362500" cy="115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uk" sz="1200">
                <a:latin typeface="Verdana"/>
                <a:ea typeface="Verdana"/>
                <a:cs typeface="Verdana"/>
                <a:sym typeface="Verdana"/>
              </a:rPr>
              <a:t>Портрет Гая Юлія Цезаря (Vatican Museum)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31"/>
          <p:cNvPicPr preferRelativeResize="0"/>
          <p:nvPr/>
        </p:nvPicPr>
        <p:blipFill rotWithShape="1">
          <a:blip r:embed="rId3">
            <a:alphaModFix/>
          </a:blip>
          <a:srcRect t="11282" b="11282"/>
          <a:stretch/>
        </p:blipFill>
        <p:spPr>
          <a:xfrm>
            <a:off x="0" y="0"/>
            <a:ext cx="6660600" cy="344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31"/>
          <p:cNvPicPr preferRelativeResize="0"/>
          <p:nvPr/>
        </p:nvPicPr>
        <p:blipFill rotWithShape="1">
          <a:blip r:embed="rId4">
            <a:alphaModFix/>
          </a:blip>
          <a:srcRect l="25966" r="25966"/>
          <a:stretch/>
        </p:blipFill>
        <p:spPr>
          <a:xfrm>
            <a:off x="6660550" y="2"/>
            <a:ext cx="2483396" cy="3440998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31"/>
          <p:cNvSpPr txBox="1">
            <a:spLocks noGrp="1"/>
          </p:cNvSpPr>
          <p:nvPr>
            <p:ph type="ctrTitle"/>
          </p:nvPr>
        </p:nvSpPr>
        <p:spPr>
          <a:xfrm>
            <a:off x="304925" y="3745800"/>
            <a:ext cx="7429500" cy="10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b="1"/>
              <a:t>Колона імператора Траяна в Римі та її фрагмент. Споруджена близько 114 р.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32"/>
          <p:cNvPicPr preferRelativeResize="0"/>
          <p:nvPr/>
        </p:nvPicPr>
        <p:blipFill rotWithShape="1">
          <a:blip r:embed="rId3">
            <a:alphaModFix/>
          </a:blip>
          <a:srcRect t="11401" b="11401"/>
          <a:stretch/>
        </p:blipFill>
        <p:spPr>
          <a:xfrm>
            <a:off x="0" y="24"/>
            <a:ext cx="3808976" cy="5143451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32"/>
          <p:cNvSpPr txBox="1">
            <a:spLocks noGrp="1"/>
          </p:cNvSpPr>
          <p:nvPr>
            <p:ph type="ctrTitle"/>
          </p:nvPr>
        </p:nvSpPr>
        <p:spPr>
          <a:xfrm>
            <a:off x="4094850" y="913500"/>
            <a:ext cx="4650000" cy="331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600">
                <a:solidFill>
                  <a:schemeClr val="dk2"/>
                </a:solidFill>
              </a:rPr>
              <a:t>Мирон. “Дискобол”.Римська мармурова копія давньогрецької скульптури.</a:t>
            </a:r>
            <a:endParaRPr sz="1600">
              <a:solidFill>
                <a:schemeClr val="dk2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Verdana"/>
              <a:buChar char="➢"/>
            </a:pPr>
            <a:r>
              <a:rPr lang="uk" sz="14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Римські скульптори з допомогою своїх популярних копій попередніх грецьких шедеврів зберегли для нащадків безцінні екземпляри, які в іншому випадку були б повністю втрачені для світової культури.</a:t>
            </a:r>
            <a:endParaRPr sz="16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33"/>
          <p:cNvPicPr preferRelativeResize="0"/>
          <p:nvPr/>
        </p:nvPicPr>
        <p:blipFill rotWithShape="1">
          <a:blip r:embed="rId3">
            <a:alphaModFix/>
          </a:blip>
          <a:srcRect l="631" r="631"/>
          <a:stretch/>
        </p:blipFill>
        <p:spPr>
          <a:xfrm>
            <a:off x="164625" y="81887"/>
            <a:ext cx="3687725" cy="4979724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33"/>
          <p:cNvSpPr txBox="1">
            <a:spLocks noGrp="1"/>
          </p:cNvSpPr>
          <p:nvPr>
            <p:ph type="ctrTitle"/>
          </p:nvPr>
        </p:nvSpPr>
        <p:spPr>
          <a:xfrm>
            <a:off x="4269750" y="913500"/>
            <a:ext cx="4202700" cy="331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Кінний монумент Марку Аврелію</a:t>
            </a:r>
            <a:endParaRPr sz="1800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662</Words>
  <Application>Microsoft Office PowerPoint</Application>
  <PresentationFormat>Экран (16:9)</PresentationFormat>
  <Paragraphs>43</Paragraphs>
  <Slides>17</Slides>
  <Notes>17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Simple Light</vt:lpstr>
      <vt:lpstr>Практичне заняття.  Культура Давнього Риму</vt:lpstr>
      <vt:lpstr>Що мав на увазі римлянин, характеризуючи римську архітектуру словами:  «Кам’яні громади не можна порівнювати з безглуздими пірамідами Єгипту чи з найславетнішими спорудами греків»? Порівняйте досягнення греків і римлян в архітектурі та образотворчому мистецтві.  Як ви вважаєте, у чому греки перевершили римлян, а римляни - греків?  Які досягнення римської архітектури та мистецтва успадкувала сучасна культура?</vt:lpstr>
      <vt:lpstr>У чому своєрідність римського мистецтва?</vt:lpstr>
      <vt:lpstr>Чим відрізнялося мистецтво портрета в Давній Греції та Римі? </vt:lpstr>
      <vt:lpstr>Портрет подружжя. Фреска.  Помпеї</vt:lpstr>
      <vt:lpstr>Як, на вашу думку, римські митці досягли ефекту відтворення в скульптурному зображенні внутрішнього світу портретованого? </vt:lpstr>
      <vt:lpstr>Колона імператора Траяна в Римі та її фрагмент. Споруджена близько 114 р.</vt:lpstr>
      <vt:lpstr>Мирон. “Дискобол”.Римська мармурова копія давньогрецької скульптури. Римські скульптори з допомогою своїх популярних копій попередніх грецьких шедеврів зберегли для нащадків безцінні екземпляри, які в іншому випадку були б повністю втрачені для світової культури.</vt:lpstr>
      <vt:lpstr>Кінний монумент Марку Аврелію</vt:lpstr>
      <vt:lpstr>Перегляньте відео. Поміркуйте: 1. Які зі споруд імператори використовували для посилення своєї влади та особистого авторитету, а які - для возвеличення Риму? Наведіть аргументи.  2. Про що свідчить той факт, що найвеличніша споруда Рима була місцем споглядання смертельних двобоїв гладіаторів?</vt:lpstr>
      <vt:lpstr>Найвищий давньоримський акведук Пон-дю-Гар (Франція)</vt:lpstr>
      <vt:lpstr>Великий цирк (реконструкція) Цирком (з латини - коло, навколо) римляни називали простір без кутів, навколо якого розташовувалися місця для глядачів.</vt:lpstr>
      <vt:lpstr>Арка Септимія Севера з римського форуму</vt:lpstr>
      <vt:lpstr>Колізей Амфітеатр (від лат. амфі, що означає «з усіх боків», «навкруги») - споруда для видовищ, де місця для глядачів оточують арену з усіх боків. </vt:lpstr>
      <vt:lpstr>Базиліка Ульпія на форумі Траяна (реконструкція) Базиліки - прямокутні, витягнуті в довжину будівлі з великим залом, розділеним рядами колон або арок на декілька приміщень. Згодом базиліка стала одним з основних типів християнських храмів.</vt:lpstr>
      <vt:lpstr>Які інженерні та архітектурні відкриття втілено в Пантеоні? Що будують зображені на малюнку майстри?  Про які досягнення давньоримських інженерів свідчить ілюстрація?  Що потрібно було знати інженерам, аби будувати подібні споруди?</vt:lpstr>
      <vt:lpstr>Пантеон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Практичне заняття.  Культура Давнього Риму</dc:title>
  <cp:lastModifiedBy>ACER</cp:lastModifiedBy>
  <cp:revision>1</cp:revision>
  <dcterms:modified xsi:type="dcterms:W3CDTF">2022-05-19T05:38:36Z</dcterms:modified>
</cp:coreProperties>
</file>