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1" r:id="rId3"/>
    <p:sldId id="272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6">
                <a:lumMod val="7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EB718-B13D-45E8-835A-1ABF02107001}" type="datetimeFigureOut">
              <a:rPr lang="ru-RU" smtClean="0"/>
              <a:pPr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B39F4-852F-4FF5-95CA-687CF25884A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Тема: </a:t>
            </a:r>
            <a:r>
              <a:rPr lang="uk-UA" sz="6000" dirty="0" err="1" smtClean="0"/>
              <a:t>“Стара”</a:t>
            </a:r>
            <a:r>
              <a:rPr lang="uk-UA" sz="6000" dirty="0" smtClean="0"/>
              <a:t> і </a:t>
            </a:r>
            <a:r>
              <a:rPr lang="uk-UA" sz="6000" dirty="0" err="1" smtClean="0"/>
              <a:t>“</a:t>
            </a:r>
            <a:r>
              <a:rPr lang="uk-UA" sz="6000" dirty="0" err="1" smtClean="0"/>
              <a:t>нова”</a:t>
            </a:r>
            <a:r>
              <a:rPr lang="uk-UA" sz="6000" dirty="0" smtClean="0"/>
              <a:t> драма. </a:t>
            </a:r>
            <a:r>
              <a:rPr lang="uk-UA" sz="6000" dirty="0" smtClean="0"/>
              <a:t>Зміни в драматургії кінця ХІХ – початку ХХ ст.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71437"/>
          </a:xfrm>
        </p:spPr>
        <p:txBody>
          <a:bodyPr>
            <a:normAutofit fontScale="25000" lnSpcReduction="20000"/>
          </a:bodyPr>
          <a:lstStyle/>
          <a:p>
            <a:endParaRPr lang="uk-UA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uk-UA" dirty="0" smtClean="0"/>
              <a:t>      1.О</a:t>
            </a:r>
            <a:r>
              <a:rPr lang="ru-RU" dirty="0" err="1" smtClean="0"/>
              <a:t>сновною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драматичного </a:t>
            </a:r>
            <a:r>
              <a:rPr lang="ru-RU" dirty="0" err="1" smtClean="0"/>
              <a:t>твору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b="1" dirty="0" err="1" smtClean="0"/>
              <a:t>призначення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для театрального спектаклю</a:t>
            </a:r>
            <a:r>
              <a:rPr lang="uk-UA" b="1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uk-UA" b="1" dirty="0" smtClean="0"/>
              <a:t>      2. Т</a:t>
            </a:r>
            <a:r>
              <a:rPr lang="ru-RU" b="1" dirty="0" err="1" smtClean="0"/>
              <a:t>екст</a:t>
            </a:r>
            <a:r>
              <a:rPr lang="ru-RU" b="1" dirty="0" smtClean="0"/>
              <a:t> драматичного </a:t>
            </a:r>
            <a:r>
              <a:rPr lang="ru-RU" b="1" dirty="0" err="1" smtClean="0"/>
              <a:t>твору</a:t>
            </a:r>
            <a:r>
              <a:rPr lang="ru-RU" b="1" dirty="0" smtClean="0"/>
              <a:t> </a:t>
            </a:r>
            <a:r>
              <a:rPr lang="ru-RU" b="1" dirty="0" err="1" smtClean="0"/>
              <a:t>складається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</a:t>
            </a:r>
            <a:r>
              <a:rPr lang="ru-RU" b="1" dirty="0" err="1" smtClean="0"/>
              <a:t>частин</a:t>
            </a:r>
            <a:r>
              <a:rPr lang="ru-RU" dirty="0" smtClean="0"/>
              <a:t> -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ремарки,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</a:t>
            </a:r>
            <a:r>
              <a:rPr lang="ru-RU" dirty="0" err="1" smtClean="0"/>
              <a:t>режисеру</a:t>
            </a:r>
            <a:r>
              <a:rPr lang="ru-RU" dirty="0" smtClean="0"/>
              <a:t> на </a:t>
            </a:r>
            <a:r>
              <a:rPr lang="ru-RU" dirty="0" err="1" smtClean="0"/>
              <a:t>декорації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персонажів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uk-UA" b="1" dirty="0" smtClean="0"/>
              <a:t>3.</a:t>
            </a:r>
            <a:r>
              <a:rPr lang="uk-UA" dirty="0" smtClean="0"/>
              <a:t>  </a:t>
            </a:r>
            <a:r>
              <a:rPr lang="uk-UA" b="1" dirty="0" smtClean="0"/>
              <a:t>П</a:t>
            </a:r>
            <a:r>
              <a:rPr lang="ru-RU" b="1" dirty="0" err="1" smtClean="0"/>
              <a:t>одії</a:t>
            </a:r>
            <a:r>
              <a:rPr lang="ru-RU" b="1" dirty="0" smtClean="0"/>
              <a:t> </a:t>
            </a:r>
            <a:r>
              <a:rPr lang="uk-UA" b="1" dirty="0" smtClean="0"/>
              <a:t>в </a:t>
            </a:r>
            <a:r>
              <a:rPr lang="ru-RU" b="1" dirty="0" err="1" smtClean="0"/>
              <a:t>драмі</a:t>
            </a:r>
            <a:r>
              <a:rPr lang="ru-RU" b="1" dirty="0" smtClean="0"/>
              <a:t> </a:t>
            </a:r>
            <a:r>
              <a:rPr lang="ru-RU" b="1" dirty="0" err="1" smtClean="0"/>
              <a:t>відбуваються</a:t>
            </a:r>
            <a:r>
              <a:rPr lang="ru-RU" b="1" dirty="0" smtClean="0"/>
              <a:t> в </a:t>
            </a:r>
            <a:r>
              <a:rPr lang="ru-RU" b="1" dirty="0" err="1" smtClean="0"/>
              <a:t>теперішньому</a:t>
            </a:r>
            <a:r>
              <a:rPr lang="ru-RU" b="1" dirty="0" smtClean="0"/>
              <a:t> </a:t>
            </a:r>
            <a:r>
              <a:rPr lang="ru-RU" b="1" dirty="0" err="1" smtClean="0"/>
              <a:t>часі</a:t>
            </a:r>
            <a:r>
              <a:rPr lang="ru-RU" dirty="0" smtClean="0"/>
              <a:t>. На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вказують</a:t>
            </a:r>
            <a:r>
              <a:rPr lang="ru-RU" dirty="0" smtClean="0"/>
              <a:t> </a:t>
            </a:r>
            <a:r>
              <a:rPr lang="ru-RU" dirty="0" err="1" smtClean="0"/>
              <a:t>дієслова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теперішнього</a:t>
            </a:r>
            <a:r>
              <a:rPr lang="ru-RU" dirty="0" smtClean="0"/>
              <a:t> часу;</a:t>
            </a:r>
            <a:br>
              <a:rPr lang="ru-RU" dirty="0" smtClean="0"/>
            </a:br>
            <a:r>
              <a:rPr lang="uk-UA" b="1" dirty="0" smtClean="0"/>
              <a:t>4.</a:t>
            </a:r>
            <a:r>
              <a:rPr lang="uk-UA" dirty="0" smtClean="0"/>
              <a:t>  </a:t>
            </a:r>
            <a:r>
              <a:rPr lang="uk-UA" b="1" dirty="0" smtClean="0"/>
              <a:t>У д</a:t>
            </a:r>
            <a:r>
              <a:rPr lang="ru-RU" b="1" dirty="0" err="1" smtClean="0"/>
              <a:t>раматичному</a:t>
            </a:r>
            <a:r>
              <a:rPr lang="ru-RU" b="1" dirty="0" smtClean="0"/>
              <a:t> </a:t>
            </a:r>
            <a:r>
              <a:rPr lang="ru-RU" b="1" dirty="0" err="1" smtClean="0"/>
              <a:t>творі</a:t>
            </a:r>
            <a:r>
              <a:rPr lang="ru-RU" b="1" dirty="0" smtClean="0"/>
              <a:t> </a:t>
            </a:r>
            <a:r>
              <a:rPr lang="ru-RU" b="1" dirty="0" err="1" smtClean="0"/>
              <a:t>майже</a:t>
            </a:r>
            <a:r>
              <a:rPr lang="ru-RU" b="1" dirty="0" smtClean="0"/>
              <a:t> </a:t>
            </a:r>
            <a:r>
              <a:rPr lang="ru-RU" b="1" dirty="0" err="1" smtClean="0"/>
              <a:t>немає</a:t>
            </a:r>
            <a:r>
              <a:rPr lang="ru-RU" b="1" dirty="0" smtClean="0"/>
              <a:t> </a:t>
            </a:r>
            <a:r>
              <a:rPr lang="ru-RU" b="1" dirty="0" err="1" smtClean="0"/>
              <a:t>описових</a:t>
            </a:r>
            <a:r>
              <a:rPr lang="ru-RU" b="1" dirty="0" smtClean="0"/>
              <a:t> </a:t>
            </a:r>
            <a:r>
              <a:rPr lang="ru-RU" b="1" dirty="0" err="1" smtClean="0"/>
              <a:t>елементів</a:t>
            </a:r>
            <a:r>
              <a:rPr lang="ru-RU" b="1" dirty="0" smtClean="0"/>
              <a:t> тексту, </a:t>
            </a:r>
            <a:r>
              <a:rPr lang="ru-RU" b="1" dirty="0" err="1" smtClean="0"/>
              <a:t>прямої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, а про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читач</a:t>
            </a:r>
            <a:r>
              <a:rPr lang="ru-RU" dirty="0" smtClean="0"/>
              <a:t> </a:t>
            </a:r>
            <a:r>
              <a:rPr lang="ru-RU" dirty="0" err="1" smtClean="0"/>
              <a:t>дізнається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розмов</a:t>
            </a:r>
            <a:r>
              <a:rPr lang="ru-RU" dirty="0" smtClean="0"/>
              <a:t> </a:t>
            </a:r>
            <a:r>
              <a:rPr lang="ru-RU" dirty="0" err="1" smtClean="0"/>
              <a:t>дійових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; </a:t>
            </a:r>
            <a:br>
              <a:rPr lang="ru-RU" dirty="0" smtClean="0"/>
            </a:br>
            <a:r>
              <a:rPr lang="uk-UA" b="1" dirty="0" smtClean="0"/>
              <a:t>5. В</a:t>
            </a:r>
            <a:r>
              <a:rPr lang="ru-RU" b="1" dirty="0" err="1" smtClean="0"/>
              <a:t>ластива</a:t>
            </a:r>
            <a:r>
              <a:rPr lang="ru-RU" b="1" dirty="0" smtClean="0"/>
              <a:t> одна сюжетна </a:t>
            </a:r>
            <a:r>
              <a:rPr lang="ru-RU" b="1" dirty="0" err="1" smtClean="0"/>
              <a:t>лінія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головна</a:t>
            </a:r>
            <a:r>
              <a:rPr lang="ru-RU" b="1" dirty="0" smtClean="0"/>
              <a:t> </a:t>
            </a:r>
            <a:r>
              <a:rPr lang="ru-RU" b="1" dirty="0" err="1" smtClean="0"/>
              <a:t>подія</a:t>
            </a:r>
            <a:r>
              <a:rPr lang="ru-RU" dirty="0" smtClean="0"/>
              <a:t>, </a:t>
            </a:r>
            <a:r>
              <a:rPr lang="ru-RU" b="1" dirty="0" err="1" smtClean="0"/>
              <a:t>герої</a:t>
            </a:r>
            <a:r>
              <a:rPr lang="ru-RU" b="1" dirty="0" smtClean="0"/>
              <a:t> </a:t>
            </a:r>
            <a:r>
              <a:rPr lang="ru-RU" b="1" dirty="0" err="1" smtClean="0"/>
              <a:t>показані</a:t>
            </a:r>
            <a:r>
              <a:rPr lang="ru-RU" b="1" dirty="0" smtClean="0"/>
              <a:t> в </a:t>
            </a:r>
            <a:r>
              <a:rPr lang="ru-RU" b="1" dirty="0" err="1" smtClean="0"/>
              <a:t>критичний</a:t>
            </a:r>
            <a:r>
              <a:rPr lang="ru-RU" b="1" dirty="0" smtClean="0"/>
              <a:t> момент </a:t>
            </a:r>
            <a:r>
              <a:rPr lang="ru-RU" b="1" dirty="0" err="1" smtClean="0"/>
              <a:t>свого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dirty="0" smtClean="0"/>
              <a:t>, а </a:t>
            </a:r>
            <a:r>
              <a:rPr lang="ru-RU" dirty="0" err="1" smtClean="0"/>
              <a:t>дії</a:t>
            </a:r>
            <a:r>
              <a:rPr lang="ru-RU" dirty="0" smtClean="0"/>
              <a:t> у </a:t>
            </a:r>
            <a:r>
              <a:rPr lang="ru-RU" dirty="0" err="1" smtClean="0"/>
              <a:t>творі</a:t>
            </a:r>
            <a:r>
              <a:rPr lang="ru-RU" dirty="0" smtClean="0"/>
              <a:t> </a:t>
            </a:r>
            <a:r>
              <a:rPr lang="ru-RU" dirty="0" err="1" smtClean="0"/>
              <a:t>стиснуті</a:t>
            </a:r>
            <a:r>
              <a:rPr lang="ru-RU" dirty="0" smtClean="0"/>
              <a:t> в </a:t>
            </a:r>
            <a:r>
              <a:rPr lang="ru-RU" dirty="0" err="1" smtClean="0"/>
              <a:t>часі</a:t>
            </a:r>
            <a:r>
              <a:rPr lang="ru-RU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b="1" dirty="0" smtClean="0"/>
              <a:t>6</a:t>
            </a:r>
            <a:r>
              <a:rPr lang="uk-UA" dirty="0" smtClean="0"/>
              <a:t>. </a:t>
            </a:r>
            <a:r>
              <a:rPr lang="uk-UA" b="1" dirty="0" smtClean="0"/>
              <a:t>Емоційно-чуттєва напруга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b="1" dirty="0" smtClean="0"/>
              <a:t>7</a:t>
            </a:r>
            <a:r>
              <a:rPr lang="uk-UA" dirty="0" smtClean="0"/>
              <a:t>. </a:t>
            </a:r>
            <a:r>
              <a:rPr lang="uk-UA" b="1" dirty="0" smtClean="0"/>
              <a:t>Ведучі жанри драми:</a:t>
            </a:r>
            <a:r>
              <a:rPr lang="uk-UA" dirty="0" smtClean="0"/>
              <a:t> трагедія, комедія, драма (як жанр), трагікомедія, водевіль, мелодрама.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357166"/>
            <a:ext cx="5111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Ознаки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драми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500174"/>
          <a:ext cx="7286676" cy="4925746"/>
        </p:xfrm>
        <a:graphic>
          <a:graphicData uri="http://schemas.openxmlformats.org/drawingml/2006/table">
            <a:tbl>
              <a:tblPr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tblPr>
              <a:tblGrid>
                <a:gridCol w="2643206"/>
                <a:gridCol w="4643470"/>
              </a:tblGrid>
              <a:tr h="3154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Об’єкт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порівняння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«Стара драма»</a:t>
                      </a:r>
                      <a:endParaRPr lang="ru-RU" sz="18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Трагедія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Життя персонажа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43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зображення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Людина в незвичних ситуаціях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3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Центр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уваги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Зовнішнє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зіткнення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окремих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особистостей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43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Драматичний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конфлікт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Види й чесноти людини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3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Жанр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Трагедія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комедія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драма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43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Головний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герой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Узагальнений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тип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людини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3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Решта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героїв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Головні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другорядні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позитивні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негативні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646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Відтворює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дійсність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навчає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робить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висновок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3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Читач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глядач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Спостерігає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отримує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враження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431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Кінець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фінал</a:t>
                      </a:r>
                      <a:r>
                        <a:rPr lang="ru-RU" sz="18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18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твору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Завершений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розв’язкою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357166"/>
            <a:ext cx="51645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«Стара драма»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357686" y="1214422"/>
            <a:ext cx="2000264" cy="12144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214414" y="3000372"/>
            <a:ext cx="1428760" cy="785818"/>
          </a:xfrm>
          <a:prstGeom prst="rect">
            <a:avLst/>
          </a:prstGeom>
          <a:solidFill>
            <a:srgbClr val="9BBB59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Зображує</a:t>
            </a:r>
            <a:endParaRPr kumimoji="0" lang="uk-U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трагедію</a:t>
            </a:r>
            <a:endParaRPr kumimoji="0" lang="uk-U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життя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143636" y="2500306"/>
            <a:ext cx="2217738" cy="1111250"/>
          </a:xfrm>
          <a:prstGeom prst="rect">
            <a:avLst/>
          </a:prstGeom>
          <a:solidFill>
            <a:srgbClr val="4BACC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05867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Внутрішні конфлікти 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зіткнення персонажів із трагедією буття, духовні протиріччя героїв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4214810" y="1285860"/>
            <a:ext cx="357190" cy="12144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3786182" y="1285860"/>
            <a:ext cx="285752" cy="31432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286248" y="1285860"/>
            <a:ext cx="2357454" cy="300039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2071670" y="1214422"/>
            <a:ext cx="1714512" cy="178595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2571736" y="1214422"/>
            <a:ext cx="1406528" cy="328614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000100" y="4429132"/>
            <a:ext cx="1485900" cy="1143000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Рушій сюжету 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психологічні колізії, зіткнення ідей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571868" y="2500306"/>
            <a:ext cx="1782763" cy="1028700"/>
          </a:xfrm>
          <a:prstGeom prst="re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Герой 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особистість 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духовний симптом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епохи</a:t>
            </a:r>
            <a:endParaRPr kumimoji="0" lang="uk-UA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357950" y="4357694"/>
            <a:ext cx="1943100" cy="1285875"/>
          </a:xfrm>
          <a:prstGeom prst="rect">
            <a:avLst/>
          </a:prstGeom>
          <a:solidFill>
            <a:srgbClr val="9BBB59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Глядач упізнає себе, залучається до 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внутрішньої дії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переживає і мислить</a:t>
            </a: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разом з героями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286116" y="4429132"/>
            <a:ext cx="2239962" cy="1111250"/>
          </a:xfrm>
          <a:prstGeom prst="rect">
            <a:avLst/>
          </a:prstGeom>
          <a:solidFill>
            <a:srgbClr val="8064A2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центрі уваги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душевні переживання людини, морально - філософські проблеми епохи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428604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86150" algn="l"/>
              </a:tabLst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861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71604" y="285728"/>
            <a:ext cx="60722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uk-UA" sz="3200" b="1" i="0" u="none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3200" b="1" i="0" u="sng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Риси </a:t>
            </a:r>
            <a:r>
              <a:rPr kumimoji="0" lang="uk-UA" sz="3200" b="1" i="0" u="sng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3200" b="1" i="0" u="sng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нової драми</a:t>
            </a:r>
            <a:r>
              <a:rPr kumimoji="0" lang="uk-UA" sz="3200" b="1" i="0" u="sng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5400" b="1" i="0" strike="noStrike" cap="all" spc="0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57422" y="2285992"/>
            <a:ext cx="415466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4008" indent="0" algn="ctr">
              <a:buNone/>
            </a:pPr>
            <a:r>
              <a:rPr lang="uk-UA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 витоків </a:t>
            </a:r>
          </a:p>
          <a:p>
            <a:pPr marL="64008" indent="0" algn="ctr">
              <a:buNone/>
            </a:pPr>
            <a:r>
              <a:rPr lang="uk-UA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«нової драми» </a:t>
            </a:r>
          </a:p>
          <a:p>
            <a:pPr marL="64008" indent="0" algn="ctr">
              <a:buNone/>
            </a:pPr>
            <a:r>
              <a:rPr lang="uk-UA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стояли :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C:\Users\123\Desktop\ibs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285728"/>
            <a:ext cx="1574507" cy="21255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28794" y="142852"/>
            <a:ext cx="250033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«Драма ідей»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це філософсько-психологічна драма, в якій велику роль відіграє підтекст, психологічний аналіз, а основою конфлікту є зіткнення різних світоглядів, різних ідей.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123\Desktop\Hamsu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0562" y="142852"/>
            <a:ext cx="1587422" cy="21906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42844" y="2285992"/>
            <a:ext cx="1928256" cy="520586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Генрік Ібсен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1" name="Picture 2" descr="C:\Users\123\Desktop\8b7868a8-bc46-4904-ae4c-c08704cd6b8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58082" y="142852"/>
            <a:ext cx="1622240" cy="20731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929423" y="2714620"/>
            <a:ext cx="22145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Лірико-психологічна драма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– це драма, центром уваги є не події, а переживання, настрої героїв, які переживають конфлікт з трагічною повсякденністю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C:\Users\123\Desktop\220px-Gerhart_Hauptmann_nobe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02032" y="4857760"/>
            <a:ext cx="1331706" cy="18824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5786446" y="5857892"/>
            <a:ext cx="2000264" cy="857232"/>
          </a:xfrm>
          <a:prstGeom prst="rect">
            <a:avLst/>
          </a:prstGeom>
          <a:ln w="190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Герхард </a:t>
            </a:r>
            <a:r>
              <a:rPr kumimoji="0" lang="ru-RU" sz="2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Гауптман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6" name="Picture 2" descr="C:\Users\123\Desktop\shaw_georg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143380"/>
            <a:ext cx="1500198" cy="20325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4071934" y="6072206"/>
            <a:ext cx="1928256" cy="520586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Бернард Шоу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71670" y="4071942"/>
            <a:ext cx="24288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«Драма-дискусія»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– це драма, в якій герої є носіями різних, але добре обґрунтованих поглядів. Конфлікт будується на дискусії і впродовж п’єси не розв’язується, а навпаки, загострюється, а фінал залишається відкритим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928794" y="357166"/>
            <a:ext cx="35719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214810" y="242886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8537603" y="1392223"/>
            <a:ext cx="64294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8680479" y="582137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 flipH="1" flipV="1">
            <a:off x="106331" y="6323033"/>
            <a:ext cx="5016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>
            <a:off x="4857752" y="6715148"/>
            <a:ext cx="42862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>
            <a:off x="8358214" y="6572272"/>
            <a:ext cx="428628" cy="1588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 descr="C:\Users\123\Desktop\MauriceMaeterlinck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4500570"/>
            <a:ext cx="1548157" cy="21746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0" y="2857496"/>
            <a:ext cx="235745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i="1" dirty="0" smtClean="0">
                <a:latin typeface="Times New Roman" pitchFamily="18" charset="0"/>
                <a:cs typeface="Times New Roman" pitchFamily="18" charset="0"/>
              </a:rPr>
              <a:t>Символістка драма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– це драма, у якій діючими особами є символічні образи, що дають змогу відобразити духовне життя людини.</a:t>
            </a:r>
          </a:p>
          <a:p>
            <a:endParaRPr lang="ru-RU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 flipH="1" flipV="1">
            <a:off x="-214346" y="5929330"/>
            <a:ext cx="71438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Заголовок 1"/>
          <p:cNvSpPr txBox="1">
            <a:spLocks/>
          </p:cNvSpPr>
          <p:nvPr/>
        </p:nvSpPr>
        <p:spPr>
          <a:xfrm>
            <a:off x="5572132" y="142852"/>
            <a:ext cx="1928256" cy="520586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Кнут Гамсун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7072330" y="2285992"/>
            <a:ext cx="1928256" cy="500066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Антон Чехов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43037" y="1987899"/>
          <a:ext cx="6257925" cy="3750564"/>
        </p:xfrm>
        <a:graphic>
          <a:graphicData uri="http://schemas.openxmlformats.org/drawingml/2006/table">
            <a:tbl>
              <a:tblPr/>
              <a:tblGrid>
                <a:gridCol w="2085975"/>
                <a:gridCol w="2085975"/>
                <a:gridCol w="208597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Об’єкт порівняння</a:t>
                      </a:r>
                      <a:endParaRPr lang="ru-RU" sz="1100" u="sng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«Стара драма»</a:t>
                      </a:r>
                      <a:endParaRPr lang="ru-RU" sz="1100" u="sng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«Нова драма»</a:t>
                      </a:r>
                      <a:endParaRPr lang="ru-RU" sz="1100" u="sng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Трагедія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Життя персонажа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Життя особистості в суспільстві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Предмет зображення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Людина в незвичних ситуаціях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Людина у власноруч створеній ситуації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Центр уваги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Зовнішнє зіткнення окремих особистостей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Внутрішні глибинні протиріччя самої дійсності, зіткнення ідей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Драматичний конфлікт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Види й чесноти людини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Ідеали людини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Жанр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Трагедія, комедія, драма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Синтетичний – трагікомедія («драма ідей»)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Головний герой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Узагальнений тип людини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Людина середнього класу, неординарна особистість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Решта героїв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Головні та другорядні, позитивні та негативні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Усі важливі, характери неоднозначні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Автор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Відтворює дійсність, навчає, робить висновок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Відтворює духовні пошуки. Не дає однозначних відповідей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Читач, глядач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Спостерігає, отримує враження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Переживає разом із героями, дискутує з ними та про них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Кінець (фінал) твору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Завершений розв’язкою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Відкритий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незавершений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спонукає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 </a:t>
                      </a:r>
                      <a:r>
                        <a:rPr lang="ru-RU" sz="1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суперечок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200" b="1" dirty="0" err="1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роздумів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14414" y="500042"/>
            <a:ext cx="664124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«Стара» </a:t>
            </a:r>
            <a:r>
              <a:rPr lang="ru-RU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«нова» драма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451</Words>
  <Application>Microsoft Office PowerPoint</Application>
  <PresentationFormat>Екран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Тема: “Стара” і “нова” драма. Зміни в драматургії кінця ХІХ – початку ХХ ст. </vt:lpstr>
      <vt:lpstr>Слайд 2</vt:lpstr>
      <vt:lpstr>Слайд 3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«Стара» і «нова драма». Зміни в драматургії кінця ХІХ – початку ХХ століття. Генрік Ібсен(1828-1906). Роль Г. Ібсена в розвитку світової драми, його новаторство.</dc:title>
  <dc:creator>Galina</dc:creator>
  <cp:lastModifiedBy>Admin</cp:lastModifiedBy>
  <cp:revision>92</cp:revision>
  <dcterms:created xsi:type="dcterms:W3CDTF">2017-02-04T13:19:26Z</dcterms:created>
  <dcterms:modified xsi:type="dcterms:W3CDTF">2021-03-17T09:07:27Z</dcterms:modified>
</cp:coreProperties>
</file>