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7" r:id="rId3"/>
    <p:sldId id="278" r:id="rId4"/>
    <p:sldId id="262" r:id="rId5"/>
    <p:sldId id="279" r:id="rId6"/>
    <p:sldId id="268" r:id="rId7"/>
    <p:sldId id="270" r:id="rId8"/>
    <p:sldId id="280" r:id="rId9"/>
    <p:sldId id="281" r:id="rId10"/>
    <p:sldId id="282" r:id="rId11"/>
    <p:sldId id="284" r:id="rId12"/>
    <p:sldId id="28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>
        <p:scale>
          <a:sx n="95" d="100"/>
          <a:sy n="95" d="100"/>
        </p:scale>
        <p:origin x="1098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74EC58-72CE-4BB7-85F7-8F66F3D95317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E4D3DF-C5C5-4206-98C8-50748F826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8458232" cy="3500462"/>
          </a:xfrm>
        </p:spPr>
        <p:txBody>
          <a:bodyPr>
            <a:normAutofit/>
          </a:bodyPr>
          <a:lstStyle/>
          <a:p>
            <a:r>
              <a:rPr lang="uk-UA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Пряма та обернена </a:t>
            </a:r>
            <a:br>
              <a:rPr lang="uk-UA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Теорема </a:t>
            </a:r>
            <a:r>
              <a:rPr lang="uk-UA" sz="48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Вієта</a:t>
            </a:r>
            <a:r>
              <a:rPr lang="uk-UA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їх </a:t>
            </a:r>
            <a:br>
              <a:rPr lang="uk-UA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застосування</a:t>
            </a:r>
            <a: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59832" y="5517232"/>
            <a:ext cx="5454352" cy="585918"/>
          </a:xfrm>
        </p:spPr>
        <p:txBody>
          <a:bodyPr/>
          <a:lstStyle/>
          <a:p>
            <a:r>
              <a:rPr lang="uk-UA" dirty="0" smtClean="0"/>
              <a:t>Презентація для дистанційного навчання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474" y="260648"/>
            <a:ext cx="7467600" cy="10129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розв</a:t>
            </a:r>
            <a:r>
              <a:rPr lang="uk-UA" dirty="0" err="1" smtClean="0"/>
              <a:t>’язування</a:t>
            </a:r>
            <a:r>
              <a:rPr lang="uk-UA" dirty="0" smtClean="0"/>
              <a:t> зведених квадратних рівнянь за Т.</a:t>
            </a:r>
            <a:r>
              <a:rPr lang="uk-UA" dirty="0" err="1" smtClean="0"/>
              <a:t>Вієта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94129" y="3658462"/>
                <a:ext cx="2109808" cy="46166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+4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0" smtClean="0">
                        <a:latin typeface="Cambria Math"/>
                      </a:rPr>
                      <m:t>+4</m:t>
                    </m:r>
                  </m:oMath>
                </a14:m>
                <a:r>
                  <a:rPr lang="en-US" sz="2400" dirty="0" smtClean="0"/>
                  <a:t>=0</a:t>
                </a:r>
                <a:endParaRPr lang="uk-UA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29" y="3658462"/>
                <a:ext cx="2109808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7500" r="-2857" b="-25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79709" y="356612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r>
              <a:rPr lang="uk-UA" dirty="0" err="1" smtClean="0"/>
              <a:t>івняння</a:t>
            </a:r>
            <a:r>
              <a:rPr lang="uk-UA" dirty="0" smtClean="0"/>
              <a:t> </a:t>
            </a:r>
            <a:r>
              <a:rPr lang="en-US" dirty="0"/>
              <a:t> </a:t>
            </a:r>
            <a:r>
              <a:rPr lang="ru-RU" dirty="0" smtClean="0"/>
              <a:t>стало</a:t>
            </a:r>
            <a:r>
              <a:rPr lang="uk-UA" dirty="0" smtClean="0"/>
              <a:t> зведеним, тому можемо використати    теорему </a:t>
            </a:r>
            <a:r>
              <a:rPr lang="uk-UA" dirty="0" err="1" smtClean="0"/>
              <a:t>Вієта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4388875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Тепер нам потрібно придумати такі два числа, щоб при додаванні = -4,  а при множенні =4.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661152" y="5207270"/>
                <a:ext cx="1164101" cy="60535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b="0" i="1" smtClean="0">
                                  <a:latin typeface="Cambria Math"/>
                                </a:rPr>
                                <m:t>=−2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uk-UA" b="0" i="1" smtClean="0">
                                  <a:latin typeface="Cambria Math"/>
                                  <a:ea typeface="Cambria Math"/>
                                </a:rPr>
                                <m:t>=−2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52" y="5207270"/>
                <a:ext cx="1164101" cy="6053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36347" y="29341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394129" y="1628800"/>
                <a:ext cx="4729243" cy="89896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uk-UA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uk-UA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uk-UA" sz="2800" b="0" i="0" smtClean="0">
                          <a:latin typeface="Cambria Math"/>
                        </a:rPr>
                        <m:t>−</m:t>
                      </m:r>
                      <m:r>
                        <a:rPr lang="en-US" sz="2800" b="0" i="0" smtClean="0">
                          <a:latin typeface="Cambria Math"/>
                        </a:rPr>
                        <m:t>2=0  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(−2)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29" y="1628800"/>
                <a:ext cx="4729243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92080" y="1441736"/>
            <a:ext cx="3128189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рівняння можна розв’язати  за дискримінантом, а можна зробити його зведеним,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домноживши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-2   і розв’язати за теоремою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Вієта</a:t>
            </a:r>
            <a:endParaRPr lang="uk-UA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659265" y="4429504"/>
                <a:ext cx="1668342" cy="6033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uk-UA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uk-UA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65" y="4429504"/>
                <a:ext cx="1668342" cy="6033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3068216" y="5207270"/>
                <a:ext cx="53285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/>
                  <a:t>Ми отримали два однакові корені, тому відповідь буде така:</a:t>
                </a:r>
              </a:p>
              <a:p>
                <a:r>
                  <a:rPr lang="uk-UA" i="1" u="sng" dirty="0" smtClean="0"/>
                  <a:t>Відповідь: 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𝑥</m:t>
                    </m:r>
                    <m:r>
                      <a:rPr lang="en-US" b="0" i="1" u="sng" smtClean="0">
                        <a:latin typeface="Cambria Math"/>
                      </a:rPr>
                      <m:t>=−2</m:t>
                    </m:r>
                  </m:oMath>
                </a14:m>
                <a:endParaRPr lang="uk-UA" i="1" u="sng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216" y="5207270"/>
                <a:ext cx="5328592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915" t="-3289" b="-92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388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323528" y="908720"/>
            <a:ext cx="3744416" cy="244827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65293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Оформлення в зошиті</a:t>
            </a:r>
            <a:endParaRPr lang="uk-UA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1124744"/>
            <a:ext cx="3105830" cy="2026554"/>
            <a:chOff x="539552" y="1124744"/>
            <a:chExt cx="3105830" cy="156814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39552" y="1124744"/>
                  <a:ext cx="298011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+7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+10=0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124744"/>
                  <a:ext cx="2980111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11560" y="1797219"/>
                  <a:ext cx="1992853" cy="8956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uk-UA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uk-UA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=10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 smtClean="0"/>
                </a:p>
                <a:p>
                  <a:endParaRPr lang="en-US" dirty="0"/>
                </a:p>
                <a:p>
                  <a:r>
                    <a:rPr lang="ru-RU" dirty="0" smtClean="0"/>
                    <a:t>В</a:t>
                  </a:r>
                  <a:r>
                    <a:rPr lang="uk-UA" dirty="0" err="1" smtClean="0"/>
                    <a:t>ідповідь</a:t>
                  </a:r>
                  <a:r>
                    <a:rPr lang="uk-UA" dirty="0" smtClean="0"/>
                    <a:t>: -5, -2.</a:t>
                  </a:r>
                  <a:endParaRPr lang="en-US" dirty="0" smtClean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797219"/>
                  <a:ext cx="1992853" cy="89566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761" r="-2147" b="-73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475959" y="1795360"/>
                  <a:ext cx="1169423" cy="61093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uk-UA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=−2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uk-UA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5959" y="1795360"/>
                  <a:ext cx="1169423" cy="6109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Блок-схема: альтернативный процесс 10"/>
          <p:cNvSpPr/>
          <p:nvPr/>
        </p:nvSpPr>
        <p:spPr>
          <a:xfrm>
            <a:off x="4427984" y="914763"/>
            <a:ext cx="4104456" cy="244827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2" name="Группа 11"/>
          <p:cNvGrpSpPr/>
          <p:nvPr/>
        </p:nvGrpSpPr>
        <p:grpSpPr>
          <a:xfrm>
            <a:off x="4644008" y="1004890"/>
            <a:ext cx="3923190" cy="2287806"/>
            <a:chOff x="539552" y="1124744"/>
            <a:chExt cx="3923190" cy="177030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39552" y="1124744"/>
                  <a:ext cx="3923190" cy="4048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8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uk-UA" sz="2800" b="0" i="1" smtClean="0">
                            <a:latin typeface="Cambria Math"/>
                          </a:rPr>
                          <m:t>−15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+18=0</m:t>
                        </m:r>
                        <m:r>
                          <a:rPr lang="uk-UA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|:3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124744"/>
                  <a:ext cx="3923190" cy="40486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1560" y="1993620"/>
                  <a:ext cx="1838965" cy="90142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=5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uk-UA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=6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dirty="0" smtClean="0"/>
                </a:p>
                <a:p>
                  <a:endParaRPr lang="en-US" dirty="0"/>
                </a:p>
                <a:p>
                  <a:r>
                    <a:rPr lang="ru-RU" dirty="0" smtClean="0"/>
                    <a:t>В</a:t>
                  </a:r>
                  <a:r>
                    <a:rPr lang="uk-UA" dirty="0" err="1" smtClean="0"/>
                    <a:t>ідповідь</a:t>
                  </a:r>
                  <a:r>
                    <a:rPr lang="uk-UA" dirty="0" smtClean="0"/>
                    <a:t>: </a:t>
                  </a:r>
                  <a:r>
                    <a:rPr lang="en-US" dirty="0" smtClean="0"/>
                    <a:t>2</a:t>
                  </a:r>
                  <a:r>
                    <a:rPr lang="uk-UA" dirty="0" smtClean="0"/>
                    <a:t>, </a:t>
                  </a:r>
                  <a:r>
                    <a:rPr lang="en-US" dirty="0" smtClean="0"/>
                    <a:t>3</a:t>
                  </a:r>
                  <a:r>
                    <a:rPr lang="uk-UA" dirty="0" smtClean="0"/>
                    <a:t>.</a:t>
                  </a:r>
                  <a:endParaRPr lang="en-US" dirty="0" smtClean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993620"/>
                  <a:ext cx="1838965" cy="90142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990" r="-1993" b="-73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71800" y="2002238"/>
                  <a:ext cx="990977" cy="4639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uk-UA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=3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uk-UA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2002238"/>
                  <a:ext cx="990977" cy="46396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4644008" y="1470583"/>
                <a:ext cx="2859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uk-UA" sz="2800" b="0" i="1" smtClean="0">
                          <a:latin typeface="Cambria Math"/>
                        </a:rPr>
                        <m:t>−5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+6=0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470583"/>
                <a:ext cx="285988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7544" y="364502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Інколи  Вам не буде вдаватися за теоремою </a:t>
            </a:r>
            <a:r>
              <a:rPr lang="uk-UA" b="1" dirty="0" err="1" smtClean="0">
                <a:solidFill>
                  <a:srgbClr val="FF0000"/>
                </a:solidFill>
              </a:rPr>
              <a:t>Вієта</a:t>
            </a:r>
            <a:r>
              <a:rPr lang="uk-UA" b="1" dirty="0" smtClean="0">
                <a:solidFill>
                  <a:srgbClr val="FF0000"/>
                </a:solidFill>
              </a:rPr>
              <a:t> розв’язати зведене квадратне рівняння. Причиною цього можуть бути  </a:t>
            </a:r>
            <a:r>
              <a:rPr lang="uk-UA" b="1" dirty="0" smtClean="0">
                <a:solidFill>
                  <a:srgbClr val="00B050"/>
                </a:solidFill>
              </a:rPr>
              <a:t>дробові числа   або  взагалі відсутність розв’язку рівняння</a:t>
            </a:r>
            <a:r>
              <a:rPr lang="uk-UA" b="1" dirty="0" smtClean="0">
                <a:solidFill>
                  <a:srgbClr val="FF0000"/>
                </a:solidFill>
              </a:rPr>
              <a:t>. Коли у Вас виникне така ситуація, то варто перевірити дискримінант цього рівняння, або ж навіть розв’язати за дискримінантом його.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498" y="5109072"/>
            <a:ext cx="3497854" cy="174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9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86"/>
          <a:stretch/>
        </p:blipFill>
        <p:spPr bwMode="auto">
          <a:xfrm>
            <a:off x="251520" y="1412776"/>
            <a:ext cx="8273353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42493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Отже, зведені квадратні рівняння можна  розв’язувати методом підбору чисел  за правилом теореми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Вієта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6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597" y="0"/>
            <a:ext cx="4421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Приклад 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Содержимое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836712"/>
                <a:ext cx="9036496" cy="4248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Складіть квадратне рівняння з цілими коефіцієнтами  , корені якого</a:t>
                </a:r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:r>
                  <a:rPr lang="uk-UA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дорівнюють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:r>
                  <a:rPr lang="en-US" sz="32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:r>
                  <a:rPr lang="uk-UA" sz="3200" b="1" dirty="0" smtClean="0">
                    <a:solidFill>
                      <a:srgbClr val="FF0000"/>
                    </a:solidFill>
                  </a:rPr>
                  <a:t>4   і  </a:t>
                </a:r>
                <a14:m>
                  <m:oMath xmlns:m="http://schemas.openxmlformats.org/officeDocument/2006/math">
                    <m:r>
                      <a:rPr lang="uk-UA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uk-UA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uk-UA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4000" b="1" dirty="0"/>
              </a:p>
            </p:txBody>
          </p:sp>
        </mc:Choice>
        <mc:Fallback>
          <p:sp>
            <p:nvSpPr>
              <p:cNvPr id="6" name="Содержимое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836712"/>
                <a:ext cx="9036496" cy="4248472"/>
              </a:xfrm>
              <a:blipFill rotWithShape="1">
                <a:blip r:embed="rId2"/>
                <a:stretch>
                  <a:fillRect l="-1687" t="-200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Содержимое 2"/>
              <p:cNvSpPr txBox="1">
                <a:spLocks/>
              </p:cNvSpPr>
              <p:nvPr/>
            </p:nvSpPr>
            <p:spPr>
              <a:xfrm>
                <a:off x="429378" y="2691398"/>
                <a:ext cx="8319086" cy="3617922"/>
              </a:xfrm>
              <a:prstGeom prst="rect">
                <a:avLst/>
              </a:prstGeom>
            </p:spPr>
            <p:txBody>
              <a:bodyPr vert="horz">
                <a:normAutofit fontScale="6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i="1" dirty="0" smtClean="0"/>
                  <a:t>Розв’язання.</a:t>
                </a:r>
              </a:p>
              <a:p>
                <a:r>
                  <a:rPr lang="ru-RU" i="1" dirty="0" smtClean="0"/>
                  <a:t>1)Нехай</a:t>
                </a:r>
                <a:r>
                  <a:rPr lang="en-US" i="1" dirty="0" smtClean="0"/>
                  <a:t/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i="1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/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= 4 </a:t>
                </a:r>
                <a:r>
                  <a:rPr lang="uk-UA" i="1" dirty="0" smtClean="0">
                    <a:solidFill>
                      <a:srgbClr val="0070C0"/>
                    </a:solidFill>
                  </a:rPr>
                  <a:t/>
                </a:r>
                <a:r>
                  <a:rPr lang="ru-RU" i="1" dirty="0" smtClean="0">
                    <a:solidFill>
                      <a:srgbClr val="0070C0"/>
                    </a:solidFill>
                  </a:rPr>
                  <a:t>і  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i="1" baseline="-25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/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uk-UA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uk-UA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ru-RU" i="1" dirty="0" err="1" smtClean="0"/>
                  <a:t>Тоді</a:t>
                </a:r>
                <a:r>
                  <a:rPr lang="ru-RU" i="1" dirty="0" smtClean="0"/>
                  <a:t/>
                </a:r>
                <a:r>
                  <a:rPr lang="en-US" i="1" dirty="0" smtClean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x</a:t>
                </a:r>
                <a:r>
                  <a:rPr lang="en-US" i="1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  <a:r>
                  <a:rPr lang="en-US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 + x</a:t>
                </a:r>
                <a:r>
                  <a:rPr lang="en-US" i="1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 = 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4+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23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ru-RU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uk-UA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k-UA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uk-UA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=4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ru-RU" sz="2900" dirty="0" err="1" smtClean="0"/>
                  <a:t>Отже</a:t>
                </a:r>
                <a:r>
                  <a:rPr lang="ru-RU" sz="2900" dirty="0" smtClean="0"/>
                  <a:t>, </a:t>
                </a:r>
                <a:r>
                  <a:rPr lang="ru-RU" sz="2900" dirty="0" err="1" smtClean="0"/>
                  <a:t>дане</a:t>
                </a:r>
                <a:r>
                  <a:rPr lang="ru-RU" sz="2900" dirty="0" smtClean="0"/>
                  <a:t/>
                </a:r>
                <a:r>
                  <a:rPr lang="ru-RU" sz="2900" dirty="0" err="1" smtClean="0"/>
                  <a:t>рывняння</a:t>
                </a:r>
                <a:r>
                  <a:rPr lang="ru-RU" sz="2900" dirty="0" smtClean="0"/>
                  <a:t> мало </a:t>
                </a:r>
                <a:r>
                  <a:rPr lang="ru-RU" sz="2900" dirty="0" err="1" smtClean="0"/>
                  <a:t>би</a:t>
                </a:r>
                <a:r>
                  <a:rPr lang="ru-RU" sz="2900" dirty="0" smtClean="0"/>
                  <a:t/>
                </a:r>
                <a:r>
                  <a:rPr lang="ru-RU" sz="2900" dirty="0" err="1" smtClean="0"/>
                  <a:t>мати</a:t>
                </a:r>
                <a:r>
                  <a:rPr lang="ru-RU" sz="2900" dirty="0" smtClean="0"/>
                  <a:t/>
                </a:r>
                <a:r>
                  <a:rPr lang="ru-RU" sz="2900" dirty="0" err="1" smtClean="0"/>
                  <a:t>такий</a:t>
                </a:r>
                <a:r>
                  <a:rPr lang="ru-RU" sz="2900" dirty="0" smtClean="0"/>
                  <a:t/>
                </a:r>
                <a:r>
                  <a:rPr lang="ru-RU" sz="2900" dirty="0" err="1" smtClean="0"/>
                  <a:t>вигляд</a:t>
                </a:r>
                <a:r>
                  <a:rPr lang="en-US" sz="2900" dirty="0" smtClean="0"/>
                  <a:t>: </a:t>
                </a:r>
                <a:r>
                  <a:rPr lang="ru-RU" sz="2900" dirty="0" smtClean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k-UA" sz="3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uk-UA" sz="3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𝟐𝟑</m:t>
                        </m:r>
                      </m:num>
                      <m:den>
                        <m:r>
                          <a:rPr lang="uk-UA" sz="3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3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u-RU" dirty="0"/>
              </a:p>
              <a:p>
                <a:r>
                  <a:rPr lang="ru-RU" sz="2900" dirty="0" smtClean="0"/>
                  <a:t>Помноживши </a:t>
                </a:r>
                <a:r>
                  <a:rPr lang="ru-RU" sz="2900" dirty="0" err="1" smtClean="0"/>
                  <a:t>обидві</a:t>
                </a:r>
                <a:r>
                  <a:rPr lang="ru-RU" sz="2900" dirty="0" smtClean="0"/>
                  <a:t/>
                </a:r>
                <a:r>
                  <a:rPr lang="ru-RU" sz="2900" dirty="0" err="1" smtClean="0"/>
                  <a:t>частини</a:t>
                </a:r>
                <a:r>
                  <a:rPr lang="ru-RU" sz="2900" dirty="0" smtClean="0"/>
                  <a:t/>
                </a:r>
                <a:r>
                  <a:rPr lang="ru-RU" sz="2900" dirty="0" err="1" smtClean="0"/>
                  <a:t>цього</a:t>
                </a:r>
                <a:r>
                  <a:rPr lang="ru-RU" sz="2900" dirty="0" smtClean="0"/>
                  <a:t/>
                </a:r>
                <a:r>
                  <a:rPr lang="ru-RU" sz="2900" dirty="0" err="1" smtClean="0"/>
                  <a:t>рівняння</a:t>
                </a:r>
                <a:r>
                  <a:rPr lang="ru-RU" sz="2900" dirty="0" smtClean="0"/>
                  <a:t> на 7, </a:t>
                </a:r>
                <a:r>
                  <a:rPr lang="ru-RU" sz="2900" dirty="0" err="1" smtClean="0"/>
                  <a:t>отримуємо</a:t>
                </a:r>
                <a:r>
                  <a:rPr lang="ru-RU" sz="2900" dirty="0" smtClean="0"/>
                  <a:t/>
                </a:r>
                <a:r>
                  <a:rPr lang="ru-RU" sz="2900" dirty="0" err="1" smtClean="0"/>
                  <a:t>квадратне</a:t>
                </a:r>
                <a:r>
                  <a:rPr lang="ru-RU" sz="2900" dirty="0" smtClean="0"/>
                  <a:t/>
                </a:r>
                <a:r>
                  <a:rPr lang="ru-RU" sz="2900" dirty="0" err="1" smtClean="0"/>
                  <a:t>рівняння</a:t>
                </a:r>
                <a:r>
                  <a:rPr lang="ru-RU" sz="2900" dirty="0" smtClean="0"/>
                  <a:t> з </a:t>
                </a:r>
                <a:r>
                  <a:rPr lang="ru-RU" sz="2900" dirty="0" err="1" smtClean="0"/>
                  <a:t>цілими</a:t>
                </a:r>
                <a:r>
                  <a:rPr lang="ru-RU" sz="2900" dirty="0" smtClean="0"/>
                  <a:t/>
                </a:r>
                <a:r>
                  <a:rPr lang="ru-RU" sz="2900" dirty="0" err="1" smtClean="0"/>
                  <a:t>коефіцієнтами</a:t>
                </a:r>
                <a:r>
                  <a:rPr lang="ru-RU" sz="2900" dirty="0" smtClean="0"/>
                  <a:t>:</a:t>
                </a:r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900" dirty="0"/>
                  <a:t/>
                </a:r>
                <a:r>
                  <a:rPr lang="en-US" sz="2900" dirty="0" smtClean="0"/>
                  <a:t/>
                </a:r>
                <a:r>
                  <a:rPr lang="en-US" sz="4500" dirty="0" smtClean="0">
                    <a:solidFill>
                      <a:srgbClr val="FF0000"/>
                    </a:solidFill>
                  </a:rPr>
                  <a:t>7</a:t>
                </a:r>
                <a:r>
                  <a:rPr lang="en-US" sz="4500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4500" i="1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4500" i="1" dirty="0" smtClean="0">
                    <a:solidFill>
                      <a:srgbClr val="FF0000"/>
                    </a:solidFill>
                  </a:rPr>
                  <a:t> – 23x – 20 = 0.</a:t>
                </a:r>
                <a:endParaRPr lang="ru-RU" sz="4500" dirty="0" smtClean="0">
                  <a:solidFill>
                    <a:srgbClr val="FF0000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7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78" y="2691398"/>
                <a:ext cx="8319086" cy="3617922"/>
              </a:xfrm>
              <a:prstGeom prst="rect">
                <a:avLst/>
              </a:prstGeom>
              <a:blipFill rotWithShape="1">
                <a:blip r:embed="rId3"/>
                <a:stretch>
                  <a:fillRect l="-586" t="-151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7350"/>
            <a:ext cx="7467600" cy="580926"/>
          </a:xfrm>
        </p:spPr>
        <p:txBody>
          <a:bodyPr/>
          <a:lstStyle/>
          <a:p>
            <a:r>
              <a:rPr lang="uk-UA" dirty="0" smtClean="0"/>
              <a:t>Вступ</a:t>
            </a:r>
            <a:endParaRPr lang="uk-UA" dirty="0"/>
          </a:p>
        </p:txBody>
      </p:sp>
      <p:pic>
        <p:nvPicPr>
          <p:cNvPr id="1026" name="Picture 2" descr="Картинки по запросу &quot;квадратне рівняння коефіцієн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5"/>
            <a:ext cx="4560282" cy="3420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3151343"/>
                  </p:ext>
                </p:extLst>
              </p:nvPr>
            </p:nvGraphicFramePr>
            <p:xfrm>
              <a:off x="4788024" y="188640"/>
              <a:ext cx="3791744" cy="106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5872"/>
                    <a:gridCol w="1895872"/>
                  </a:tblGrid>
                  <a:tr h="230664">
                    <a:tc>
                      <a:txBody>
                        <a:bodyPr/>
                        <a:lstStyle/>
                        <a:p>
                          <a:r>
                            <a:rPr lang="uk-UA" sz="1100" b="1" dirty="0" smtClean="0">
                              <a:latin typeface="Arial Black" pitchFamily="34" charset="0"/>
                            </a:rPr>
                            <a:t>Рівняння</a:t>
                          </a:r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100" b="1" dirty="0" smtClean="0">
                              <a:latin typeface="Arial Black" pitchFamily="34" charset="0"/>
                            </a:rPr>
                            <a:t>Коефіцієнти</a:t>
                          </a:r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</a:tr>
                  <a:tr h="23066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100" b="1" i="1" smtClean="0">
                                    <a:latin typeface="Cambria Math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en-US" sz="11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1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uk-UA" sz="11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uk-UA" sz="1100" b="1" i="1" smtClean="0"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 smtClean="0">
                              <a:latin typeface="Arial Black" pitchFamily="34" charset="0"/>
                            </a:rPr>
                            <a:t>a=3,   b=5,   c=-2</a:t>
                          </a:r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</a:tr>
                  <a:tr h="23066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𝟓</m:t>
                                </m:r>
                                <m:sSup>
                                  <m:sSupPr>
                                    <m:ctrlPr>
                                      <a:rPr lang="en-US" sz="11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1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𝟔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1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1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1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 smtClean="0">
                              <a:latin typeface="Arial Black" pitchFamily="34" charset="0"/>
                            </a:rPr>
                            <a:t>a=0,5</a:t>
                          </a:r>
                          <a:r>
                            <a:rPr lang="en-US" sz="1100" b="1" baseline="0" dirty="0" smtClean="0">
                              <a:latin typeface="Arial Black" pitchFamily="34" charset="0"/>
                            </a:rPr>
                            <a:t>     b=-6     c=1/2</a:t>
                          </a:r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</a:tr>
                  <a:tr h="230664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1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11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100" b="1" i="1" smtClean="0">
                                    <a:latin typeface="Cambria Math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 smtClean="0">
                              <a:latin typeface="Arial Black" pitchFamily="34" charset="0"/>
                            </a:rPr>
                            <a:t>a=1,  b=4,     c=7</a:t>
                          </a:r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863151343"/>
                  </p:ext>
                </p:extLst>
              </p:nvPr>
            </p:nvGraphicFramePr>
            <p:xfrm>
              <a:off x="4788024" y="188640"/>
              <a:ext cx="3791744" cy="12637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5872"/>
                    <a:gridCol w="1895872"/>
                  </a:tblGrid>
                  <a:tr h="230664">
                    <a:tc>
                      <a:txBody>
                        <a:bodyPr/>
                        <a:lstStyle/>
                        <a:p>
                          <a:r>
                            <a:rPr lang="uk-UA" sz="1100" b="1" dirty="0" smtClean="0">
                              <a:latin typeface="Arial Black" pitchFamily="34" charset="0"/>
                            </a:rPr>
                            <a:t>Рівняння</a:t>
                          </a:r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  <a:tc>
                      <a:txBody>
                        <a:bodyPr/>
                        <a:lstStyle/>
                        <a:p>
                          <a:r>
                            <a:rPr lang="uk-UA" sz="1100" b="1" dirty="0" smtClean="0">
                              <a:latin typeface="Arial Black" pitchFamily="34" charset="0"/>
                            </a:rPr>
                            <a:t>Коефіцієнти</a:t>
                          </a:r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</a:tr>
                  <a:tr h="230664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56876" marR="56876" marT="28438" marB="28438">
                        <a:blipFill rotWithShape="1">
                          <a:blip r:embed="rId3"/>
                          <a:stretch>
                            <a:fillRect t="-110526" r="-100322" b="-2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 smtClean="0">
                              <a:latin typeface="Arial Black" pitchFamily="34" charset="0"/>
                            </a:rPr>
                            <a:t>a=3,   b=5,   c=-2</a:t>
                          </a:r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</a:tr>
                  <a:tr h="370693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56876" marR="56876" marT="28438" marB="28438">
                        <a:blipFill rotWithShape="1">
                          <a:blip r:embed="rId3"/>
                          <a:stretch>
                            <a:fillRect t="-133333" r="-100322" b="-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 smtClean="0">
                              <a:latin typeface="Arial Black" pitchFamily="34" charset="0"/>
                            </a:rPr>
                            <a:t>a=0,5</a:t>
                          </a:r>
                          <a:r>
                            <a:rPr lang="en-US" sz="1100" b="1" baseline="0" dirty="0" smtClean="0">
                              <a:latin typeface="Arial Black" pitchFamily="34" charset="0"/>
                            </a:rPr>
                            <a:t>     b=-6     c=1/2</a:t>
                          </a:r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</a:tr>
                  <a:tr h="230664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56876" marR="56876" marT="28438" marB="28438">
                        <a:blipFill rotWithShape="1">
                          <a:blip r:embed="rId3"/>
                          <a:stretch>
                            <a:fillRect t="-368421" r="-100322" b="-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 smtClean="0">
                              <a:latin typeface="Arial Black" pitchFamily="34" charset="0"/>
                            </a:rPr>
                            <a:t>a=1,  b=4,     c=7</a:t>
                          </a:r>
                          <a:endParaRPr lang="uk-UA" sz="1100" b="1" dirty="0">
                            <a:latin typeface="Arial Black" pitchFamily="34" charset="0"/>
                          </a:endParaRPr>
                        </a:p>
                      </a:txBody>
                      <a:tcPr marL="56876" marR="56876" marT="28438" marB="28438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4716016" y="141277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cs typeface="Aharoni" pitchFamily="2" charset="-79"/>
              </a:rPr>
              <a:t>Дан</a:t>
            </a:r>
            <a:r>
              <a:rPr lang="uk-UA" b="1" dirty="0" smtClean="0">
                <a:solidFill>
                  <a:srgbClr val="FF0000"/>
                </a:solidFill>
                <a:cs typeface="Aharoni" pitchFamily="2" charset="-79"/>
              </a:rPr>
              <a:t>і квадратні рівняння ми розв’язували за допомогою дискримінанта:</a:t>
            </a:r>
            <a:endParaRPr lang="uk-UA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1028" name="Picture 4" descr="Картинки по запросу &quot;формула коренів квадратного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81" b="13824"/>
          <a:stretch/>
        </p:blipFill>
        <p:spPr bwMode="auto">
          <a:xfrm>
            <a:off x="4211960" y="2420888"/>
            <a:ext cx="4572000" cy="2461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085184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Але звернемо увагу  на третє рівняння. Його коефіцієнт а =1.  Таке квадратне рівняння називається </a:t>
            </a:r>
            <a:r>
              <a:rPr lang="uk-UA" b="1" u="sng" dirty="0" smtClean="0"/>
              <a:t>ЗВЕДЕНИМ .</a:t>
            </a:r>
            <a:r>
              <a:rPr lang="uk-UA" dirty="0" smtClean="0"/>
              <a:t> Саме цих рівнянь буде стосуватися  теорема </a:t>
            </a:r>
            <a:r>
              <a:rPr lang="uk-UA" dirty="0" err="1" smtClean="0"/>
              <a:t>Вієта</a:t>
            </a:r>
            <a:r>
              <a:rPr lang="uk-UA" dirty="0" smtClean="0"/>
              <a:t>.</a:t>
            </a:r>
            <a:endParaRPr lang="uk-UA" b="1" u="sng" dirty="0"/>
          </a:p>
        </p:txBody>
      </p:sp>
    </p:spTree>
    <p:extLst>
      <p:ext uri="{BB962C8B-B14F-4D97-AF65-F5344CB8AC3E}">
        <p14:creationId xmlns:p14="http://schemas.microsoft.com/office/powerpoint/2010/main" xmlns="" val="25496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229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Приклади зведених рівнянь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54" t="29111" r="8624" b="54434"/>
          <a:stretch/>
        </p:blipFill>
        <p:spPr bwMode="auto">
          <a:xfrm>
            <a:off x="6156176" y="188640"/>
            <a:ext cx="2341266" cy="90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51520" y="548680"/>
                <a:ext cx="5328592" cy="760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−7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+2=0</m:t>
                    </m:r>
                  </m:oMath>
                </a14:m>
                <a:r>
                  <a:rPr lang="en-US" dirty="0" smtClean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−0,36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+4=0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−0,5=0</m:t>
                    </m:r>
                  </m:oMath>
                </a14:m>
                <a:r>
                  <a:rPr lang="en-US" dirty="0" smtClean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+1=0</m:t>
                    </m:r>
                  </m:oMath>
                </a14:m>
                <a:endParaRPr lang="uk-UA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8680"/>
                <a:ext cx="5328592" cy="760336"/>
              </a:xfrm>
              <a:prstGeom prst="rect">
                <a:avLst/>
              </a:prstGeom>
              <a:blipFill rotWithShape="1">
                <a:blip r:embed="rId3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1520" y="1310217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Будь яке </a:t>
            </a:r>
            <a:r>
              <a:rPr lang="ru-RU" b="1" dirty="0" err="1" smtClean="0">
                <a:solidFill>
                  <a:srgbClr val="FF0000"/>
                </a:solidFill>
              </a:rPr>
              <a:t>повне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квадратне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рівняння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можна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зробити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зведеним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поділивши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його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коефіц</a:t>
            </a:r>
            <a:r>
              <a:rPr lang="uk-UA" b="1" dirty="0" smtClean="0">
                <a:solidFill>
                  <a:srgbClr val="FF0000"/>
                </a:solidFill>
              </a:rPr>
              <a:t>і</a:t>
            </a:r>
            <a:r>
              <a:rPr lang="ru-RU" b="1" dirty="0" err="1">
                <a:solidFill>
                  <a:srgbClr val="FF0000"/>
                </a:solidFill>
              </a:rPr>
              <a:t>є</a:t>
            </a:r>
            <a:r>
              <a:rPr lang="ru-RU" b="1" dirty="0" err="1" smtClean="0">
                <a:solidFill>
                  <a:srgbClr val="FF0000"/>
                </a:solidFill>
              </a:rPr>
              <a:t>нт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Наприклад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endParaRPr lang="uk-UA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195736" y="2008792"/>
                <a:ext cx="2586927" cy="6463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−4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+8=0 |   :2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+4=0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008792"/>
                <a:ext cx="258692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5076056" y="3068223"/>
                <a:ext cx="3071995" cy="6463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 smtClean="0">
                          <a:latin typeface="Cambria Math"/>
                        </a:rPr>
                        <m:t>0</m:t>
                      </m:r>
                      <m:r>
                        <a:rPr lang="uk-UA" b="0" i="1" smtClean="0">
                          <a:latin typeface="Cambria Math"/>
                        </a:rPr>
                        <m:t>,5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uk-UA" b="0" i="1" smtClean="0">
                          <a:latin typeface="Cambria Math"/>
                        </a:rPr>
                        <m:t>1,5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+7=0 </m:t>
                      </m:r>
                      <m:r>
                        <a:rPr lang="en-US" b="0" i="1" smtClean="0">
                          <a:latin typeface="Cambria Math"/>
                        </a:rPr>
                        <m:t>|   :0.5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uk-UA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+14=0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068223"/>
                <a:ext cx="307199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5076056" y="2008792"/>
                <a:ext cx="3081613" cy="91178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0" i="1" smtClean="0">
                          <a:latin typeface="Cambria Math"/>
                        </a:rPr>
                        <m:t>−</m:t>
                      </m:r>
                      <m:r>
                        <a:rPr lang="uk-UA" i="1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uk-UA" b="0" i="1" smtClean="0">
                          <a:latin typeface="Cambria Math"/>
                        </a:rPr>
                        <m:t>+9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+1=0 </m:t>
                      </m:r>
                      <m:r>
                        <a:rPr lang="en-US" b="0" i="1" smtClean="0">
                          <a:latin typeface="Cambria Math"/>
                        </a:rPr>
                        <m:t>|   :(−3)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uk-UA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uk-UA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uk-U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008792"/>
                <a:ext cx="3081613" cy="9117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1353" y="501317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Отже, якщо у нас є зведене квадратне рівняння, то його можна розв’язувати за теоремою </a:t>
            </a:r>
            <a:r>
              <a:rPr lang="uk-UA" dirty="0" err="1" smtClean="0"/>
              <a:t>Вієта</a:t>
            </a:r>
            <a:r>
              <a:rPr lang="uk-UA" dirty="0" smtClean="0"/>
              <a:t>, без формул коренів і дискримінанта… Якщо рівняння не зведене, то його можна звести)))</a:t>
            </a:r>
          </a:p>
          <a:p>
            <a:endParaRPr lang="uk-UA" dirty="0"/>
          </a:p>
          <a:p>
            <a:r>
              <a:rPr lang="uk-UA" b="1" u="sng" dirty="0" smtClean="0"/>
              <a:t>Переходимо до теореми))</a:t>
            </a:r>
            <a:endParaRPr lang="uk-UA" b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107504" y="3714554"/>
                <a:ext cx="8136904" cy="10883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Коли перед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cap="none" spc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cap="none" spc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cap="none" spc="0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/>
                </a:r>
                <a:r>
                  <a:rPr lang="ru-RU" sz="32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стоїть</a:t>
                </a:r>
                <a:r>
                  <a:rPr lang="ru-RU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 знак – </a:t>
                </a:r>
              </a:p>
              <a:p>
                <a:pPr algn="ctr"/>
                <a:r>
                  <a:rPr lang="ru-RU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то </a:t>
                </a:r>
                <a:r>
                  <a:rPr lang="ru-RU" sz="32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це</a:t>
                </a:r>
                <a:r>
                  <a:rPr lang="ru-RU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/>
                </a:r>
                <a:r>
                  <a:rPr lang="ru-RU" sz="32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рівняння</a:t>
                </a:r>
                <a:r>
                  <a:rPr lang="ru-RU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 є </a:t>
                </a:r>
                <a:r>
                  <a:rPr lang="ru-RU" sz="3200" b="1" cap="none" spc="0" dirty="0" err="1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зведеним</a:t>
                </a:r>
                <a:r>
                  <a:rPr lang="ru-RU" sz="32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  ?</a:t>
                </a:r>
                <a:endParaRPr lang="ru-RU" sz="32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14554"/>
                <a:ext cx="8136904" cy="1088375"/>
              </a:xfrm>
              <a:prstGeom prst="rect">
                <a:avLst/>
              </a:prstGeom>
              <a:blipFill rotWithShape="1">
                <a:blip r:embed="rId7"/>
                <a:stretch>
                  <a:fillRect t="-6704" b="-1676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231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6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88640"/>
            <a:ext cx="7786742" cy="35719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Теорема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Вієта</a:t>
            </a: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Якщо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x</a:t>
            </a:r>
            <a:r>
              <a:rPr lang="ru-RU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uk-UA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корені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зведеного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квадратного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рівняння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x</a:t>
            </a:r>
            <a:r>
              <a:rPr lang="ru-RU" b="1" i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 </a:t>
            </a:r>
            <a:r>
              <a:rPr lang="en-US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bx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+ c = 0,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</a:t>
            </a:r>
          </a:p>
          <a:p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uk-UA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 – 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b,</a:t>
            </a:r>
          </a:p>
          <a:p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en-US" b="1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uk-UA" b="1" i="1" baseline="-25000" dirty="0" smtClean="0"/>
              <a:t> </a:t>
            </a:r>
            <a:r>
              <a:rPr lang="uk-UA" b="1" i="1" dirty="0" smtClean="0"/>
              <a:t>  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тобто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сума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коренів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зведеного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квадратного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рівняння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дорівнює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другому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коефіцієнту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взятому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протилежним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знаком, а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добуток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коренів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дорівнює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вільному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члену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C:\Users\Саша\AppData\Local\Microsoft\Windows\Temporary Internet Files\Content.IE5\B3AYYJ7B\everest-math[1]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452789"/>
            <a:ext cx="4643470" cy="34052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746648" cy="652934"/>
          </a:xfrm>
        </p:spPr>
        <p:txBody>
          <a:bodyPr/>
          <a:lstStyle/>
          <a:p>
            <a:r>
              <a:rPr lang="uk-UA" dirty="0" smtClean="0"/>
              <a:t>Приклад  1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35613" y="2166538"/>
                <a:ext cx="8496944" cy="8206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b="1" i="1" dirty="0" smtClean="0">
                    <a:solidFill>
                      <a:srgbClr val="7030A0"/>
                    </a:solidFill>
                  </a:rPr>
                  <a:t>Запишіть суму і добуток коренів</a:t>
                </a:r>
                <a:r>
                  <a:rPr lang="en-US" b="1" i="1" dirty="0" smtClean="0">
                    <a:solidFill>
                      <a:srgbClr val="7030A0"/>
                    </a:solidFill>
                  </a:rPr>
                  <a:t/>
                </a:r>
                <a:r>
                  <a:rPr lang="en-US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  </m:t>
                    </m:r>
                    <m:r>
                      <a:rPr lang="en-US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uk-UA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)    </m:t>
                    </m:r>
                  </m:oMath>
                </a14:m>
                <a:r>
                  <a:rPr lang="uk-UA" b="1" i="1" dirty="0" smtClean="0">
                    <a:solidFill>
                      <a:srgbClr val="7030A0"/>
                    </a:solidFill>
                  </a:rPr>
                  <a:t>для даних рівнянь:</a:t>
                </a:r>
                <a:endParaRPr lang="uk-UA" b="1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35613" y="2166538"/>
                <a:ext cx="8496944" cy="820688"/>
              </a:xfrm>
              <a:blipFill rotWithShape="1">
                <a:blip r:embed="rId2"/>
                <a:stretch>
                  <a:fillRect l="-1076" t="-10370" b="-814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531509" y="3140968"/>
            <a:ext cx="4052576" cy="369332"/>
            <a:chOff x="539552" y="1772816"/>
            <a:chExt cx="4052576" cy="36933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39552" y="1772816"/>
                  <a:ext cx="2018245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−2,5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</a:rPr>
                          <m:t>+1=0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772816"/>
                  <a:ext cx="201824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Стрелка вправо 4"/>
            <p:cNvSpPr/>
            <p:nvPr/>
          </p:nvSpPr>
          <p:spPr>
            <a:xfrm>
              <a:off x="2863936" y="1865149"/>
              <a:ext cx="1728192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873203" y="3023051"/>
                <a:ext cx="1671548" cy="6051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=2,5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03" y="3023051"/>
                <a:ext cx="1671548" cy="6051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553250" y="3861048"/>
            <a:ext cx="4052576" cy="369332"/>
            <a:chOff x="539552" y="1772816"/>
            <a:chExt cx="4052576" cy="36933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9552" y="1772816"/>
                  <a:ext cx="1841914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</a:rPr>
                          <m:t>+5=0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772816"/>
                  <a:ext cx="184191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Стрелка вправо 11"/>
            <p:cNvSpPr/>
            <p:nvPr/>
          </p:nvSpPr>
          <p:spPr>
            <a:xfrm>
              <a:off x="2863936" y="1865149"/>
              <a:ext cx="1728192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4876409" y="3743034"/>
                <a:ext cx="1668342" cy="60535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=−3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409" y="3743034"/>
                <a:ext cx="1668342" cy="6053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531509" y="4653136"/>
            <a:ext cx="4052576" cy="369332"/>
            <a:chOff x="539552" y="1772816"/>
            <a:chExt cx="4052576" cy="36933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9552" y="1772816"/>
                  <a:ext cx="1841914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−7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</a:rPr>
                          <m:t>−4=0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772816"/>
                  <a:ext cx="184191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Стрелка вправо 15"/>
            <p:cNvSpPr/>
            <p:nvPr/>
          </p:nvSpPr>
          <p:spPr>
            <a:xfrm>
              <a:off x="2863936" y="1865149"/>
              <a:ext cx="1728192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4873203" y="4535635"/>
                <a:ext cx="1552925" cy="6043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=7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=−4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03" y="4535635"/>
                <a:ext cx="1552925" cy="6043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566451" y="5589240"/>
            <a:ext cx="4052576" cy="612732"/>
            <a:chOff x="539552" y="1772816"/>
            <a:chExt cx="4052576" cy="61273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39552" y="1772816"/>
                  <a:ext cx="2056717" cy="6127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</a:rPr>
                          <m:t>−0,7=0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772816"/>
                  <a:ext cx="2056717" cy="6127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Стрелка вправо 19"/>
            <p:cNvSpPr/>
            <p:nvPr/>
          </p:nvSpPr>
          <p:spPr>
            <a:xfrm>
              <a:off x="2863936" y="1865149"/>
              <a:ext cx="1728192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4820400" y="5377932"/>
                <a:ext cx="1777153" cy="97661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=−0,7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400" y="5377932"/>
                <a:ext cx="1777153" cy="9766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6156176" y="188640"/>
            <a:ext cx="24482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2800" b="1" i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 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2800" b="1" i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uk-UA" sz="2800" b="1" i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– 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b,</a:t>
            </a:r>
          </a:p>
          <a:p>
            <a:r>
              <a:rPr lang="uk-UA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2800" b="1" i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en-US" sz="2800" b="1" i="1" baseline="-2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 </a:t>
            </a:r>
            <a:r>
              <a:rPr lang="en-US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uk-UA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uk-U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2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Содержимое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7504" y="692695"/>
                <a:ext cx="8640960" cy="4032449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 smtClean="0">
                    <a:solidFill>
                      <a:srgbClr val="7030A0"/>
                    </a:solidFill>
                  </a:rPr>
                  <a:t>Знайдіть</a:t>
                </a:r>
                <a:r>
                  <a:rPr lang="ru-RU" sz="2800" dirty="0" smtClean="0">
                    <a:solidFill>
                      <a:srgbClr val="7030A0"/>
                    </a:solidFill>
                  </a:rPr>
                  <a:t> суму </a:t>
                </a:r>
                <a:r>
                  <a:rPr lang="ru-RU" sz="2800" dirty="0" err="1" smtClean="0">
                    <a:solidFill>
                      <a:srgbClr val="7030A0"/>
                    </a:solidFill>
                  </a:rPr>
                  <a:t>й</a:t>
                </a:r>
                <a:r>
                  <a:rPr lang="ru-RU" sz="2800" dirty="0" smtClean="0">
                    <a:solidFill>
                      <a:srgbClr val="7030A0"/>
                    </a:solidFill>
                  </a:rPr>
                  <a:t/>
                </a:r>
                <a:r>
                  <a:rPr lang="ru-RU" sz="2800" dirty="0" err="1" smtClean="0">
                    <a:solidFill>
                      <a:srgbClr val="7030A0"/>
                    </a:solidFill>
                  </a:rPr>
                  <a:t>добуток</a:t>
                </a:r>
                <a:r>
                  <a:rPr lang="ru-RU" sz="2800" dirty="0" smtClean="0">
                    <a:solidFill>
                      <a:srgbClr val="7030A0"/>
                    </a:solidFill>
                  </a:rPr>
                  <a:t/>
                </a:r>
                <a:r>
                  <a:rPr lang="ru-RU" sz="2800" dirty="0" err="1" smtClean="0">
                    <a:solidFill>
                      <a:srgbClr val="7030A0"/>
                    </a:solidFill>
                  </a:rPr>
                  <a:t>коренів</a:t>
                </a:r>
                <a:r>
                  <a:rPr lang="ru-RU" sz="2800" dirty="0" smtClean="0">
                    <a:solidFill>
                      <a:srgbClr val="7030A0"/>
                    </a:solidFill>
                  </a:rPr>
                  <a:t/>
                </a:r>
                <a:r>
                  <a:rPr lang="ru-RU" sz="2800" dirty="0" err="1" smtClean="0">
                    <a:solidFill>
                      <a:srgbClr val="7030A0"/>
                    </a:solidFill>
                  </a:rPr>
                  <a:t>рівняння</a:t>
                </a:r>
                <a:r>
                  <a:rPr lang="ru-RU" sz="2800" dirty="0" smtClean="0">
                    <a:solidFill>
                      <a:srgbClr val="7030A0"/>
                    </a:solidFill>
                  </a:rPr>
                  <a:t> </a:t>
                </a:r>
                <a:r>
                  <a:rPr lang="ru-RU" sz="3600" dirty="0" smtClean="0">
                    <a:solidFill>
                      <a:srgbClr val="7030A0"/>
                    </a:solidFill>
                  </a:rPr>
                  <a:t/>
                </a: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7030A0"/>
                    </a:solidFill>
                  </a:rPr>
                  <a:t>3</a:t>
                </a:r>
                <a:r>
                  <a:rPr lang="en-US" sz="3600" i="1" dirty="0" smtClean="0">
                    <a:solidFill>
                      <a:srgbClr val="7030A0"/>
                    </a:solidFill>
                  </a:rPr>
                  <a:t>x</a:t>
                </a:r>
                <a:r>
                  <a:rPr lang="en-US" sz="3600" i="1" baseline="30000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sz="3600" i="1" dirty="0" smtClean="0">
                    <a:solidFill>
                      <a:srgbClr val="7030A0"/>
                    </a:solidFill>
                  </a:rPr>
                  <a:t/>
                </a:r>
                <a:r>
                  <a:rPr lang="en-US" sz="3600" i="1" dirty="0" smtClean="0">
                    <a:solidFill>
                      <a:srgbClr val="7030A0"/>
                    </a:solidFill>
                  </a:rPr>
                  <a:t>– 15x + 2 </a:t>
                </a:r>
                <a:r>
                  <a:rPr lang="en-US" sz="3600" i="1" dirty="0" smtClean="0">
                    <a:solidFill>
                      <a:srgbClr val="7030A0"/>
                    </a:solidFill>
                  </a:rPr>
                  <a:t>=</a:t>
                </a:r>
                <a:r>
                  <a:rPr lang="uk-UA" sz="3600" i="1" dirty="0" smtClean="0">
                    <a:solidFill>
                      <a:srgbClr val="7030A0"/>
                    </a:solidFill>
                  </a:rPr>
                  <a:t>0</a:t>
                </a:r>
                <a:endParaRPr lang="en-US" sz="3600" i="1" dirty="0" smtClean="0">
                  <a:solidFill>
                    <a:srgbClr val="7030A0"/>
                  </a:solidFill>
                </a:endParaRPr>
              </a:p>
              <a:p>
                <a:r>
                  <a:rPr lang="ru-RU" dirty="0" err="1" smtClean="0"/>
                  <a:t>Робимо</a:t>
                </a:r>
                <a:r>
                  <a:rPr lang="ru-RU" dirty="0" smtClean="0"/>
                  <a:t/>
                </a:r>
                <a:r>
                  <a:rPr lang="ru-RU" dirty="0" err="1" smtClean="0"/>
                  <a:t>його</a:t>
                </a:r>
                <a:r>
                  <a:rPr lang="ru-RU" dirty="0" smtClean="0"/>
                  <a:t/>
                </a:r>
                <a:r>
                  <a:rPr lang="ru-RU" dirty="0" err="1" smtClean="0"/>
                  <a:t>зведеним</a:t>
                </a:r>
                <a:r>
                  <a:rPr lang="ru-RU" dirty="0" smtClean="0"/>
                  <a:t>, </a:t>
                </a:r>
                <a:r>
                  <a:rPr lang="ru-RU" dirty="0" err="1" smtClean="0"/>
                  <a:t>поділивши</a:t>
                </a:r>
                <a:r>
                  <a:rPr lang="ru-RU" dirty="0" smtClean="0"/>
                  <a:t/>
                </a:r>
                <a:r>
                  <a:rPr lang="ru-RU" dirty="0" err="1" smtClean="0"/>
                  <a:t>його</a:t>
                </a:r>
                <a:r>
                  <a:rPr lang="ru-RU" dirty="0" smtClean="0"/>
                  <a:t> на 3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.  </a:t>
                </a:r>
                <a:endParaRPr lang="uk-UA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r>
                  <a:rPr lang="uk-UA" dirty="0" smtClean="0"/>
                  <a:t>За теоремою </a:t>
                </a:r>
                <a:r>
                  <a:rPr lang="ru-RU" dirty="0" smtClean="0"/>
                  <a:t>В</a:t>
                </a:r>
                <a:r>
                  <a:rPr lang="uk-UA" dirty="0" err="1" smtClean="0"/>
                  <a:t>ієта</a:t>
                </a:r>
                <a:r>
                  <a:rPr lang="uk-UA" dirty="0" smtClean="0"/>
                  <a:t>,  якщо корені цього рівняння </a:t>
                </a:r>
                <a:r>
                  <a:rPr lang="uk-UA" dirty="0" err="1" smtClean="0"/>
                  <a:t>додоти</a:t>
                </a:r>
                <a:r>
                  <a:rPr lang="uk-UA" dirty="0" smtClean="0"/>
                  <a:t>, то має вийти  </a:t>
                </a:r>
                <a:r>
                  <a:rPr lang="uk-UA" i="1" dirty="0" smtClean="0"/>
                  <a:t>-</a:t>
                </a:r>
                <a:r>
                  <a:rPr lang="en-US" i="1" dirty="0" smtClean="0"/>
                  <a:t>b</a:t>
                </a:r>
                <a:r>
                  <a:rPr lang="uk-UA" i="1" dirty="0" smtClean="0"/>
                  <a:t>, тобто </a:t>
                </a:r>
                <a:r>
                  <a:rPr lang="uk-UA" i="1" dirty="0" smtClean="0">
                    <a:solidFill>
                      <a:srgbClr val="FF0000"/>
                    </a:solidFill>
                  </a:rPr>
                  <a:t>5,</a:t>
                </a:r>
                <a:r>
                  <a:rPr lang="uk-UA" i="1" dirty="0" smtClean="0"/>
                  <a:t> а </a:t>
                </a:r>
                <a:r>
                  <a:rPr lang="uk-UA" dirty="0" smtClean="0"/>
                  <a:t>коли </a:t>
                </a:r>
                <a:r>
                  <a:rPr lang="uk-UA" dirty="0" err="1" smtClean="0"/>
                  <a:t>помножити—</a:t>
                </a:r>
                <a:r>
                  <a:rPr lang="ru-RU" dirty="0">
                    <a:solidFill>
                      <a:srgbClr val="FF0000"/>
                    </a:solidFill>
                  </a:rPr>
                  <a:t/>
                </a:r>
                <a:r>
                  <a:rPr lang="ru-RU" i="1" dirty="0" smtClean="0"/>
                  <a:t>с, </a:t>
                </a:r>
                <a:r>
                  <a:rPr lang="uk-UA" dirty="0" smtClean="0"/>
                  <a:t>тобто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uk-UA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uk-UA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uk-UA" dirty="0" smtClean="0"/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7504" y="692695"/>
                <a:ext cx="8640960" cy="4032449"/>
              </a:xfrm>
              <a:blipFill rotWithShape="1">
                <a:blip r:embed="rId2"/>
                <a:stretch>
                  <a:fillRect l="-2188" r="-112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Саша\AppData\Local\Microsoft\Windows\Temporary Internet Files\Content.IE5\B3AYYJ7B\number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249" y="4509120"/>
            <a:ext cx="7459192" cy="22863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3342" y="17818"/>
            <a:ext cx="29322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Приклад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1_1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75040" cy="487375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Знайдіть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коефіцієнти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en-US" sz="2800" i="1" dirty="0" smtClean="0">
                <a:solidFill>
                  <a:srgbClr val="0070C0"/>
                </a:solidFill>
              </a:rPr>
              <a:t>b </a:t>
            </a:r>
            <a:r>
              <a:rPr lang="ru-RU" sz="2800" i="1" dirty="0" err="1" smtClean="0">
                <a:solidFill>
                  <a:srgbClr val="0070C0"/>
                </a:solidFill>
              </a:rPr>
              <a:t>і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smtClean="0">
                <a:solidFill>
                  <a:srgbClr val="0070C0"/>
                </a:solidFill>
              </a:rPr>
              <a:t>c </a:t>
            </a:r>
            <a:r>
              <a:rPr lang="ru-RU" sz="2800" i="1" dirty="0" err="1" smtClean="0">
                <a:solidFill>
                  <a:srgbClr val="7030A0"/>
                </a:solidFill>
              </a:rPr>
              <a:t>рівняння</a:t>
            </a:r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en-US" sz="2800" i="1" dirty="0" smtClean="0">
                <a:solidFill>
                  <a:srgbClr val="0070C0"/>
                </a:solidFill>
              </a:rPr>
              <a:t>x</a:t>
            </a:r>
            <a:r>
              <a:rPr lang="en-US" sz="2800" i="1" baseline="30000" dirty="0" smtClean="0">
                <a:solidFill>
                  <a:srgbClr val="0070C0"/>
                </a:solidFill>
              </a:rPr>
              <a:t>2 </a:t>
            </a:r>
            <a:r>
              <a:rPr lang="ru-RU" sz="2800" dirty="0" smtClean="0">
                <a:solidFill>
                  <a:srgbClr val="0070C0"/>
                </a:solidFill>
              </a:rPr>
              <a:t> + </a:t>
            </a:r>
            <a:r>
              <a:rPr lang="ru-RU" sz="2800" i="1" dirty="0" err="1" smtClean="0">
                <a:solidFill>
                  <a:srgbClr val="0070C0"/>
                </a:solidFill>
              </a:rPr>
              <a:t>bx</a:t>
            </a:r>
            <a:r>
              <a:rPr lang="ru-RU" sz="2800" i="1" dirty="0" smtClean="0">
                <a:solidFill>
                  <a:srgbClr val="0070C0"/>
                </a:solidFill>
              </a:rPr>
              <a:t> + c = 0, </a:t>
            </a:r>
            <a:r>
              <a:rPr lang="ru-RU" sz="2800" i="1" dirty="0" err="1" smtClean="0">
                <a:solidFill>
                  <a:srgbClr val="7030A0"/>
                </a:solidFill>
              </a:rPr>
              <a:t>якщо</a:t>
            </a:r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 err="1" smtClean="0">
                <a:solidFill>
                  <a:srgbClr val="7030A0"/>
                </a:solidFill>
              </a:rPr>
              <a:t>його</a:t>
            </a:r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sz="2800" i="1" dirty="0" err="1" smtClean="0">
                <a:solidFill>
                  <a:srgbClr val="7030A0"/>
                </a:solidFill>
              </a:rPr>
              <a:t>коренями</a:t>
            </a:r>
            <a:r>
              <a:rPr lang="ru-RU" sz="2800" i="1" dirty="0" smtClean="0">
                <a:solidFill>
                  <a:srgbClr val="7030A0"/>
                </a:solidFill>
              </a:rPr>
              <a:t> є    числа   </a:t>
            </a:r>
            <a:r>
              <a:rPr lang="ru-RU" sz="2800" i="1" dirty="0" smtClean="0">
                <a:solidFill>
                  <a:srgbClr val="0070C0"/>
                </a:solidFill>
              </a:rPr>
              <a:t>–7 і 4.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4785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Приклад 2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4993" t="11456" r="15898" b="11131"/>
          <a:stretch/>
        </p:blipFill>
        <p:spPr bwMode="auto">
          <a:xfrm>
            <a:off x="6552852" y="-54939"/>
            <a:ext cx="2699792" cy="273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3212976"/>
            <a:ext cx="4572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i="1" dirty="0" err="1" smtClean="0"/>
              <a:t>Ро</a:t>
            </a:r>
            <a:r>
              <a:rPr lang="uk-UA" sz="2400" i="1" dirty="0" err="1" smtClean="0"/>
              <a:t>зв’язання</a:t>
            </a:r>
            <a:r>
              <a:rPr lang="uk-UA" sz="2400" i="1" dirty="0" smtClean="0"/>
              <a:t>:</a:t>
            </a:r>
          </a:p>
          <a:p>
            <a:endParaRPr lang="en-US" sz="2400" i="1" dirty="0" smtClean="0"/>
          </a:p>
          <a:p>
            <a:r>
              <a:rPr lang="ru-RU" sz="2400" i="1" dirty="0"/>
              <a:t>з</a:t>
            </a:r>
            <a:r>
              <a:rPr lang="ru-RU" sz="2400" i="1" dirty="0" smtClean="0"/>
              <a:t>а </a:t>
            </a:r>
            <a:r>
              <a:rPr lang="ru-RU" sz="2400" i="1" dirty="0"/>
              <a:t>теоремою </a:t>
            </a:r>
            <a:r>
              <a:rPr lang="ru-RU" sz="2400" i="1" dirty="0" err="1" smtClean="0"/>
              <a:t>Вієта</a:t>
            </a:r>
            <a:r>
              <a:rPr lang="en-US" sz="2400" i="1" dirty="0"/>
              <a:t>:</a:t>
            </a:r>
            <a:r>
              <a:rPr lang="ru-RU" sz="2400" i="1" dirty="0" smtClean="0"/>
              <a:t> </a:t>
            </a:r>
            <a:endParaRPr lang="ru-RU" sz="2400" i="1" dirty="0"/>
          </a:p>
          <a:p>
            <a:r>
              <a:rPr lang="ru-RU" sz="2400" i="1" dirty="0">
                <a:solidFill>
                  <a:srgbClr val="FF0000"/>
                </a:solidFill>
              </a:rPr>
              <a:t>b </a:t>
            </a:r>
            <a:r>
              <a:rPr lang="ru-RU" sz="2400" i="1" dirty="0"/>
              <a:t>= – (–7 + 4) = 3, </a:t>
            </a:r>
            <a:endParaRPr lang="en-US" sz="2400" i="1" dirty="0"/>
          </a:p>
          <a:p>
            <a:r>
              <a:rPr lang="ru-RU" sz="2400" i="1" dirty="0">
                <a:solidFill>
                  <a:srgbClr val="FF0000"/>
                </a:solidFill>
              </a:rPr>
              <a:t>c</a:t>
            </a:r>
            <a:r>
              <a:rPr lang="ru-RU" sz="2400" i="1" dirty="0"/>
              <a:t> = –7 · 4 = – 28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7" name="Picture 3" descr="C:\Users\Саша\AppData\Local\Microsoft\Windows\Temporary Internet Files\Content.IE5\85DAF0F8\mathmedia_2270_9642083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830" y="3996245"/>
            <a:ext cx="3189170" cy="2857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778"/>
            <a:ext cx="7467600" cy="10129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розв</a:t>
            </a:r>
            <a:r>
              <a:rPr lang="uk-UA" dirty="0" err="1" smtClean="0"/>
              <a:t>’язування</a:t>
            </a:r>
            <a:r>
              <a:rPr lang="uk-UA" dirty="0" smtClean="0"/>
              <a:t> зведених квадратних рівнянь за Т.</a:t>
            </a:r>
            <a:r>
              <a:rPr lang="uk-UA" dirty="0" err="1" smtClean="0"/>
              <a:t>Вієта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23528" y="1134369"/>
                <a:ext cx="2042995" cy="46166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−5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/>
                  <a:t>6=0</a:t>
                </a:r>
                <a:endParaRPr lang="uk-UA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34369"/>
                <a:ext cx="2042995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7500" r="-3245" b="-25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83768" y="104203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r>
              <a:rPr lang="uk-UA" dirty="0" err="1" smtClean="0"/>
              <a:t>івняння</a:t>
            </a:r>
            <a:r>
              <a:rPr lang="uk-UA" dirty="0" smtClean="0"/>
              <a:t> є зведеним, тому можемо використати</a:t>
            </a:r>
          </a:p>
          <a:p>
            <a:r>
              <a:rPr lang="uk-UA" dirty="0" smtClean="0"/>
              <a:t> теорему </a:t>
            </a:r>
            <a:r>
              <a:rPr lang="uk-UA" dirty="0" err="1" smtClean="0"/>
              <a:t>Вієта</a:t>
            </a:r>
            <a:r>
              <a:rPr lang="uk-UA" dirty="0" smtClean="0"/>
              <a:t>: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10327" y="1783138"/>
                <a:ext cx="1495218" cy="61093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uk-UA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uk-UA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7" y="1783138"/>
                <a:ext cx="14952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4006" y="178313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Тепер нам потрібно придумати такі 2 числа, щоб при додаванні = 5,  а при множенні =6.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643496" y="2549460"/>
                <a:ext cx="996298" cy="60535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b="0" i="1" smtClean="0">
                                  <a:latin typeface="Cambria Math"/>
                                </a:rPr>
                                <m:t>=2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uk-UA" b="0" i="1" smtClean="0">
                                  <a:latin typeface="Cambria Math"/>
                                  <a:ea typeface="Cambria Math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6" y="2549460"/>
                <a:ext cx="996298" cy="6053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3131840" y="2549460"/>
                <a:ext cx="4535216" cy="64633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0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І справді ці числа нам підходять)))</m:t>
                      </m:r>
                    </m:oMath>
                  </m:oMathPara>
                </a14:m>
                <a:endParaRPr lang="uk-UA" b="0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uk-UA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Тому коренями даного рівняння є  2 і 3</a:t>
                </a:r>
                <a:endParaRPr lang="uk-UA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549460"/>
                <a:ext cx="4535216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936" b="-1181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 влево 11"/>
          <p:cNvSpPr/>
          <p:nvPr/>
        </p:nvSpPr>
        <p:spPr>
          <a:xfrm>
            <a:off x="2195736" y="2690556"/>
            <a:ext cx="936104" cy="32316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356992"/>
            <a:ext cx="856895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34208" y="3573016"/>
            <a:ext cx="871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А спробуємо розв’язати це рівняння за допомогою дискримінанта: 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516444" y="4055763"/>
                <a:ext cx="5230791" cy="40011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(−5)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∙1∙6=25−24=1;            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4" y="4055763"/>
                <a:ext cx="5230791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6732240" y="4055763"/>
                <a:ext cx="1735155" cy="61651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5+1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055763"/>
                <a:ext cx="1735155" cy="616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6773179" y="4939937"/>
                <a:ext cx="1740476" cy="61651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5−1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179" y="4939937"/>
                <a:ext cx="1740476" cy="6165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36347" y="29341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4869160"/>
            <a:ext cx="6336704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бачимо</a:t>
            </a:r>
            <a:r>
              <a:rPr lang="uk-UA" dirty="0" smtClean="0"/>
              <a:t> результати розв’язування є однаковими.</a:t>
            </a:r>
          </a:p>
          <a:p>
            <a:r>
              <a:rPr lang="uk-UA" dirty="0" smtClean="0"/>
              <a:t>Але теорема </a:t>
            </a:r>
            <a:r>
              <a:rPr lang="uk-UA" dirty="0" err="1" smtClean="0"/>
              <a:t>Вієта</a:t>
            </a:r>
            <a:r>
              <a:rPr lang="uk-UA" dirty="0" smtClean="0"/>
              <a:t>  потребує менших зусиль при обчисленнях))) Тому вона в даному випадку є доречнішою.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Але нагадую ще раз:  </a:t>
            </a:r>
            <a:r>
              <a:rPr lang="uk-UA" b="1" dirty="0" err="1" smtClean="0">
                <a:solidFill>
                  <a:srgbClr val="FF0000"/>
                </a:solidFill>
              </a:rPr>
              <a:t>т.Вієта</a:t>
            </a:r>
            <a:r>
              <a:rPr lang="uk-UA" b="1" dirty="0" smtClean="0">
                <a:solidFill>
                  <a:srgbClr val="FF0000"/>
                </a:solidFill>
              </a:rPr>
              <a:t> застосовується лише до зведених квадратних рівнянь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5746323"/>
            <a:ext cx="389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778"/>
            <a:ext cx="7467600" cy="10129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розв</a:t>
            </a:r>
            <a:r>
              <a:rPr lang="uk-UA" dirty="0" err="1" smtClean="0"/>
              <a:t>’язування</a:t>
            </a:r>
            <a:r>
              <a:rPr lang="uk-UA" dirty="0" smtClean="0"/>
              <a:t> зведених квадратних рівнянь за Т.</a:t>
            </a:r>
            <a:r>
              <a:rPr lang="uk-UA" dirty="0" err="1" smtClean="0"/>
              <a:t>Вієта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23528" y="1134369"/>
                <a:ext cx="2109808" cy="46166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uk-UA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uk-UA" sz="2400" b="0" i="0" smtClean="0">
                        <a:latin typeface="Cambria Math"/>
                      </a:rPr>
                      <m:t>−3</m:t>
                    </m:r>
                  </m:oMath>
                </a14:m>
                <a:r>
                  <a:rPr lang="en-US" sz="2400" dirty="0" smtClean="0"/>
                  <a:t>=0</a:t>
                </a:r>
                <a:endParaRPr lang="uk-UA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34369"/>
                <a:ext cx="2109808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7500" r="-3143" b="-25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83768" y="104203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r>
              <a:rPr lang="uk-UA" dirty="0" err="1" smtClean="0"/>
              <a:t>івняння</a:t>
            </a:r>
            <a:r>
              <a:rPr lang="uk-UA" dirty="0" smtClean="0"/>
              <a:t> є зведеним, тому можемо використати</a:t>
            </a:r>
          </a:p>
          <a:p>
            <a:r>
              <a:rPr lang="uk-UA" dirty="0" smtClean="0"/>
              <a:t> теорему </a:t>
            </a:r>
            <a:r>
              <a:rPr lang="uk-UA" dirty="0" err="1" smtClean="0"/>
              <a:t>Вієта</a:t>
            </a:r>
            <a:r>
              <a:rPr lang="uk-UA" dirty="0" smtClean="0"/>
              <a:t>: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10327" y="1783138"/>
                <a:ext cx="1552925" cy="60535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uk-UA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uk-UA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7" y="1783138"/>
                <a:ext cx="1552925" cy="6053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4006" y="178313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Тепер нам потрібно придумати такі два числа, щоб при додаванні = 2,  а при множенні =-3.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643496" y="2549460"/>
                <a:ext cx="1164101" cy="60535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b="0" i="1" smtClean="0">
                                  <a:latin typeface="Cambria Math"/>
                                </a:rPr>
                                <m:t>=−1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uk-UA" b="0" i="1" smtClean="0">
                                  <a:latin typeface="Cambria Math"/>
                                  <a:ea typeface="Cambria Math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6" y="2549460"/>
                <a:ext cx="1164101" cy="6053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3131840" y="2644390"/>
                <a:ext cx="3961341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Коренями </m:t>
                    </m:r>
                  </m:oMath>
                </a14:m>
                <a:r>
                  <a:rPr lang="uk-UA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даного рівняння є  -1 і 3</a:t>
                </a:r>
                <a:endParaRPr lang="uk-UA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644390"/>
                <a:ext cx="396134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53" t="-4688" b="-218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 влево 11"/>
          <p:cNvSpPr/>
          <p:nvPr/>
        </p:nvSpPr>
        <p:spPr>
          <a:xfrm>
            <a:off x="2195736" y="2690556"/>
            <a:ext cx="936104" cy="32316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356992"/>
            <a:ext cx="8568952" cy="2160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4436347" y="29341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295887" y="3780735"/>
                <a:ext cx="2342244" cy="46166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k-UA" sz="2400" b="0" i="1" smtClean="0">
                        <a:latin typeface="Cambria Math"/>
                      </a:rPr>
                      <m:t>+0,5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uk-UA" sz="2400" b="0" i="0" smtClean="0">
                        <a:latin typeface="Cambria Math"/>
                      </a:rPr>
                      <m:t>−5</m:t>
                    </m:r>
                  </m:oMath>
                </a14:m>
                <a:r>
                  <a:rPr lang="en-US" sz="2400" dirty="0" smtClean="0"/>
                  <a:t>=0</a:t>
                </a:r>
                <a:endParaRPr lang="uk-UA" sz="2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87" y="3780735"/>
                <a:ext cx="234224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7500" r="-2320" b="-25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915816" y="3689057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r>
              <a:rPr lang="uk-UA" dirty="0" err="1" smtClean="0"/>
              <a:t>івняння</a:t>
            </a:r>
            <a:r>
              <a:rPr lang="uk-UA" dirty="0" smtClean="0"/>
              <a:t> є зведеним, тому можемо використати</a:t>
            </a:r>
          </a:p>
          <a:p>
            <a:r>
              <a:rPr lang="uk-UA" dirty="0" smtClean="0"/>
              <a:t> теорему </a:t>
            </a:r>
            <a:r>
              <a:rPr lang="uk-UA" dirty="0" err="1" smtClean="0"/>
              <a:t>Вієта</a:t>
            </a:r>
            <a:r>
              <a:rPr lang="uk-UA" dirty="0" smtClean="0"/>
              <a:t>: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282686" y="4429504"/>
                <a:ext cx="1844672" cy="61093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uk-UA" b="0" i="1" smtClean="0">
                                  <a:latin typeface="Cambria Math"/>
                                </a:rPr>
                                <m:t>−0,5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uk-UA" b="0" i="1" smtClean="0"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6" y="4429504"/>
                <a:ext cx="1844672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486365" y="442950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Тепер нам потрібно придумати такі два числа, щоб при додаванні = -0,5,  а при множенні =-5.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TextBox 25"/>
              <p:cNvSpPr txBox="1"/>
              <p:nvPr/>
            </p:nvSpPr>
            <p:spPr>
              <a:xfrm>
                <a:off x="615855" y="5195826"/>
                <a:ext cx="1340432" cy="61093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uk-UA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uk-UA" b="0" i="1" smtClean="0">
                                  <a:latin typeface="Cambria Math"/>
                                </a:rPr>
                                <m:t>=−2,5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uk-UA" b="0" i="1" smtClean="0"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55" y="5195826"/>
                <a:ext cx="1340432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3131840" y="5313839"/>
                <a:ext cx="4201791" cy="369332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К</m:t>
                    </m:r>
                  </m:oMath>
                </a14:m>
                <a:r>
                  <a:rPr lang="uk-UA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оренями</a:t>
                </a:r>
                <a:r>
                  <a:rPr lang="uk-UA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даного рівняння є  -2,5 і 2</a:t>
                </a:r>
                <a:endParaRPr lang="uk-UA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313839"/>
                <a:ext cx="4201791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Стрелка влево 27"/>
          <p:cNvSpPr/>
          <p:nvPr/>
        </p:nvSpPr>
        <p:spPr>
          <a:xfrm>
            <a:off x="2168095" y="5336922"/>
            <a:ext cx="936104" cy="323166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4408706" y="55804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867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271</TotalTime>
  <Words>451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Пряма та обернена  Теорема Вієта та їх  застосування </vt:lpstr>
      <vt:lpstr>Вступ</vt:lpstr>
      <vt:lpstr>Приклади зведених рівнянь</vt:lpstr>
      <vt:lpstr>Слайд 4</vt:lpstr>
      <vt:lpstr>Приклад  1</vt:lpstr>
      <vt:lpstr>Слайд 6</vt:lpstr>
      <vt:lpstr>Слайд 7</vt:lpstr>
      <vt:lpstr>Приклади розв’язування зведених квадратних рівнянь за Т.Вієта</vt:lpstr>
      <vt:lpstr>Приклади розв’язування зведених квадратних рівнянь за Т.Вієта</vt:lpstr>
      <vt:lpstr>Приклади розв’язування зведених квадратних рівнянь за Т.Вієта</vt:lpstr>
      <vt:lpstr>Оформлення в зошиті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Пряма та обернена  Теорема Вієта та їх  використання</dc:title>
  <dc:creator>Windows User</dc:creator>
  <cp:lastModifiedBy>123</cp:lastModifiedBy>
  <cp:revision>27</cp:revision>
  <dcterms:created xsi:type="dcterms:W3CDTF">2015-02-08T16:36:17Z</dcterms:created>
  <dcterms:modified xsi:type="dcterms:W3CDTF">2021-03-04T10:56:34Z</dcterms:modified>
</cp:coreProperties>
</file>