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419" r:id="rId3"/>
    <p:sldId id="422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21" r:id="rId13"/>
    <p:sldId id="432" r:id="rId14"/>
    <p:sldId id="433" r:id="rId15"/>
    <p:sldId id="377" r:id="rId16"/>
    <p:sldId id="434" r:id="rId17"/>
    <p:sldId id="262" r:id="rId18"/>
    <p:sldId id="386" r:id="rId19"/>
    <p:sldId id="435" r:id="rId20"/>
    <p:sldId id="441" r:id="rId21"/>
    <p:sldId id="437" r:id="rId22"/>
    <p:sldId id="436" r:id="rId23"/>
    <p:sldId id="438" r:id="rId24"/>
    <p:sldId id="439" r:id="rId25"/>
    <p:sldId id="440" r:id="rId26"/>
    <p:sldId id="275" r:id="rId27"/>
    <p:sldId id="277" r:id="rId28"/>
    <p:sldId id="442" r:id="rId29"/>
    <p:sldId id="443" r:id="rId30"/>
    <p:sldId id="445" r:id="rId31"/>
    <p:sldId id="446" r:id="rId32"/>
    <p:sldId id="447" r:id="rId33"/>
    <p:sldId id="27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99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4BCBF-E20F-4B98-B6BF-1010827F45B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48412-B5DA-41D2-ABA5-63DA93308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6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053C6-29CD-4037-8B11-1282B1A38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3C892-58B9-40AA-8512-DD6676DD7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1E0B5-8604-4A21-8F2B-5F6F2096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0E570-B088-4EE5-86E9-9739C9BB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67D43-7407-461E-8E36-34BD5AF9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4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A7A20-68CA-44F0-9461-52DBED10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4207F7-A508-4633-A5A2-D5E8C14C6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3C5C7-9586-4BFA-B77A-D9A2C892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C18A8-22A1-43A7-B070-881E295D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B7207-BAD0-4BF2-8760-BA9003A8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86A48-5DCE-43A9-8C86-48CC91759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E35E3-99A7-4B84-B28D-DD740468A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2681F-9CC4-499D-8EB3-E8BCA8A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42B4D-D492-4A9C-B1D0-D1DCB5BF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1590AF-27E4-40F3-871B-E467094B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6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69514-3A2E-441C-A6C0-D40B5A59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8DF98-A964-46B3-90A6-1F531E14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FFB2A-8168-4CBC-80F1-B8D81B594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116B5-54A2-4A20-9623-F943F015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708A6-6B07-4A48-BCC9-94952689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0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AD917-3DB3-4566-9842-D84B5DFB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7A8386-CF9A-40DC-850E-C1E47EB5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1F6A4-C09E-485A-846A-C224165D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8028E-9411-4834-986E-E48FC81F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EC094-D588-48C0-B5DF-242087B2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4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B5346-9A2C-44E1-82D3-CC5B948B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B588D-EA0A-4409-B3F7-394DA88F7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2B295E-6A23-4820-A9E8-CB154BF84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9DA812-E4A6-4D54-834E-DBA4E486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030CB0-6805-45C4-99FB-DA3CC5AF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215A33-DA95-43DE-AA08-2EED3A52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9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8A935-0CAF-4D2E-A20C-8E3D8D2D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F14B5-97A2-4287-9130-E598A3C5C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CDB537-080B-4063-B5C9-853EA2134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D11A1D-C998-4C39-B27D-50086B6B5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554435-31C8-445D-B226-714E7B462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DD67B2-CC62-451B-AC9D-D131B701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3119C6-A37F-42F7-801C-AF508FAF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5C8CC4-C0C5-4033-AF99-EB1A43C3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576C3-9E10-451F-8FD2-51879C08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789A62-0957-4B99-BE0E-6C38C4B3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E0281B-0553-45F3-82DC-3AD62831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1C36FF-705A-4D40-A4CA-C9A84C33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162539-BB20-40E2-A366-ED0F732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FD7E9-ECED-4F4E-99C9-B7E5CFF5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09E5A-C27A-436F-8B42-06AC7A35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1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02095-AA3B-420E-940D-FC3E2FB9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6188B-CB42-4FB4-B1D2-5C97E513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C8A71-3F70-4FE5-B382-69897C7F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A7D6C8-CD30-4091-92D1-14009D63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4B322E-3E93-4C40-97EB-FB82B6C0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29195-D75D-4B67-BD4E-9B4DF284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0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F4101-24A8-460F-9F24-F60E9CA9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7FBD2F-6369-401F-8F01-DDF0CD932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4F3D1-DEF3-492B-88AE-EBB68DA05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80D58-27D4-43C9-AC57-BF05F5DC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8BA85-6F3E-4378-9233-F2E3DCC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F1912-24A2-4A93-BD71-9488569E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136CD-18CA-4809-98AF-0CE9F34B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0A5798-88F4-4A5A-B2FA-36692D9D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114AB-9D22-449D-A236-2DDEFCAC8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D123-AD5F-4595-B4DF-A466F1E8C882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4A937-93A1-4298-96E3-9611F99F7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B54AE-0A1D-4BCC-B0D6-B40EA607A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81A2-6833-4460-99D2-8EEDD8835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wm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CB8749A9-33EF-4474-BA14-4EA4B928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37" y="532691"/>
            <a:ext cx="2826802" cy="28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005500BF-780E-48E6-95DB-19642A4B7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t="8839" r="7735" b="10126"/>
          <a:stretch/>
        </p:blipFill>
        <p:spPr bwMode="auto">
          <a:xfrm>
            <a:off x="86265" y="-75755"/>
            <a:ext cx="3044175" cy="29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148494" y="1241404"/>
            <a:ext cx="6019060" cy="24324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7030A0"/>
                </a:solidFill>
                <a:latin typeface="Segoe Print" panose="02000600000000000000" pitchFamily="2" charset="0"/>
              </a:rPr>
              <a:t>Розв’язування прямокутних трикутників</a:t>
            </a:r>
            <a:endParaRPr lang="ru-RU" sz="32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320249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Геометрія 8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1" y="2848814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2C614EA2-4F48-4E2D-ACB1-B1697814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6" y="4400920"/>
            <a:ext cx="19335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85EB52-3CC8-49BC-AB4F-A62C64FA456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58" y="3929108"/>
            <a:ext cx="1739283" cy="1739283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826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9)	Синус, косинус, тангенс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залежать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тільки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від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10)	У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прямокутному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трикутнику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дві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перпендикулярні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сторони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називаються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FFF184-D292-40DE-B029-CB277A86C3DE}"/>
              </a:ext>
            </a:extLst>
          </p:cNvPr>
          <p:cNvGrpSpPr/>
          <p:nvPr/>
        </p:nvGrpSpPr>
        <p:grpSpPr>
          <a:xfrm>
            <a:off x="4666503" y="3099269"/>
            <a:ext cx="3999341" cy="2879204"/>
            <a:chOff x="5536701" y="2346485"/>
            <a:chExt cx="3999341" cy="287920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D79D7B4-E40B-417D-8CD8-D0928F491E16}"/>
                </a:ext>
              </a:extLst>
            </p:cNvPr>
            <p:cNvSpPr/>
            <p:nvPr/>
          </p:nvSpPr>
          <p:spPr>
            <a:xfrm>
              <a:off x="5536701" y="3610966"/>
              <a:ext cx="7072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66"/>
                  </a:solidFill>
                  <a:latin typeface="Segoe Print" panose="02000600000000000000" pitchFamily="2" charset="0"/>
                </a:rPr>
                <a:t>12</a:t>
              </a:r>
              <a:endParaRPr lang="ru-RU" sz="2800" dirty="0">
                <a:solidFill>
                  <a:srgbClr val="FF0066"/>
                </a:solidFill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FF1B94A-8B7D-4906-9C41-7C46E5C96911}"/>
                </a:ext>
              </a:extLst>
            </p:cNvPr>
            <p:cNvSpPr/>
            <p:nvPr/>
          </p:nvSpPr>
          <p:spPr>
            <a:xfrm>
              <a:off x="7566933" y="3270739"/>
              <a:ext cx="7072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66"/>
                  </a:solidFill>
                  <a:latin typeface="Segoe Print" panose="02000600000000000000" pitchFamily="2" charset="0"/>
                </a:rPr>
                <a:t>13</a:t>
              </a:r>
              <a:endParaRPr lang="ru-RU" sz="2800" dirty="0">
                <a:solidFill>
                  <a:srgbClr val="FF0066"/>
                </a:solidFill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94B04A5-AF2C-4259-9670-3A43B23DA124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11E8BB5-D133-4EEF-83D7-CFC061DC8C52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06127D2-F5C0-476F-8838-31C5FAA2F8B9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39A7A666-D7BD-4F1F-A606-A491B86B7F57}"/>
                    </a:ext>
                  </a:extLst>
                </p:cNvPr>
                <p:cNvSpPr/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46655F21-953A-474B-848B-4E322AA2DC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0844DD3-EAE8-441A-A9E0-D92E247B7EA8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61C406EC-9850-4CE2-8600-D371701FE02A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CE3C1398-F22D-474D-B1C8-B3CDD561B07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3E780156-AC82-4384-8E3C-5BD3E87BD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D1442B74-D0C9-47C8-AA41-C066C964A4F1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2920753" y="1995749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11)	Синусом кута </a:t>
            </a:r>
            <a:r>
              <a:rPr lang="el-GR" sz="2400" dirty="0">
                <a:solidFill>
                  <a:srgbClr val="7030A0"/>
                </a:solidFill>
                <a:latin typeface="Segoe Print" panose="02000600000000000000" pitchFamily="2" charset="0"/>
              </a:rPr>
              <a:t>α (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рис.) є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відношення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FFF184-D292-40DE-B029-CB277A86C3DE}"/>
              </a:ext>
            </a:extLst>
          </p:cNvPr>
          <p:cNvGrpSpPr/>
          <p:nvPr/>
        </p:nvGrpSpPr>
        <p:grpSpPr>
          <a:xfrm>
            <a:off x="4666503" y="3099269"/>
            <a:ext cx="3999341" cy="2879204"/>
            <a:chOff x="5536701" y="2346485"/>
            <a:chExt cx="3999341" cy="2879204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D79D7B4-E40B-417D-8CD8-D0928F491E16}"/>
                </a:ext>
              </a:extLst>
            </p:cNvPr>
            <p:cNvSpPr/>
            <p:nvPr/>
          </p:nvSpPr>
          <p:spPr>
            <a:xfrm>
              <a:off x="5536701" y="3610966"/>
              <a:ext cx="7072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66"/>
                  </a:solidFill>
                  <a:latin typeface="Segoe Print" panose="02000600000000000000" pitchFamily="2" charset="0"/>
                </a:rPr>
                <a:t>12</a:t>
              </a:r>
              <a:endParaRPr lang="ru-RU" sz="2800" dirty="0">
                <a:solidFill>
                  <a:srgbClr val="FF0066"/>
                </a:solidFill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FF1B94A-8B7D-4906-9C41-7C46E5C96911}"/>
                </a:ext>
              </a:extLst>
            </p:cNvPr>
            <p:cNvSpPr/>
            <p:nvPr/>
          </p:nvSpPr>
          <p:spPr>
            <a:xfrm>
              <a:off x="7566933" y="3270739"/>
              <a:ext cx="7072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FF0066"/>
                  </a:solidFill>
                  <a:latin typeface="Segoe Print" panose="02000600000000000000" pitchFamily="2" charset="0"/>
                </a:rPr>
                <a:t>13</a:t>
              </a:r>
              <a:endParaRPr lang="ru-RU" sz="2800" dirty="0">
                <a:solidFill>
                  <a:srgbClr val="FF0066"/>
                </a:solidFill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94B04A5-AF2C-4259-9670-3A43B23DA124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11E8BB5-D133-4EEF-83D7-CFC061DC8C52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06127D2-F5C0-476F-8838-31C5FAA2F8B9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39A7A666-D7BD-4F1F-A606-A491B86B7F57}"/>
                    </a:ext>
                  </a:extLst>
                </p:cNvPr>
                <p:cNvSpPr/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46655F21-953A-474B-848B-4E322AA2DC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0844DD3-EAE8-441A-A9E0-D92E247B7EA8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61C406EC-9850-4CE2-8600-D371701FE02A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CE3C1398-F22D-474D-B1C8-B3CDD561B07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3E780156-AC82-4384-8E3C-5BD3E87BD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D1442B74-D0C9-47C8-AA41-C066C964A4F1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2920753" y="1995749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12)	Косинусом кута </a:t>
            </a:r>
            <a:r>
              <a:rPr lang="el-GR" sz="2400" dirty="0">
                <a:solidFill>
                  <a:srgbClr val="7030A0"/>
                </a:solidFill>
                <a:latin typeface="Segoe Print" panose="02000600000000000000" pitchFamily="2" charset="0"/>
              </a:rPr>
              <a:t>α (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рис. 4) є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відношення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C969BC-FF09-400D-8A1D-3AC03D646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3" y="915528"/>
            <a:ext cx="2958548" cy="20663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60921" y="1167021"/>
            <a:ext cx="6809528" cy="7547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  <a:r>
              <a:rPr lang="ru-RU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Розв'язування</a:t>
            </a:r>
            <a:r>
              <a:rPr lang="ru-RU" b="1" dirty="0">
                <a:solidFill>
                  <a:srgbClr val="CC0066"/>
                </a:solidFill>
                <a:latin typeface="Segoe Print" panose="02000600000000000000" pitchFamily="2" charset="0"/>
              </a:rPr>
              <a:t> задач за </a:t>
            </a:r>
            <a:r>
              <a:rPr lang="ru-RU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готовими</a:t>
            </a:r>
            <a:r>
              <a:rPr lang="ru-RU" b="1" dirty="0">
                <a:solidFill>
                  <a:srgbClr val="CC0066"/>
                </a:solidFill>
                <a:latin typeface="Segoe Print" panose="02000600000000000000" pitchFamily="2" charset="0"/>
              </a:rPr>
              <a:t> рисунками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25456" y="266330"/>
            <a:ext cx="267608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Актуалізація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380" y="35177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C8A1615D-A984-4BFB-80E1-0388E6E57029}"/>
              </a:ext>
            </a:extLst>
          </p:cNvPr>
          <p:cNvSpPr/>
          <p:nvPr/>
        </p:nvSpPr>
        <p:spPr>
          <a:xfrm>
            <a:off x="3182865" y="1969150"/>
            <a:ext cx="7165639" cy="5888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У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завданнях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1 —3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знайдіть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х і у.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20" name="Группа 16">
            <a:extLst>
              <a:ext uri="{FF2B5EF4-FFF2-40B4-BE49-F238E27FC236}">
                <a16:creationId xmlns:a16="http://schemas.microsoft.com/office/drawing/2014/main" id="{8E2E6F94-33DB-4AA0-B9A5-5D80D25D3416}"/>
              </a:ext>
            </a:extLst>
          </p:cNvPr>
          <p:cNvGrpSpPr/>
          <p:nvPr/>
        </p:nvGrpSpPr>
        <p:grpSpPr>
          <a:xfrm>
            <a:off x="5121153" y="3637132"/>
            <a:ext cx="2713708" cy="2519532"/>
            <a:chOff x="4798272" y="3335426"/>
            <a:chExt cx="2713708" cy="2519532"/>
          </a:xfrm>
        </p:grpSpPr>
        <p:sp>
          <p:nvSpPr>
            <p:cNvPr id="21" name="Прямоугольник 15">
              <a:extLst>
                <a:ext uri="{FF2B5EF4-FFF2-40B4-BE49-F238E27FC236}">
                  <a16:creationId xmlns:a16="http://schemas.microsoft.com/office/drawing/2014/main" id="{9333BE7F-7C9C-470B-9F7A-837901B98164}"/>
                </a:ext>
              </a:extLst>
            </p:cNvPr>
            <p:cNvSpPr/>
            <p:nvPr/>
          </p:nvSpPr>
          <p:spPr>
            <a:xfrm rot="19512424">
              <a:off x="6587799" y="3335426"/>
              <a:ext cx="206358" cy="2235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ый треугольник 10">
              <a:extLst>
                <a:ext uri="{FF2B5EF4-FFF2-40B4-BE49-F238E27FC236}">
                  <a16:creationId xmlns:a16="http://schemas.microsoft.com/office/drawing/2014/main" id="{52C70623-F762-4606-A558-58092DE41E93}"/>
                </a:ext>
              </a:extLst>
            </p:cNvPr>
            <p:cNvSpPr/>
            <p:nvPr/>
          </p:nvSpPr>
          <p:spPr>
            <a:xfrm rot="8674624">
              <a:off x="4798272" y="3902703"/>
              <a:ext cx="2713708" cy="1952255"/>
            </a:xfrm>
            <a:prstGeom prst="rtTriangle">
              <a:avLst/>
            </a:prstGeom>
            <a:noFill/>
            <a:ln w="5715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Group 14">
            <a:extLst>
              <a:ext uri="{FF2B5EF4-FFF2-40B4-BE49-F238E27FC236}">
                <a16:creationId xmlns:a16="http://schemas.microsoft.com/office/drawing/2014/main" id="{EE81DAB6-385B-40EC-9278-4ADF3566D3AE}"/>
              </a:ext>
            </a:extLst>
          </p:cNvPr>
          <p:cNvGrpSpPr>
            <a:grpSpLocks/>
          </p:cNvGrpSpPr>
          <p:nvPr/>
        </p:nvGrpSpPr>
        <p:grpSpPr bwMode="auto">
          <a:xfrm>
            <a:off x="6960637" y="3607142"/>
            <a:ext cx="164406" cy="1581348"/>
            <a:chOff x="1896" y="1536"/>
            <a:chExt cx="168" cy="1392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94E3923-4402-46AD-AB9D-2902C56C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536"/>
              <a:ext cx="5" cy="139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392"/>
                </a:cxn>
              </a:cxnLst>
              <a:rect l="0" t="0" r="r" b="b"/>
              <a:pathLst>
                <a:path w="7" h="1392">
                  <a:moveTo>
                    <a:pt x="7" y="0"/>
                  </a:moveTo>
                  <a:lnTo>
                    <a:pt x="0" y="1392"/>
                  </a:lnTo>
                </a:path>
              </a:pathLst>
            </a:custGeom>
            <a:noFill/>
            <a:ln w="57150" cap="flat" cmpd="sng" algn="ctr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3ED0CEB-5D6E-4C5E-A8B8-EA0133798E4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80" y="2744"/>
              <a:ext cx="20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200" y="168"/>
                </a:cxn>
              </a:cxnLst>
              <a:rect l="0" t="0" r="r" b="b"/>
              <a:pathLst>
                <a:path w="200" h="168">
                  <a:moveTo>
                    <a:pt x="0" y="0"/>
                  </a:moveTo>
                  <a:cubicBezTo>
                    <a:pt x="64" y="0"/>
                    <a:pt x="128" y="0"/>
                    <a:pt x="192" y="0"/>
                  </a:cubicBezTo>
                  <a:lnTo>
                    <a:pt x="200" y="168"/>
                  </a:lnTo>
                </a:path>
              </a:pathLst>
            </a:custGeom>
            <a:noFill/>
            <a:ln w="57150" cap="flat" cmpd="sng" algn="ctr">
              <a:solidFill>
                <a:srgbClr val="7030A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Text Box 34">
            <a:extLst>
              <a:ext uri="{FF2B5EF4-FFF2-40B4-BE49-F238E27FC236}">
                <a16:creationId xmlns:a16="http://schemas.microsoft.com/office/drawing/2014/main" id="{62F9CA76-F7E6-4971-8E6F-05978BD2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235" y="5001340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А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08C684E2-C4BD-4161-8A90-CC9F8016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986" y="5205492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D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78F0EE21-ED50-4DB8-9690-EB4D8615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775" y="5188490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В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DA3CC154-FB34-4E2D-ABF9-8DA44D45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2473" y="3035830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С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30" name="Прямоугольник 22">
            <a:extLst>
              <a:ext uri="{FF2B5EF4-FFF2-40B4-BE49-F238E27FC236}">
                <a16:creationId xmlns:a16="http://schemas.microsoft.com/office/drawing/2014/main" id="{1351677D-84DD-443C-9BB6-274253C6FC33}"/>
              </a:ext>
            </a:extLst>
          </p:cNvPr>
          <p:cNvSpPr/>
          <p:nvPr/>
        </p:nvSpPr>
        <p:spPr>
          <a:xfrm>
            <a:off x="5415306" y="3776799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22">
            <a:extLst>
              <a:ext uri="{FF2B5EF4-FFF2-40B4-BE49-F238E27FC236}">
                <a16:creationId xmlns:a16="http://schemas.microsoft.com/office/drawing/2014/main" id="{4B5F06C0-8416-475A-B34A-4061F8CE8D17}"/>
              </a:ext>
            </a:extLst>
          </p:cNvPr>
          <p:cNvSpPr/>
          <p:nvPr/>
        </p:nvSpPr>
        <p:spPr>
          <a:xfrm>
            <a:off x="7323798" y="514182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22">
            <a:extLst>
              <a:ext uri="{FF2B5EF4-FFF2-40B4-BE49-F238E27FC236}">
                <a16:creationId xmlns:a16="http://schemas.microsoft.com/office/drawing/2014/main" id="{D4C75EB6-5ACB-425A-BE02-A26BA4C3E8CB}"/>
              </a:ext>
            </a:extLst>
          </p:cNvPr>
          <p:cNvSpPr/>
          <p:nvPr/>
        </p:nvSpPr>
        <p:spPr>
          <a:xfrm>
            <a:off x="7678120" y="388273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egoe Print" panose="02000600000000000000" pitchFamily="2" charset="0"/>
              </a:rPr>
              <a:t>b</a:t>
            </a:r>
            <a:endParaRPr lang="ru-RU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21">
                <a:extLst>
                  <a:ext uri="{FF2B5EF4-FFF2-40B4-BE49-F238E27FC236}">
                    <a16:creationId xmlns:a16="http://schemas.microsoft.com/office/drawing/2014/main" id="{5B6ACC63-4976-41DF-AB09-8165CBEC3A7D}"/>
                  </a:ext>
                </a:extLst>
              </p:cNvPr>
              <p:cNvSpPr/>
              <p:nvPr/>
            </p:nvSpPr>
            <p:spPr>
              <a:xfrm>
                <a:off x="7509415" y="4750965"/>
                <a:ext cx="506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21">
                <a:extLst>
                  <a:ext uri="{FF2B5EF4-FFF2-40B4-BE49-F238E27FC236}">
                    <a16:creationId xmlns:a16="http://schemas.microsoft.com/office/drawing/2014/main" id="{5B6ACC63-4976-41DF-AB09-8165CBEC3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415" y="4750965"/>
                <a:ext cx="5068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: скругленные углы 2">
            <a:extLst>
              <a:ext uri="{FF2B5EF4-FFF2-40B4-BE49-F238E27FC236}">
                <a16:creationId xmlns:a16="http://schemas.microsoft.com/office/drawing/2014/main" id="{9C1C885E-0111-4800-BC95-6AD35FCF00A5}"/>
              </a:ext>
            </a:extLst>
          </p:cNvPr>
          <p:cNvSpPr/>
          <p:nvPr/>
        </p:nvSpPr>
        <p:spPr>
          <a:xfrm>
            <a:off x="162651" y="2889186"/>
            <a:ext cx="4643890" cy="21121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solidFill>
                  <a:srgbClr val="00B0F0"/>
                </a:solidFill>
                <a:latin typeface="Segoe Print" panose="02000600000000000000" pitchFamily="2" charset="0"/>
              </a:rPr>
              <a:t>	</a:t>
            </a:r>
            <a:r>
              <a:rPr lang="ru-RU" sz="2400" dirty="0" err="1">
                <a:solidFill>
                  <a:srgbClr val="00B0F0"/>
                </a:solidFill>
                <a:latin typeface="Segoe Print" panose="02000600000000000000" pitchFamily="2" charset="0"/>
              </a:rPr>
              <a:t>Із</a:t>
            </a:r>
            <a:r>
              <a:rPr lang="ru-RU" sz="2400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Segoe Print" panose="02000600000000000000" pitchFamily="2" charset="0"/>
              </a:rPr>
              <a:t>трикутника</a:t>
            </a:r>
            <a:r>
              <a:rPr lang="ru-RU" sz="2400" dirty="0">
                <a:solidFill>
                  <a:srgbClr val="00B0F0"/>
                </a:solidFill>
                <a:latin typeface="Segoe Print" panose="02000600000000000000" pitchFamily="2" charset="0"/>
              </a:rPr>
              <a:t> АСВ ( </a:t>
            </a:r>
            <a:r>
              <a:rPr lang="en-US" sz="2400" dirty="0">
                <a:solidFill>
                  <a:srgbClr val="00B0F0"/>
                </a:solidFill>
                <a:latin typeface="Segoe Print" panose="02000600000000000000" pitchFamily="2" charset="0"/>
              </a:rPr>
              <a:t>C = 90°) x = b · </a:t>
            </a:r>
            <a:r>
              <a:rPr lang="en-US" sz="2400" dirty="0" err="1">
                <a:solidFill>
                  <a:srgbClr val="00B0F0"/>
                </a:solidFill>
                <a:latin typeface="Segoe Print" panose="02000600000000000000" pitchFamily="2" charset="0"/>
              </a:rPr>
              <a:t>tg</a:t>
            </a:r>
            <a:r>
              <a:rPr lang="el-GR" sz="2400" dirty="0">
                <a:solidFill>
                  <a:srgbClr val="00B0F0"/>
                </a:solidFill>
                <a:latin typeface="Segoe Print" panose="02000600000000000000" pitchFamily="2" charset="0"/>
              </a:rPr>
              <a:t>β. </a:t>
            </a:r>
            <a:r>
              <a:rPr lang="ru-RU" sz="2400" dirty="0" err="1">
                <a:solidFill>
                  <a:srgbClr val="00B0F0"/>
                </a:solidFill>
                <a:latin typeface="Segoe Print" panose="02000600000000000000" pitchFamily="2" charset="0"/>
              </a:rPr>
              <a:t>Із</a:t>
            </a:r>
            <a:r>
              <a:rPr lang="ru-RU" sz="2400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Segoe Print" panose="02000600000000000000" pitchFamily="2" charset="0"/>
              </a:rPr>
              <a:t>трикутника</a:t>
            </a:r>
            <a:r>
              <a:rPr lang="ru-RU" sz="2400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Segoe Print" panose="02000600000000000000" pitchFamily="2" charset="0"/>
              </a:rPr>
              <a:t>CDB ( D = 90°) BD = b · cos</a:t>
            </a:r>
            <a:r>
              <a:rPr lang="el-GR" sz="2400" dirty="0">
                <a:solidFill>
                  <a:srgbClr val="00B0F0"/>
                </a:solidFill>
                <a:latin typeface="Segoe Print" panose="02000600000000000000" pitchFamily="2" charset="0"/>
              </a:rPr>
              <a:t>β.</a:t>
            </a:r>
            <a:endParaRPr lang="ru-RU" sz="2400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C969BC-FF09-400D-8A1D-3AC03D646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" y="941764"/>
            <a:ext cx="2958548" cy="20663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60921" y="1167021"/>
            <a:ext cx="6809528" cy="7547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  <a:r>
              <a:rPr lang="ru-RU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Розв'язування</a:t>
            </a:r>
            <a:r>
              <a:rPr lang="ru-RU" b="1" dirty="0">
                <a:solidFill>
                  <a:srgbClr val="CC0066"/>
                </a:solidFill>
                <a:latin typeface="Segoe Print" panose="02000600000000000000" pitchFamily="2" charset="0"/>
              </a:rPr>
              <a:t> задач за </a:t>
            </a:r>
            <a:r>
              <a:rPr lang="ru-RU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готовими</a:t>
            </a:r>
            <a:r>
              <a:rPr lang="ru-RU" b="1" dirty="0">
                <a:solidFill>
                  <a:srgbClr val="CC0066"/>
                </a:solidFill>
                <a:latin typeface="Segoe Print" panose="02000600000000000000" pitchFamily="2" charset="0"/>
              </a:rPr>
              <a:t> рисунками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25456" y="266330"/>
            <a:ext cx="267608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Актуалізація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380" y="35177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C8A1615D-A984-4BFB-80E1-0388E6E57029}"/>
              </a:ext>
            </a:extLst>
          </p:cNvPr>
          <p:cNvSpPr/>
          <p:nvPr/>
        </p:nvSpPr>
        <p:spPr>
          <a:xfrm>
            <a:off x="3182865" y="1969150"/>
            <a:ext cx="7165639" cy="5888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У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завданнях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1 —3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знайдіть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х і у.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62F9CA76-F7E6-4971-8E6F-05978BD2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636" y="4919155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А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08C684E2-C4BD-4161-8A90-CC9F8016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099" y="4927650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D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78F0EE21-ED50-4DB8-9690-EB4D8615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61" y="2932184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В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DA3CC154-FB34-4E2D-ABF9-8DA44D45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250" y="2967123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С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30" name="Прямоугольник 22">
            <a:extLst>
              <a:ext uri="{FF2B5EF4-FFF2-40B4-BE49-F238E27FC236}">
                <a16:creationId xmlns:a16="http://schemas.microsoft.com/office/drawing/2014/main" id="{1351677D-84DD-443C-9BB6-274253C6FC33}"/>
              </a:ext>
            </a:extLst>
          </p:cNvPr>
          <p:cNvSpPr/>
          <p:nvPr/>
        </p:nvSpPr>
        <p:spPr>
          <a:xfrm>
            <a:off x="6474584" y="3739116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22">
            <a:extLst>
              <a:ext uri="{FF2B5EF4-FFF2-40B4-BE49-F238E27FC236}">
                <a16:creationId xmlns:a16="http://schemas.microsoft.com/office/drawing/2014/main" id="{4B5F06C0-8416-475A-B34A-4061F8CE8D17}"/>
              </a:ext>
            </a:extLst>
          </p:cNvPr>
          <p:cNvSpPr/>
          <p:nvPr/>
        </p:nvSpPr>
        <p:spPr>
          <a:xfrm>
            <a:off x="7323798" y="514182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у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22">
            <a:extLst>
              <a:ext uri="{FF2B5EF4-FFF2-40B4-BE49-F238E27FC236}">
                <a16:creationId xmlns:a16="http://schemas.microsoft.com/office/drawing/2014/main" id="{D4C75EB6-5ACB-425A-BE02-A26BA4C3E8CB}"/>
              </a:ext>
            </a:extLst>
          </p:cNvPr>
          <p:cNvSpPr/>
          <p:nvPr/>
        </p:nvSpPr>
        <p:spPr>
          <a:xfrm>
            <a:off x="4722865" y="387271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  <a:latin typeface="Segoe Print" panose="02000600000000000000" pitchFamily="2" charset="0"/>
              </a:rPr>
              <a:t>а</a:t>
            </a:r>
            <a:endParaRPr lang="ru-RU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21">
                <a:extLst>
                  <a:ext uri="{FF2B5EF4-FFF2-40B4-BE49-F238E27FC236}">
                    <a16:creationId xmlns:a16="http://schemas.microsoft.com/office/drawing/2014/main" id="{5B6ACC63-4976-41DF-AB09-8165CBEC3A7D}"/>
                  </a:ext>
                </a:extLst>
              </p:cNvPr>
              <p:cNvSpPr/>
              <p:nvPr/>
            </p:nvSpPr>
            <p:spPr>
              <a:xfrm>
                <a:off x="5744015" y="4564209"/>
                <a:ext cx="506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21">
                <a:extLst>
                  <a:ext uri="{FF2B5EF4-FFF2-40B4-BE49-F238E27FC236}">
                    <a16:creationId xmlns:a16="http://schemas.microsoft.com/office/drawing/2014/main" id="{5B6ACC63-4976-41DF-AB09-8165CBEC3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15" y="4564209"/>
                <a:ext cx="50687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9141EC9-6B60-4960-82BE-A245074163E3}"/>
              </a:ext>
            </a:extLst>
          </p:cNvPr>
          <p:cNvSpPr/>
          <p:nvPr/>
        </p:nvSpPr>
        <p:spPr>
          <a:xfrm>
            <a:off x="5318448" y="3312388"/>
            <a:ext cx="3253651" cy="1688952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112CA4A1-280B-4A49-A7D5-E04C7EF06970}"/>
              </a:ext>
            </a:extLst>
          </p:cNvPr>
          <p:cNvCxnSpPr>
            <a:cxnSpLocks/>
          </p:cNvCxnSpPr>
          <p:nvPr/>
        </p:nvCxnSpPr>
        <p:spPr>
          <a:xfrm flipV="1">
            <a:off x="5333366" y="3287622"/>
            <a:ext cx="3253651" cy="1681694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: скругленные углы 2">
                <a:extLst>
                  <a:ext uri="{FF2B5EF4-FFF2-40B4-BE49-F238E27FC236}">
                    <a16:creationId xmlns:a16="http://schemas.microsoft.com/office/drawing/2014/main" id="{6BC2E7A8-8E02-4270-9852-B1131612B0DB}"/>
                  </a:ext>
                </a:extLst>
              </p:cNvPr>
              <p:cNvSpPr/>
              <p:nvPr/>
            </p:nvSpPr>
            <p:spPr>
              <a:xfrm>
                <a:off x="54417" y="2958594"/>
                <a:ext cx="4643890" cy="211215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	</a:t>
                </a:r>
                <a:r>
                  <a:rPr lang="ru-RU" sz="2400" dirty="0" err="1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Із</a:t>
                </a:r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ru-RU" sz="2400" dirty="0" err="1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трикутника</a:t>
                </a:r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ADC (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D = 90°) у =      ;</a:t>
                </a:r>
              </a:p>
              <a:p>
                <a:pPr lvl="0" algn="just"/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х =       .</a:t>
                </a:r>
              </a:p>
            </p:txBody>
          </p:sp>
        </mc:Choice>
        <mc:Fallback xmlns="">
          <p:sp>
            <p:nvSpPr>
              <p:cNvPr id="39" name="Прямоугольник: скругленные углы 2">
                <a:extLst>
                  <a:ext uri="{FF2B5EF4-FFF2-40B4-BE49-F238E27FC236}">
                    <a16:creationId xmlns:a16="http://schemas.microsoft.com/office/drawing/2014/main" id="{6BC2E7A8-8E02-4270-9852-B1131612B0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7" y="2958594"/>
                <a:ext cx="4643890" cy="211215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5">
            <a:extLst>
              <a:ext uri="{FF2B5EF4-FFF2-40B4-BE49-F238E27FC236}">
                <a16:creationId xmlns:a16="http://schemas.microsoft.com/office/drawing/2014/main" id="{E6CE29BD-BB38-4C4A-9E13-B2C3B2F4D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234" y="694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4" name="Об'єкт 33">
            <a:extLst>
              <a:ext uri="{FF2B5EF4-FFF2-40B4-BE49-F238E27FC236}">
                <a16:creationId xmlns:a16="http://schemas.microsoft.com/office/drawing/2014/main" id="{A08012C9-1536-4198-9C09-BF25FBB87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216536"/>
              </p:ext>
            </p:extLst>
          </p:nvPr>
        </p:nvGraphicFramePr>
        <p:xfrm>
          <a:off x="2855669" y="3627216"/>
          <a:ext cx="580059" cy="84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10" imgW="304668" imgH="418918" progId="Equation.3">
                  <p:embed/>
                </p:oleObj>
              </mc:Choice>
              <mc:Fallback>
                <p:oleObj r:id="rId10" imgW="304668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69" y="3627216"/>
                        <a:ext cx="580059" cy="845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7">
            <a:extLst>
              <a:ext uri="{FF2B5EF4-FFF2-40B4-BE49-F238E27FC236}">
                <a16:creationId xmlns:a16="http://schemas.microsoft.com/office/drawing/2014/main" id="{C4E986CC-23FE-4B51-A3BC-94D28A9D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6" name="Об'єкт 35">
            <a:extLst>
              <a:ext uri="{FF2B5EF4-FFF2-40B4-BE49-F238E27FC236}">
                <a16:creationId xmlns:a16="http://schemas.microsoft.com/office/drawing/2014/main" id="{97F1BEBB-A432-46D8-889A-456CDCF10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8852"/>
              </p:ext>
            </p:extLst>
          </p:nvPr>
        </p:nvGraphicFramePr>
        <p:xfrm>
          <a:off x="852381" y="3969323"/>
          <a:ext cx="740710" cy="75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12" imgW="380835" imgH="393529" progId="Equation.3">
                  <p:embed/>
                </p:oleObj>
              </mc:Choice>
              <mc:Fallback>
                <p:oleObj r:id="rId12" imgW="380835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381" y="3969323"/>
                        <a:ext cx="740710" cy="754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1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C969BC-FF09-400D-8A1D-3AC03D646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" y="824866"/>
            <a:ext cx="2958548" cy="20663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60921" y="1167021"/>
            <a:ext cx="6809528" cy="7547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  <a:r>
              <a:rPr lang="ru-RU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Розв'язування</a:t>
            </a:r>
            <a:r>
              <a:rPr lang="ru-RU" b="1" dirty="0">
                <a:solidFill>
                  <a:srgbClr val="CC0066"/>
                </a:solidFill>
                <a:latin typeface="Segoe Print" panose="02000600000000000000" pitchFamily="2" charset="0"/>
              </a:rPr>
              <a:t> задач за </a:t>
            </a:r>
            <a:r>
              <a:rPr lang="ru-RU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готовими</a:t>
            </a:r>
            <a:r>
              <a:rPr lang="ru-RU" b="1" dirty="0">
                <a:solidFill>
                  <a:srgbClr val="CC0066"/>
                </a:solidFill>
                <a:latin typeface="Segoe Print" panose="02000600000000000000" pitchFamily="2" charset="0"/>
              </a:rPr>
              <a:t> рисунками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25456" y="266330"/>
            <a:ext cx="267608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Актуалізація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7380" y="35177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C8A1615D-A984-4BFB-80E1-0388E6E57029}"/>
              </a:ext>
            </a:extLst>
          </p:cNvPr>
          <p:cNvSpPr/>
          <p:nvPr/>
        </p:nvSpPr>
        <p:spPr>
          <a:xfrm>
            <a:off x="3182865" y="1969150"/>
            <a:ext cx="7165639" cy="5888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У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завданнях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1 —3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знайдіть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х і у.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62F9CA76-F7E6-4971-8E6F-05978BD2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02" y="5143874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А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08C684E2-C4BD-4161-8A90-CC9F8016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433" y="5117666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D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78F0EE21-ED50-4DB8-9690-EB4D8615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778" y="2976947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В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DA3CC154-FB34-4E2D-ABF9-8DA44D45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406" y="3025012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С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p:sp>
        <p:nvSpPr>
          <p:cNvPr id="30" name="Прямоугольник 22">
            <a:extLst>
              <a:ext uri="{FF2B5EF4-FFF2-40B4-BE49-F238E27FC236}">
                <a16:creationId xmlns:a16="http://schemas.microsoft.com/office/drawing/2014/main" id="{1351677D-84DD-443C-9BB6-274253C6FC33}"/>
              </a:ext>
            </a:extLst>
          </p:cNvPr>
          <p:cNvSpPr/>
          <p:nvPr/>
        </p:nvSpPr>
        <p:spPr>
          <a:xfrm>
            <a:off x="6834531" y="5690979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х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22">
                <a:extLst>
                  <a:ext uri="{FF2B5EF4-FFF2-40B4-BE49-F238E27FC236}">
                    <a16:creationId xmlns:a16="http://schemas.microsoft.com/office/drawing/2014/main" id="{D4C75EB6-5ACB-425A-BE02-A26BA4C3E8CB}"/>
                  </a:ext>
                </a:extLst>
              </p:cNvPr>
              <p:cNvSpPr/>
              <p:nvPr/>
            </p:nvSpPr>
            <p:spPr>
              <a:xfrm>
                <a:off x="4466017" y="3816282"/>
                <a:ext cx="931858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uk-UA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22">
                <a:extLst>
                  <a:ext uri="{FF2B5EF4-FFF2-40B4-BE49-F238E27FC236}">
                    <a16:creationId xmlns:a16="http://schemas.microsoft.com/office/drawing/2014/main" id="{D4C75EB6-5ACB-425A-BE02-A26BA4C3E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017" y="3816282"/>
                <a:ext cx="931858" cy="5739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21">
                <a:extLst>
                  <a:ext uri="{FF2B5EF4-FFF2-40B4-BE49-F238E27FC236}">
                    <a16:creationId xmlns:a16="http://schemas.microsoft.com/office/drawing/2014/main" id="{5B6ACC63-4976-41DF-AB09-8165CBEC3A7D}"/>
                  </a:ext>
                </a:extLst>
              </p:cNvPr>
              <p:cNvSpPr/>
              <p:nvPr/>
            </p:nvSpPr>
            <p:spPr>
              <a:xfrm>
                <a:off x="7976633" y="4592204"/>
                <a:ext cx="506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21">
                <a:extLst>
                  <a:ext uri="{FF2B5EF4-FFF2-40B4-BE49-F238E27FC236}">
                    <a16:creationId xmlns:a16="http://schemas.microsoft.com/office/drawing/2014/main" id="{5B6ACC63-4976-41DF-AB09-8165CBEC3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33" y="4592204"/>
                <a:ext cx="5068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Блок-схема: ручний ввід 9">
            <a:extLst>
              <a:ext uri="{FF2B5EF4-FFF2-40B4-BE49-F238E27FC236}">
                <a16:creationId xmlns:a16="http://schemas.microsoft.com/office/drawing/2014/main" id="{33DC9E38-71FA-4867-BB18-35B6E3049EF5}"/>
              </a:ext>
            </a:extLst>
          </p:cNvPr>
          <p:cNvSpPr/>
          <p:nvPr/>
        </p:nvSpPr>
        <p:spPr>
          <a:xfrm rot="5400000">
            <a:off x="6073982" y="2640910"/>
            <a:ext cx="1876484" cy="2981788"/>
          </a:xfrm>
          <a:prstGeom prst="flowChartManualInput">
            <a:avLst/>
          </a:prstGeom>
          <a:noFill/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Group 14">
            <a:extLst>
              <a:ext uri="{FF2B5EF4-FFF2-40B4-BE49-F238E27FC236}">
                <a16:creationId xmlns:a16="http://schemas.microsoft.com/office/drawing/2014/main" id="{BE5C2C67-D4EB-4B52-8C0B-AB2D1DCEE35B}"/>
              </a:ext>
            </a:extLst>
          </p:cNvPr>
          <p:cNvGrpSpPr>
            <a:grpSpLocks/>
          </p:cNvGrpSpPr>
          <p:nvPr/>
        </p:nvGrpSpPr>
        <p:grpSpPr bwMode="auto">
          <a:xfrm>
            <a:off x="7825933" y="3165326"/>
            <a:ext cx="211472" cy="1875853"/>
            <a:chOff x="1896" y="1536"/>
            <a:chExt cx="168" cy="1392"/>
          </a:xfrm>
        </p:grpSpPr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9CF97048-DE47-429E-A4B3-5FA9B44CB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1536"/>
              <a:ext cx="5" cy="139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392"/>
                </a:cxn>
              </a:cxnLst>
              <a:rect l="0" t="0" r="r" b="b"/>
              <a:pathLst>
                <a:path w="7" h="1392">
                  <a:moveTo>
                    <a:pt x="7" y="0"/>
                  </a:moveTo>
                  <a:lnTo>
                    <a:pt x="0" y="1392"/>
                  </a:lnTo>
                </a:path>
              </a:pathLst>
            </a:custGeom>
            <a:noFill/>
            <a:ln w="57150" cap="flat" cmpd="sng" algn="ctr">
              <a:solidFill>
                <a:srgbClr val="7030A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AF73A9EB-3D7D-4921-8A07-5B2E006B301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80" y="2744"/>
              <a:ext cx="200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200" y="168"/>
                </a:cxn>
              </a:cxnLst>
              <a:rect l="0" t="0" r="r" b="b"/>
              <a:pathLst>
                <a:path w="200" h="168">
                  <a:moveTo>
                    <a:pt x="0" y="0"/>
                  </a:moveTo>
                  <a:cubicBezTo>
                    <a:pt x="64" y="0"/>
                    <a:pt x="128" y="0"/>
                    <a:pt x="192" y="0"/>
                  </a:cubicBezTo>
                  <a:lnTo>
                    <a:pt x="200" y="168"/>
                  </a:lnTo>
                </a:path>
              </a:pathLst>
            </a:custGeom>
            <a:noFill/>
            <a:ln w="57150" cap="flat" cmpd="sng" algn="ctr">
              <a:solidFill>
                <a:srgbClr val="7030A0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8872B810-2A26-4BD7-B8E4-25132622DAF9}"/>
              </a:ext>
            </a:extLst>
          </p:cNvPr>
          <p:cNvGrpSpPr>
            <a:grpSpLocks/>
          </p:cNvGrpSpPr>
          <p:nvPr/>
        </p:nvGrpSpPr>
        <p:grpSpPr bwMode="auto">
          <a:xfrm>
            <a:off x="5542970" y="2648547"/>
            <a:ext cx="2960147" cy="3109122"/>
            <a:chOff x="833" y="2069"/>
            <a:chExt cx="3552" cy="1416"/>
          </a:xfrm>
        </p:grpSpPr>
        <p:sp>
          <p:nvSpPr>
            <p:cNvPr id="39" name="AutoShape 35">
              <a:extLst>
                <a:ext uri="{FF2B5EF4-FFF2-40B4-BE49-F238E27FC236}">
                  <a16:creationId xmlns:a16="http://schemas.microsoft.com/office/drawing/2014/main" id="{BFBB9698-AB6B-444F-AE5D-2A63136573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89" y="1589"/>
              <a:ext cx="240" cy="3552"/>
            </a:xfrm>
            <a:prstGeom prst="rightBrace">
              <a:avLst>
                <a:gd name="adj1" fmla="val 123333"/>
                <a:gd name="adj2" fmla="val 50000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altLang="uk-U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36">
              <a:extLst>
                <a:ext uri="{FF2B5EF4-FFF2-40B4-BE49-F238E27FC236}">
                  <a16:creationId xmlns:a16="http://schemas.microsoft.com/office/drawing/2014/main" id="{6518CD8D-C41C-418D-9CAE-E7E406FBE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3" y="2069"/>
              <a:ext cx="53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uk-U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Segoe Print" panose="02000600000000000000" pitchFamily="2" charset="0"/>
                  <a:cs typeface="Arial" panose="020B0604020202020204" pitchFamily="34" charset="0"/>
                </a:rPr>
                <a:t>6</a:t>
              </a:r>
              <a:endParaRPr kumimoji="0" lang="ru-RU" altLang="uk-UA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34">
            <a:extLst>
              <a:ext uri="{FF2B5EF4-FFF2-40B4-BE49-F238E27FC236}">
                <a16:creationId xmlns:a16="http://schemas.microsoft.com/office/drawing/2014/main" id="{91D19F2B-6280-49BA-922C-2FC5CE31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120" y="5040932"/>
            <a:ext cx="4413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anose="02000600000000000000" pitchFamily="2" charset="0"/>
                <a:cs typeface="Arial" charset="0"/>
              </a:rPr>
              <a:t>К</a:t>
            </a:r>
            <a:endParaRPr lang="ru-RU" sz="2800" b="1" kern="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Print" panose="02000600000000000000" pitchFamily="2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: скругленные углы 2">
                <a:extLst>
                  <a:ext uri="{FF2B5EF4-FFF2-40B4-BE49-F238E27FC236}">
                    <a16:creationId xmlns:a16="http://schemas.microsoft.com/office/drawing/2014/main" id="{EFAF8984-B020-423F-953A-7C74F5650634}"/>
                  </a:ext>
                </a:extLst>
              </p:cNvPr>
              <p:cNvSpPr/>
              <p:nvPr/>
            </p:nvSpPr>
            <p:spPr>
              <a:xfrm>
                <a:off x="54417" y="2786975"/>
                <a:ext cx="4643890" cy="244372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ru-RU" sz="2400" dirty="0" err="1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Із</a:t>
                </a:r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ru-RU" sz="2400" dirty="0" err="1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трикутника</a:t>
                </a:r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AK</a:t>
                </a:r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В</a:t>
                </a:r>
              </a:p>
              <a:p>
                <a:pPr lvl="0" algn="just"/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K = 90°) </a:t>
                </a:r>
                <a:r>
                  <a:rPr lang="ru-RU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АК =      , </a:t>
                </a:r>
              </a:p>
              <a:p>
                <a:pPr lvl="0" algn="just"/>
                <a:endParaRPr lang="ru-RU" sz="2400" dirty="0">
                  <a:solidFill>
                    <a:srgbClr val="00B0F0"/>
                  </a:solidFill>
                  <a:latin typeface="Segoe Print" panose="02000600000000000000" pitchFamily="2" charset="0"/>
                </a:endParaRPr>
              </a:p>
              <a:p>
                <a:pPr lvl="0" algn="just"/>
                <a:r>
                  <a:rPr lang="en-US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AD = x = KD + AK =  </a:t>
                </a:r>
                <a:r>
                  <a:rPr lang="uk-UA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    =</a:t>
                </a:r>
                <a:r>
                  <a:rPr lang="en-US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6 + </a:t>
                </a:r>
                <a:r>
                  <a:rPr lang="uk-UA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      </a:t>
                </a:r>
                <a:r>
                  <a:rPr lang="en-US" sz="2400" dirty="0">
                    <a:solidFill>
                      <a:srgbClr val="00B0F0"/>
                    </a:solidFill>
                    <a:latin typeface="Segoe Print" panose="02000600000000000000" pitchFamily="2" charset="0"/>
                  </a:rPr>
                  <a:t>.</a:t>
                </a:r>
                <a:endParaRPr lang="ru-RU" sz="2400" dirty="0">
                  <a:solidFill>
                    <a:srgbClr val="00B0F0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2" name="Прямоугольник: скругленные углы 2">
                <a:extLst>
                  <a:ext uri="{FF2B5EF4-FFF2-40B4-BE49-F238E27FC236}">
                    <a16:creationId xmlns:a16="http://schemas.microsoft.com/office/drawing/2014/main" id="{EFAF8984-B020-423F-953A-7C74F5650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7" y="2786975"/>
                <a:ext cx="4643890" cy="244372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1">
            <a:extLst>
              <a:ext uri="{FF2B5EF4-FFF2-40B4-BE49-F238E27FC236}">
                <a16:creationId xmlns:a16="http://schemas.microsoft.com/office/drawing/2014/main" id="{773C1144-4DB7-4651-8143-22BCF927B4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09730" y="3666165"/>
            <a:ext cx="143670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3" name="Об'єкт 42">
            <a:extLst>
              <a:ext uri="{FF2B5EF4-FFF2-40B4-BE49-F238E27FC236}">
                <a16:creationId xmlns:a16="http://schemas.microsoft.com/office/drawing/2014/main" id="{8F667A83-D586-4E6A-B37B-C7205C216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32618"/>
              </p:ext>
            </p:extLst>
          </p:nvPr>
        </p:nvGraphicFramePr>
        <p:xfrm>
          <a:off x="3356254" y="3288158"/>
          <a:ext cx="515365" cy="71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11" imgW="330200" imgH="457200" progId="Equation.3">
                  <p:embed/>
                </p:oleObj>
              </mc:Choice>
              <mc:Fallback>
                <p:oleObj r:id="rId11" imgW="3302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54" y="3288158"/>
                        <a:ext cx="515365" cy="711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3">
            <a:extLst>
              <a:ext uri="{FF2B5EF4-FFF2-40B4-BE49-F238E27FC236}">
                <a16:creationId xmlns:a16="http://schemas.microsoft.com/office/drawing/2014/main" id="{7EE77DF4-116A-4CC5-B912-DE359BD8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5" name="Об'єкт 44">
            <a:extLst>
              <a:ext uri="{FF2B5EF4-FFF2-40B4-BE49-F238E27FC236}">
                <a16:creationId xmlns:a16="http://schemas.microsoft.com/office/drawing/2014/main" id="{8C1A8F45-644C-4110-BDEC-EA89C9937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668844"/>
              </p:ext>
            </p:extLst>
          </p:nvPr>
        </p:nvGraphicFramePr>
        <p:xfrm>
          <a:off x="1033669" y="4493631"/>
          <a:ext cx="533900" cy="73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13" imgW="330200" imgH="457200" progId="Equation.3">
                  <p:embed/>
                </p:oleObj>
              </mc:Choice>
              <mc:Fallback>
                <p:oleObj r:id="rId13" imgW="3302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669" y="4493631"/>
                        <a:ext cx="533900" cy="737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84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920753" y="875995"/>
            <a:ext cx="7340066" cy="12520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Розв’язати</a:t>
            </a:r>
            <a:r>
              <a:rPr lang="ru-RU" sz="40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40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</a:t>
            </a:r>
            <a:endParaRPr lang="ru-RU" sz="40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1CF3572-9AF2-4CE0-BD4C-197FA14FD542}"/>
              </a:ext>
            </a:extLst>
          </p:cNvPr>
          <p:cNvSpPr/>
          <p:nvPr/>
        </p:nvSpPr>
        <p:spPr>
          <a:xfrm>
            <a:off x="2464904" y="2557181"/>
            <a:ext cx="8390025" cy="3199731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AB5FCD2-E2A2-484E-AE05-85D7FCF60280}"/>
              </a:ext>
            </a:extLst>
          </p:cNvPr>
          <p:cNvSpPr/>
          <p:nvPr/>
        </p:nvSpPr>
        <p:spPr>
          <a:xfrm>
            <a:off x="3244381" y="2927958"/>
            <a:ext cx="73904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B0F0"/>
                </a:solidFill>
                <a:latin typeface="Segoe Print" panose="02000600000000000000" pitchFamily="2" charset="0"/>
              </a:rPr>
              <a:t>Розв’язати</a:t>
            </a:r>
            <a:r>
              <a:rPr lang="ru-RU" sz="3200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Segoe Print" panose="02000600000000000000" pitchFamily="2" charset="0"/>
              </a:rPr>
              <a:t>трикутник</a:t>
            </a:r>
            <a:r>
              <a:rPr lang="ru-RU" sz="3200" dirty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>
                <a:latin typeface="Segoe Print" panose="02000600000000000000" pitchFamily="2" charset="0"/>
              </a:rPr>
              <a:t>– </a:t>
            </a:r>
            <a:r>
              <a:rPr lang="ru-RU" sz="3200" dirty="0" err="1">
                <a:latin typeface="Segoe Print" panose="02000600000000000000" pitchFamily="2" charset="0"/>
              </a:rPr>
              <a:t>означає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rgbClr val="CC0066"/>
                </a:solidFill>
                <a:latin typeface="Segoe Print" panose="02000600000000000000" pitchFamily="2" charset="0"/>
              </a:rPr>
              <a:t>знайти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Segoe Print" panose="02000600000000000000" pitchFamily="2" charset="0"/>
              </a:rPr>
              <a:t>невідомі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latin typeface="Segoe Print" panose="02000600000000000000" pitchFamily="2" charset="0"/>
              </a:rPr>
              <a:t>його</a:t>
            </a:r>
            <a:endParaRPr lang="ru-RU" sz="3200" dirty="0">
              <a:latin typeface="Segoe Print" panose="02000600000000000000" pitchFamily="2" charset="0"/>
            </a:endParaRPr>
          </a:p>
          <a:p>
            <a:r>
              <a:rPr lang="ru-RU" sz="3200" dirty="0" err="1">
                <a:solidFill>
                  <a:srgbClr val="00B0F0"/>
                </a:solidFill>
                <a:latin typeface="Segoe Print" panose="02000600000000000000" pitchFamily="2" charset="0"/>
              </a:rPr>
              <a:t>сторони</a:t>
            </a:r>
            <a:r>
              <a:rPr lang="ru-RU" sz="3200" dirty="0">
                <a:latin typeface="Segoe Print" panose="02000600000000000000" pitchFamily="2" charset="0"/>
              </a:rPr>
              <a:t> і </a:t>
            </a:r>
            <a:r>
              <a:rPr lang="ru-RU" sz="3200" dirty="0" err="1">
                <a:solidFill>
                  <a:srgbClr val="00B0F0"/>
                </a:solidFill>
                <a:latin typeface="Segoe Print" panose="02000600000000000000" pitchFamily="2" charset="0"/>
              </a:rPr>
              <a:t>невідомі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 err="1">
                <a:latin typeface="Segoe Print" panose="02000600000000000000" pitchFamily="2" charset="0"/>
              </a:rPr>
              <a:t>його</a:t>
            </a:r>
            <a:r>
              <a:rPr lang="ru-RU" sz="3200" dirty="0">
                <a:latin typeface="Segoe Print" panose="02000600000000000000" pitchFamily="2" charset="0"/>
              </a:rPr>
              <a:t> </a:t>
            </a:r>
            <a:r>
              <a:rPr lang="ru-RU" sz="3200" dirty="0">
                <a:solidFill>
                  <a:srgbClr val="00B0F0"/>
                </a:solidFill>
                <a:latin typeface="Segoe Print" panose="02000600000000000000" pitchFamily="2" charset="0"/>
              </a:rPr>
              <a:t>кути </a:t>
            </a:r>
            <a:r>
              <a:rPr lang="ru-RU" sz="3200" dirty="0">
                <a:latin typeface="Segoe Print" panose="02000600000000000000" pitchFamily="2" charset="0"/>
              </a:rPr>
              <a:t>за </a:t>
            </a:r>
            <a:r>
              <a:rPr lang="ru-RU" sz="3200" dirty="0" err="1">
                <a:latin typeface="Segoe Print" panose="02000600000000000000" pitchFamily="2" charset="0"/>
              </a:rPr>
              <a:t>відомими</a:t>
            </a:r>
            <a:r>
              <a:rPr lang="ru-RU" sz="3200" dirty="0">
                <a:latin typeface="Segoe Print" panose="02000600000000000000" pitchFamily="2" charset="0"/>
              </a:rPr>
              <a:t> сторонами і кутами.</a:t>
            </a:r>
            <a:endParaRPr lang="uk-UA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005091" y="813750"/>
            <a:ext cx="7340066" cy="11107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1.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Розв’язування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трикутників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за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гіпотенузою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і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гострим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кутом.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1CF3572-9AF2-4CE0-BD4C-197FA14FD542}"/>
              </a:ext>
            </a:extLst>
          </p:cNvPr>
          <p:cNvSpPr/>
          <p:nvPr/>
        </p:nvSpPr>
        <p:spPr>
          <a:xfrm>
            <a:off x="4422845" y="2096556"/>
            <a:ext cx="7340067" cy="348923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8C0EDB-92D2-446D-B70A-C5B3A6297F06}"/>
              </a:ext>
            </a:extLst>
          </p:cNvPr>
          <p:cNvSpPr/>
          <p:nvPr/>
        </p:nvSpPr>
        <p:spPr>
          <a:xfrm>
            <a:off x="4700924" y="2605826"/>
            <a:ext cx="67839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Print" panose="02000600000000000000" pitchFamily="2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Задача 1.</a:t>
            </a:r>
            <a:r>
              <a:rPr lang="ru-RU" sz="2800" b="1" dirty="0">
                <a:latin typeface="Segoe Print" panose="02000600000000000000" pitchFamily="2" charset="0"/>
              </a:rPr>
              <a:t> Дано </a:t>
            </a:r>
            <a:r>
              <a:rPr lang="ru-RU" sz="2800" b="1" dirty="0" err="1">
                <a:latin typeface="Segoe Print" panose="02000600000000000000" pitchFamily="2" charset="0"/>
              </a:rPr>
              <a:t>гіпотенузу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c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прямокутного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endParaRPr lang="ru-RU" sz="2800" b="1" dirty="0">
              <a:latin typeface="Segoe Print" panose="02000600000000000000" pitchFamily="2" charset="0"/>
            </a:endParaRPr>
          </a:p>
          <a:p>
            <a:r>
              <a:rPr lang="ru-RU" sz="2800" b="1" dirty="0">
                <a:latin typeface="Segoe Print" panose="02000600000000000000" pitchFamily="2" charset="0"/>
              </a:rPr>
              <a:t>і </a:t>
            </a:r>
            <a:r>
              <a:rPr lang="ru-RU" sz="2800" b="1" dirty="0" err="1">
                <a:latin typeface="Segoe Print" panose="02000600000000000000" pitchFamily="2" charset="0"/>
              </a:rPr>
              <a:t>гострий</a:t>
            </a:r>
            <a:r>
              <a:rPr lang="ru-RU" sz="2800" b="1" dirty="0">
                <a:latin typeface="Segoe Print" panose="02000600000000000000" pitchFamily="2" charset="0"/>
              </a:rPr>
              <a:t> кут 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А</a:t>
            </a:r>
            <a:r>
              <a:rPr lang="ru-RU" sz="2800" b="1" dirty="0">
                <a:latin typeface="Segoe Print" panose="02000600000000000000" pitchFamily="2" charset="0"/>
              </a:rPr>
              <a:t>. </a:t>
            </a:r>
            <a:r>
              <a:rPr lang="ru-RU" sz="2800" b="1" dirty="0" err="1">
                <a:latin typeface="Segoe Print" panose="02000600000000000000" pitchFamily="2" charset="0"/>
              </a:rPr>
              <a:t>Знайдіть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другий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гострий</a:t>
            </a:r>
            <a:r>
              <a:rPr lang="ru-RU" sz="2800" b="1" dirty="0">
                <a:latin typeface="Segoe Print" panose="02000600000000000000" pitchFamily="2" charset="0"/>
              </a:rPr>
              <a:t> кут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endParaRPr lang="ru-RU" sz="2800" b="1" dirty="0">
              <a:latin typeface="Segoe Print" panose="02000600000000000000" pitchFamily="2" charset="0"/>
            </a:endParaRPr>
          </a:p>
          <a:p>
            <a:r>
              <a:rPr lang="ru-RU" sz="2800" b="1" dirty="0">
                <a:latin typeface="Segoe Print" panose="02000600000000000000" pitchFamily="2" charset="0"/>
              </a:rPr>
              <a:t>і </a:t>
            </a:r>
            <a:r>
              <a:rPr lang="ru-RU" sz="2800" b="1" dirty="0" err="1">
                <a:latin typeface="Segoe Print" panose="02000600000000000000" pitchFamily="2" charset="0"/>
              </a:rPr>
              <a:t>його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катети</a:t>
            </a:r>
            <a:r>
              <a:rPr lang="ru-RU" sz="2800" b="1" dirty="0">
                <a:latin typeface="Segoe Print" panose="02000600000000000000" pitchFamily="2" charset="0"/>
              </a:rPr>
              <a:t>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121285" y="2926764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/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3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57189" y="3429000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/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CF2F4B-49B0-4ED2-BFB7-381AA9D15D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4" r="2122"/>
          <a:stretch/>
        </p:blipFill>
        <p:spPr>
          <a:xfrm>
            <a:off x="2792789" y="1812704"/>
            <a:ext cx="8730428" cy="3456950"/>
          </a:xfrm>
          <a:prstGeom prst="rect">
            <a:avLst/>
          </a:prstGeom>
        </p:spPr>
      </p:pic>
      <p:sp>
        <p:nvSpPr>
          <p:cNvPr id="35" name="Прямоугольник 23">
            <a:extLst>
              <a:ext uri="{FF2B5EF4-FFF2-40B4-BE49-F238E27FC236}">
                <a16:creationId xmlns:a16="http://schemas.microsoft.com/office/drawing/2014/main" id="{09DAB74C-48BB-46D1-AB50-B83C4B349412}"/>
              </a:ext>
            </a:extLst>
          </p:cNvPr>
          <p:cNvSpPr/>
          <p:nvPr/>
        </p:nvSpPr>
        <p:spPr>
          <a:xfrm>
            <a:off x="191653" y="459047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C0066"/>
                </a:solidFill>
                <a:latin typeface="Segoe Print" panose="02000600000000000000" pitchFamily="2" charset="0"/>
              </a:rPr>
              <a:t>а</a:t>
            </a:r>
            <a:endParaRPr lang="ru-RU" sz="2800" dirty="0">
              <a:solidFill>
                <a:srgbClr val="CC0066"/>
              </a:solidFill>
            </a:endParaRPr>
          </a:p>
        </p:txBody>
      </p:sp>
      <p:sp>
        <p:nvSpPr>
          <p:cNvPr id="36" name="Прямоугольник 23">
            <a:extLst>
              <a:ext uri="{FF2B5EF4-FFF2-40B4-BE49-F238E27FC236}">
                <a16:creationId xmlns:a16="http://schemas.microsoft.com/office/drawing/2014/main" id="{0B4313BB-30D8-42DF-9286-B1EC9D93C40F}"/>
              </a:ext>
            </a:extLst>
          </p:cNvPr>
          <p:cNvSpPr/>
          <p:nvPr/>
        </p:nvSpPr>
        <p:spPr>
          <a:xfrm>
            <a:off x="1722267" y="597041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0066"/>
                </a:solidFill>
                <a:latin typeface="Segoe Print" panose="02000600000000000000" pitchFamily="2" charset="0"/>
              </a:rPr>
              <a:t>b</a:t>
            </a:r>
            <a:endParaRPr lang="ru-RU" sz="28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0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1)	Катет,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протилежний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куту </a:t>
            </a:r>
            <a:r>
              <a:rPr lang="el-GR" sz="2400" dirty="0">
                <a:solidFill>
                  <a:srgbClr val="7030A0"/>
                </a:solidFill>
                <a:latin typeface="Segoe Print" panose="02000600000000000000" pitchFamily="2" charset="0"/>
              </a:rPr>
              <a:t>α,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дорівнює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добутку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гіпотенузи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на...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005091" y="813750"/>
            <a:ext cx="7340066" cy="11107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2.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Розв’язування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-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ників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за катетом і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гострим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кутом.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1CF3572-9AF2-4CE0-BD4C-197FA14FD542}"/>
              </a:ext>
            </a:extLst>
          </p:cNvPr>
          <p:cNvSpPr/>
          <p:nvPr/>
        </p:nvSpPr>
        <p:spPr>
          <a:xfrm>
            <a:off x="4396213" y="2099070"/>
            <a:ext cx="7340067" cy="265655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8C0EDB-92D2-446D-B70A-C5B3A6297F06}"/>
              </a:ext>
            </a:extLst>
          </p:cNvPr>
          <p:cNvSpPr/>
          <p:nvPr/>
        </p:nvSpPr>
        <p:spPr>
          <a:xfrm>
            <a:off x="4615022" y="2250767"/>
            <a:ext cx="67839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Print" panose="02000600000000000000" pitchFamily="2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Задача 2. </a:t>
            </a:r>
            <a:r>
              <a:rPr lang="ru-RU" sz="2800" b="1" dirty="0">
                <a:latin typeface="Segoe Print" panose="02000600000000000000" pitchFamily="2" charset="0"/>
              </a:rPr>
              <a:t>Дано катет 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a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</a:p>
          <a:p>
            <a:r>
              <a:rPr lang="ru-RU" sz="2800" b="1" dirty="0" err="1">
                <a:latin typeface="Segoe Print" panose="02000600000000000000" pitchFamily="2" charset="0"/>
              </a:rPr>
              <a:t>прямокутного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r>
              <a:rPr lang="ru-RU" sz="2800" b="1" dirty="0">
                <a:latin typeface="Segoe Print" panose="02000600000000000000" pitchFamily="2" charset="0"/>
              </a:rPr>
              <a:t> і</a:t>
            </a:r>
          </a:p>
          <a:p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гострий</a:t>
            </a:r>
            <a:r>
              <a:rPr lang="ru-RU" sz="2800" b="1" dirty="0">
                <a:latin typeface="Segoe Print" panose="02000600000000000000" pitchFamily="2" charset="0"/>
              </a:rPr>
              <a:t> кут 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A</a:t>
            </a:r>
            <a:r>
              <a:rPr lang="ru-RU" sz="2800" b="1" dirty="0">
                <a:latin typeface="Segoe Print" panose="02000600000000000000" pitchFamily="2" charset="0"/>
              </a:rPr>
              <a:t>. </a:t>
            </a:r>
            <a:r>
              <a:rPr lang="ru-RU" sz="2800" b="1" dirty="0" err="1">
                <a:latin typeface="Segoe Print" panose="02000600000000000000" pitchFamily="2" charset="0"/>
              </a:rPr>
              <a:t>Знайдіть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другий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гострий</a:t>
            </a:r>
            <a:r>
              <a:rPr lang="ru-RU" sz="2800" b="1" dirty="0">
                <a:latin typeface="Segoe Print" panose="02000600000000000000" pitchFamily="2" charset="0"/>
              </a:rPr>
              <a:t> кут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r>
              <a:rPr lang="ru-RU" sz="2800" b="1" dirty="0">
                <a:latin typeface="Segoe Print" panose="02000600000000000000" pitchFamily="2" charset="0"/>
              </a:rPr>
              <a:t>, </a:t>
            </a:r>
            <a:r>
              <a:rPr lang="ru-RU" sz="2800" b="1" dirty="0" err="1">
                <a:latin typeface="Segoe Print" panose="02000600000000000000" pitchFamily="2" charset="0"/>
              </a:rPr>
              <a:t>його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другий</a:t>
            </a:r>
            <a:r>
              <a:rPr lang="ru-RU" sz="2800" b="1" dirty="0">
                <a:latin typeface="Segoe Print" panose="02000600000000000000" pitchFamily="2" charset="0"/>
              </a:rPr>
              <a:t> катет і </a:t>
            </a:r>
            <a:r>
              <a:rPr lang="ru-RU" sz="2800" b="1" dirty="0" err="1">
                <a:latin typeface="Segoe Print" panose="02000600000000000000" pitchFamily="2" charset="0"/>
              </a:rPr>
              <a:t>гіпотенузу</a:t>
            </a:r>
            <a:r>
              <a:rPr lang="ru-RU" sz="2800" b="1" dirty="0">
                <a:latin typeface="Segoe Print" panose="02000600000000000000" pitchFamily="2" charset="0"/>
              </a:rPr>
              <a:t>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121285" y="2926764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5609309" y="3394037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Segoe Print" panose="02000600000000000000" pitchFamily="2" charset="0"/>
                </a:rPr>
                <a:t>а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/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5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57189" y="3429000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/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 23">
            <a:extLst>
              <a:ext uri="{FF2B5EF4-FFF2-40B4-BE49-F238E27FC236}">
                <a16:creationId xmlns:a16="http://schemas.microsoft.com/office/drawing/2014/main" id="{09DAB74C-48BB-46D1-AB50-B83C4B349412}"/>
              </a:ext>
            </a:extLst>
          </p:cNvPr>
          <p:cNvSpPr/>
          <p:nvPr/>
        </p:nvSpPr>
        <p:spPr>
          <a:xfrm>
            <a:off x="191653" y="459047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Segoe Print" panose="02000600000000000000" pitchFamily="2" charset="0"/>
              </a:rPr>
              <a:t>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23">
            <a:extLst>
              <a:ext uri="{FF2B5EF4-FFF2-40B4-BE49-F238E27FC236}">
                <a16:creationId xmlns:a16="http://schemas.microsoft.com/office/drawing/2014/main" id="{0B4313BB-30D8-42DF-9286-B1EC9D93C40F}"/>
              </a:ext>
            </a:extLst>
          </p:cNvPr>
          <p:cNvSpPr/>
          <p:nvPr/>
        </p:nvSpPr>
        <p:spPr>
          <a:xfrm>
            <a:off x="1722267" y="597041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0066"/>
                </a:solidFill>
                <a:latin typeface="Segoe Print" panose="02000600000000000000" pitchFamily="2" charset="0"/>
              </a:rPr>
              <a:t>b</a:t>
            </a:r>
            <a:endParaRPr lang="ru-RU" sz="2800" dirty="0">
              <a:solidFill>
                <a:srgbClr val="CC006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1E11F-2DD9-4344-A18D-E5F02093D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402" y="1531018"/>
            <a:ext cx="7880300" cy="38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0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005091" y="813750"/>
            <a:ext cx="7340066" cy="11107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3.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Розв’язування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трикутників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за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двома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катетами.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1CF3572-9AF2-4CE0-BD4C-197FA14FD542}"/>
              </a:ext>
            </a:extLst>
          </p:cNvPr>
          <p:cNvSpPr/>
          <p:nvPr/>
        </p:nvSpPr>
        <p:spPr>
          <a:xfrm>
            <a:off x="4422845" y="2096556"/>
            <a:ext cx="7340067" cy="348923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8C0EDB-92D2-446D-B70A-C5B3A6297F06}"/>
              </a:ext>
            </a:extLst>
          </p:cNvPr>
          <p:cNvSpPr/>
          <p:nvPr/>
        </p:nvSpPr>
        <p:spPr>
          <a:xfrm>
            <a:off x="4700924" y="2605826"/>
            <a:ext cx="67839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Print" panose="02000600000000000000" pitchFamily="2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Задача 3.</a:t>
            </a:r>
            <a:r>
              <a:rPr lang="ru-RU" sz="2800" b="1" dirty="0">
                <a:latin typeface="Segoe Print" panose="02000600000000000000" pitchFamily="2" charset="0"/>
              </a:rPr>
              <a:t> Дано </a:t>
            </a:r>
            <a:r>
              <a:rPr lang="ru-RU" sz="2800" b="1" dirty="0" err="1">
                <a:latin typeface="Segoe Print" panose="02000600000000000000" pitchFamily="2" charset="0"/>
              </a:rPr>
              <a:t>катети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a</a:t>
            </a:r>
            <a:r>
              <a:rPr lang="ru-RU" sz="2800" b="1" dirty="0">
                <a:latin typeface="Segoe Print" panose="02000600000000000000" pitchFamily="2" charset="0"/>
              </a:rPr>
              <a:t> і 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прямокутного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r>
              <a:rPr lang="ru-RU" sz="2800" b="1" dirty="0">
                <a:latin typeface="Segoe Print" panose="02000600000000000000" pitchFamily="2" charset="0"/>
              </a:rPr>
              <a:t>.</a:t>
            </a:r>
          </a:p>
          <a:p>
            <a:r>
              <a:rPr lang="ru-RU" sz="2800" b="1" dirty="0" err="1">
                <a:latin typeface="Segoe Print" panose="02000600000000000000" pitchFamily="2" charset="0"/>
              </a:rPr>
              <a:t>Знайдіть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гіпотенузу</a:t>
            </a:r>
            <a:r>
              <a:rPr lang="ru-RU" sz="2800" b="1" dirty="0">
                <a:latin typeface="Segoe Print" panose="02000600000000000000" pitchFamily="2" charset="0"/>
              </a:rPr>
              <a:t> та </a:t>
            </a:r>
            <a:r>
              <a:rPr lang="ru-RU" sz="2800" b="1" dirty="0" err="1">
                <a:latin typeface="Segoe Print" panose="02000600000000000000" pitchFamily="2" charset="0"/>
              </a:rPr>
              <a:t>гострі</a:t>
            </a:r>
            <a:r>
              <a:rPr lang="ru-RU" sz="2800" b="1" dirty="0">
                <a:latin typeface="Segoe Print" panose="02000600000000000000" pitchFamily="2" charset="0"/>
              </a:rPr>
              <a:t>  кути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r>
              <a:rPr lang="ru-RU" sz="2800" b="1" dirty="0">
                <a:latin typeface="Segoe Print" panose="02000600000000000000" pitchFamily="2" charset="0"/>
              </a:rPr>
              <a:t>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121285" y="2926764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5732655" y="3476197"/>
              <a:ext cx="3326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Segoe Print" panose="02000600000000000000" pitchFamily="2" charset="0"/>
                </a:rPr>
                <a:t>а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 23">
            <a:extLst>
              <a:ext uri="{FF2B5EF4-FFF2-40B4-BE49-F238E27FC236}">
                <a16:creationId xmlns:a16="http://schemas.microsoft.com/office/drawing/2014/main" id="{6B611895-FFB7-46A6-8A78-489F510B5AB1}"/>
              </a:ext>
            </a:extLst>
          </p:cNvPr>
          <p:cNvSpPr/>
          <p:nvPr/>
        </p:nvSpPr>
        <p:spPr>
          <a:xfrm>
            <a:off x="2562100" y="5460448"/>
            <a:ext cx="332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b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6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57189" y="3429000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C0066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CC0066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/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 23">
            <a:extLst>
              <a:ext uri="{FF2B5EF4-FFF2-40B4-BE49-F238E27FC236}">
                <a16:creationId xmlns:a16="http://schemas.microsoft.com/office/drawing/2014/main" id="{09DAB74C-48BB-46D1-AB50-B83C4B349412}"/>
              </a:ext>
            </a:extLst>
          </p:cNvPr>
          <p:cNvSpPr/>
          <p:nvPr/>
        </p:nvSpPr>
        <p:spPr>
          <a:xfrm>
            <a:off x="191653" y="459047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Segoe Print" panose="02000600000000000000" pitchFamily="2" charset="0"/>
              </a:rPr>
              <a:t>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23">
            <a:extLst>
              <a:ext uri="{FF2B5EF4-FFF2-40B4-BE49-F238E27FC236}">
                <a16:creationId xmlns:a16="http://schemas.microsoft.com/office/drawing/2014/main" id="{0B4313BB-30D8-42DF-9286-B1EC9D93C40F}"/>
              </a:ext>
            </a:extLst>
          </p:cNvPr>
          <p:cNvSpPr/>
          <p:nvPr/>
        </p:nvSpPr>
        <p:spPr>
          <a:xfrm>
            <a:off x="1722267" y="597041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Segoe Print" panose="02000600000000000000" pitchFamily="2" charset="0"/>
              </a:rPr>
              <a:t>b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C5F34A-A74B-4453-8479-B15862BA65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7" r="2625" b="1720"/>
          <a:stretch/>
        </p:blipFill>
        <p:spPr>
          <a:xfrm>
            <a:off x="3160627" y="1550277"/>
            <a:ext cx="7767785" cy="3994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28">
                <a:extLst>
                  <a:ext uri="{FF2B5EF4-FFF2-40B4-BE49-F238E27FC236}">
                    <a16:creationId xmlns:a16="http://schemas.microsoft.com/office/drawing/2014/main" id="{DBE27D31-12D2-4180-8364-A2FAC39710F8}"/>
                  </a:ext>
                </a:extLst>
              </p:cNvPr>
              <p:cNvSpPr/>
              <p:nvPr/>
            </p:nvSpPr>
            <p:spPr>
              <a:xfrm>
                <a:off x="2612666" y="5444696"/>
                <a:ext cx="4187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28">
                <a:extLst>
                  <a:ext uri="{FF2B5EF4-FFF2-40B4-BE49-F238E27FC236}">
                    <a16:creationId xmlns:a16="http://schemas.microsoft.com/office/drawing/2014/main" id="{DBE27D31-12D2-4180-8364-A2FAC3971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66" y="5444696"/>
                <a:ext cx="41870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46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005091" y="813750"/>
            <a:ext cx="7340066" cy="11107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4.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Розв’язування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прямокутних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трикутників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за катетом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і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гіпотенузою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1CF3572-9AF2-4CE0-BD4C-197FA14FD542}"/>
              </a:ext>
            </a:extLst>
          </p:cNvPr>
          <p:cNvSpPr/>
          <p:nvPr/>
        </p:nvSpPr>
        <p:spPr>
          <a:xfrm>
            <a:off x="4422845" y="2096556"/>
            <a:ext cx="7340067" cy="348923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8C0EDB-92D2-446D-B70A-C5B3A6297F06}"/>
              </a:ext>
            </a:extLst>
          </p:cNvPr>
          <p:cNvSpPr/>
          <p:nvPr/>
        </p:nvSpPr>
        <p:spPr>
          <a:xfrm>
            <a:off x="4700924" y="2605826"/>
            <a:ext cx="69199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Print" panose="02000600000000000000" pitchFamily="2" charset="0"/>
              </a:rPr>
              <a:t>	</a:t>
            </a:r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Задача 4.</a:t>
            </a:r>
            <a:r>
              <a:rPr lang="ru-RU" sz="2800" b="1" dirty="0">
                <a:latin typeface="Segoe Print" panose="02000600000000000000" pitchFamily="2" charset="0"/>
              </a:rPr>
              <a:t> Дано катет </a:t>
            </a:r>
            <a:r>
              <a:rPr lang="ru-RU" sz="2800" b="1" dirty="0">
                <a:solidFill>
                  <a:srgbClr val="CC0066"/>
                </a:solidFill>
                <a:latin typeface="Segoe Print" panose="02000600000000000000" pitchFamily="2" charset="0"/>
              </a:rPr>
              <a:t>a</a:t>
            </a:r>
            <a:r>
              <a:rPr lang="ru-RU" sz="2800" b="1" dirty="0">
                <a:latin typeface="Segoe Print" panose="02000600000000000000" pitchFamily="2" charset="0"/>
              </a:rPr>
              <a:t> і </a:t>
            </a:r>
            <a:r>
              <a:rPr lang="ru-RU" sz="2800" b="1" dirty="0" err="1">
                <a:latin typeface="Segoe Print" panose="02000600000000000000" pitchFamily="2" charset="0"/>
              </a:rPr>
              <a:t>гіпотенузу</a:t>
            </a:r>
            <a:r>
              <a:rPr lang="ru-RU" sz="2800" b="1" dirty="0">
                <a:solidFill>
                  <a:srgbClr val="CC0066"/>
                </a:solidFill>
                <a:latin typeface="Segoe Print" panose="02000600000000000000" pitchFamily="2" charset="0"/>
              </a:rPr>
              <a:t> c </a:t>
            </a:r>
            <a:r>
              <a:rPr lang="ru-RU" sz="2800" b="1" dirty="0" err="1">
                <a:latin typeface="Segoe Print" panose="02000600000000000000" pitchFamily="2" charset="0"/>
              </a:rPr>
              <a:t>прямокутного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r>
              <a:rPr lang="ru-RU" sz="2800" b="1" dirty="0">
                <a:latin typeface="Segoe Print" panose="02000600000000000000" pitchFamily="2" charset="0"/>
              </a:rPr>
              <a:t>. </a:t>
            </a:r>
            <a:r>
              <a:rPr lang="ru-RU" sz="2800" b="1" dirty="0" err="1">
                <a:latin typeface="Segoe Print" panose="02000600000000000000" pitchFamily="2" charset="0"/>
              </a:rPr>
              <a:t>Знайдіть</a:t>
            </a:r>
            <a:r>
              <a:rPr lang="ru-RU" sz="2800" b="1" dirty="0">
                <a:latin typeface="Segoe Print" panose="02000600000000000000" pitchFamily="2" charset="0"/>
              </a:rPr>
              <a:t> </a:t>
            </a:r>
            <a:r>
              <a:rPr lang="ru-RU" sz="2800" b="1" dirty="0" err="1">
                <a:latin typeface="Segoe Print" panose="02000600000000000000" pitchFamily="2" charset="0"/>
              </a:rPr>
              <a:t>другий</a:t>
            </a:r>
            <a:r>
              <a:rPr lang="ru-RU" sz="2800" b="1" dirty="0">
                <a:latin typeface="Segoe Print" panose="02000600000000000000" pitchFamily="2" charset="0"/>
              </a:rPr>
              <a:t> катет і </a:t>
            </a:r>
            <a:r>
              <a:rPr lang="ru-RU" sz="2800" b="1" dirty="0" err="1">
                <a:latin typeface="Segoe Print" panose="02000600000000000000" pitchFamily="2" charset="0"/>
              </a:rPr>
              <a:t>гострі</a:t>
            </a:r>
            <a:r>
              <a:rPr lang="ru-RU" sz="2800" b="1" dirty="0">
                <a:latin typeface="Segoe Print" panose="02000600000000000000" pitchFamily="2" charset="0"/>
              </a:rPr>
              <a:t> кути </a:t>
            </a:r>
            <a:r>
              <a:rPr lang="ru-RU" sz="2800" b="1" dirty="0" err="1">
                <a:latin typeface="Segoe Print" panose="02000600000000000000" pitchFamily="2" charset="0"/>
              </a:rPr>
              <a:t>трикутника</a:t>
            </a:r>
            <a:r>
              <a:rPr lang="ru-RU" sz="2800" b="1" dirty="0">
                <a:latin typeface="Segoe Print" panose="02000600000000000000" pitchFamily="2" charset="0"/>
              </a:rPr>
              <a:t>.</a:t>
            </a:r>
            <a:endParaRPr lang="ru-RU" sz="2400" dirty="0">
              <a:latin typeface="Segoe Print" panose="02000600000000000000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121285" y="2926764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 23">
            <a:extLst>
              <a:ext uri="{FF2B5EF4-FFF2-40B4-BE49-F238E27FC236}">
                <a16:creationId xmlns:a16="http://schemas.microsoft.com/office/drawing/2014/main" id="{8ADB2BE8-A0D3-45C7-8DD0-B0E8CB51ECC2}"/>
              </a:ext>
            </a:extLst>
          </p:cNvPr>
          <p:cNvSpPr/>
          <p:nvPr/>
        </p:nvSpPr>
        <p:spPr>
          <a:xfrm>
            <a:off x="1206504" y="412047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Вивчення нового матеріалу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21DA8A-4600-4959-9307-BFE2AF97C93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00" y="824866"/>
            <a:ext cx="2408338" cy="2656555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D6622E4-7EF9-4FE1-9643-4EE57F5A577D}"/>
              </a:ext>
            </a:extLst>
          </p:cNvPr>
          <p:cNvGrpSpPr/>
          <p:nvPr/>
        </p:nvGrpSpPr>
        <p:grpSpPr>
          <a:xfrm>
            <a:off x="157189" y="3429000"/>
            <a:ext cx="3929522" cy="2879204"/>
            <a:chOff x="5606520" y="2346485"/>
            <a:chExt cx="3929522" cy="287920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B861C80-CC4C-4C8D-9941-CFE9C9A2B5DC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EF78E5E-7D2B-44E2-9431-ABE2AB05920F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7A6750-1DA1-4D1F-97AA-1C1804651EA5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3531878-E0FC-4338-83D3-D9EADF5C2456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/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ru-RU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9D90FAB6-7BDF-4A44-BDFB-8F0E3156D2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776" y="2804740"/>
                  <a:ext cx="41870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5A91AE-B8F9-44AE-93AE-729BDFFE2665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E13A0FF6-E2BF-43E8-9543-DF635447A433}"/>
                  </a:ext>
                </a:extLst>
              </p:cNvPr>
              <p:cNvCxnSpPr>
                <a:cxnSpLocks/>
                <a:stCxn id="27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EE8884D6-455D-4688-881D-076520D553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9F3BBF4-F149-4714-B3D2-984283110A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FE7E7E39-D107-455A-B928-F94C0EBCF4A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 23">
            <a:extLst>
              <a:ext uri="{FF2B5EF4-FFF2-40B4-BE49-F238E27FC236}">
                <a16:creationId xmlns:a16="http://schemas.microsoft.com/office/drawing/2014/main" id="{09DAB74C-48BB-46D1-AB50-B83C4B349412}"/>
              </a:ext>
            </a:extLst>
          </p:cNvPr>
          <p:cNvSpPr/>
          <p:nvPr/>
        </p:nvSpPr>
        <p:spPr>
          <a:xfrm>
            <a:off x="191653" y="459047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Segoe Print" panose="02000600000000000000" pitchFamily="2" charset="0"/>
              </a:rPr>
              <a:t>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23">
            <a:extLst>
              <a:ext uri="{FF2B5EF4-FFF2-40B4-BE49-F238E27FC236}">
                <a16:creationId xmlns:a16="http://schemas.microsoft.com/office/drawing/2014/main" id="{0B4313BB-30D8-42DF-9286-B1EC9D93C40F}"/>
              </a:ext>
            </a:extLst>
          </p:cNvPr>
          <p:cNvSpPr/>
          <p:nvPr/>
        </p:nvSpPr>
        <p:spPr>
          <a:xfrm>
            <a:off x="1722267" y="597041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C0066"/>
                </a:solidFill>
                <a:latin typeface="Segoe Print" panose="02000600000000000000" pitchFamily="2" charset="0"/>
              </a:rPr>
              <a:t>b</a:t>
            </a:r>
            <a:endParaRPr lang="ru-RU" sz="2800" dirty="0">
              <a:solidFill>
                <a:srgbClr val="CC006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091BA-A0A7-428D-94F7-974309166C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7643" y="1492994"/>
            <a:ext cx="7533601" cy="3673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28">
                <a:extLst>
                  <a:ext uri="{FF2B5EF4-FFF2-40B4-BE49-F238E27FC236}">
                    <a16:creationId xmlns:a16="http://schemas.microsoft.com/office/drawing/2014/main" id="{68D6B191-480B-4D54-B2F3-E6C0C61DC1D0}"/>
                  </a:ext>
                </a:extLst>
              </p:cNvPr>
              <p:cNvSpPr/>
              <p:nvPr/>
            </p:nvSpPr>
            <p:spPr>
              <a:xfrm>
                <a:off x="2539886" y="5399753"/>
                <a:ext cx="4187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28">
                <a:extLst>
                  <a:ext uri="{FF2B5EF4-FFF2-40B4-BE49-F238E27FC236}">
                    <a16:creationId xmlns:a16="http://schemas.microsoft.com/office/drawing/2014/main" id="{68D6B191-480B-4D54-B2F3-E6C0C61DC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886" y="5399753"/>
                <a:ext cx="41870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883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244381" y="1373289"/>
            <a:ext cx="7016438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Розв’язати задачі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Виконання письмових вправ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A29112-B304-4BFA-B085-AAADB83556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4" y="908192"/>
            <a:ext cx="2496445" cy="183332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07BBA-531F-48CB-AE88-2C91C5CA3D12}"/>
              </a:ext>
            </a:extLst>
          </p:cNvPr>
          <p:cNvGrpSpPr/>
          <p:nvPr/>
        </p:nvGrpSpPr>
        <p:grpSpPr>
          <a:xfrm>
            <a:off x="4190906" y="2308961"/>
            <a:ext cx="4019029" cy="661281"/>
            <a:chOff x="4190906" y="2308961"/>
            <a:chExt cx="4019029" cy="661281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13BF543-3F06-4A7D-85F3-3FF0C6948CD5}"/>
                </a:ext>
              </a:extLst>
            </p:cNvPr>
            <p:cNvSpPr/>
            <p:nvPr/>
          </p:nvSpPr>
          <p:spPr>
            <a:xfrm>
              <a:off x="4606656" y="2407836"/>
              <a:ext cx="3603279" cy="4721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№ 756(1), 758(1) </a:t>
              </a:r>
              <a:endParaRPr lang="ru-RU" sz="2400" b="1" dirty="0">
                <a:solidFill>
                  <a:srgbClr val="7030A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28" name="Picture 2" descr="ÐÐ°ÑÑÐ¸Ð½ÐºÐ¸ Ð¿Ð¾ Ð·Ð°Ð¿ÑÐ¾ÑÑ Ð±Ð°Ð½Ð½ÐµÑÑ Ñ Ð³ÐµÐ¾Ð¼ÐµÑÑÐ¸ÑÐµÑÐºÐ¸Ð¼Ð¸ ÑÐ¸Ð³ÑÑÐ°Ð¼Ð¸">
              <a:extLst>
                <a:ext uri="{FF2B5EF4-FFF2-40B4-BE49-F238E27FC236}">
                  <a16:creationId xmlns:a16="http://schemas.microsoft.com/office/drawing/2014/main" id="{79C07357-A2C4-498A-9EB2-78B9092F8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2" t="6743" r="23748" b="48300"/>
            <a:stretch/>
          </p:blipFill>
          <p:spPr bwMode="auto">
            <a:xfrm>
              <a:off x="4190906" y="2308961"/>
              <a:ext cx="664507" cy="6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01180B5-5843-4D17-9BB4-074254B6C981}"/>
              </a:ext>
            </a:extLst>
          </p:cNvPr>
          <p:cNvGrpSpPr/>
          <p:nvPr/>
        </p:nvGrpSpPr>
        <p:grpSpPr>
          <a:xfrm>
            <a:off x="4190906" y="3375620"/>
            <a:ext cx="4019029" cy="661281"/>
            <a:chOff x="4190906" y="2308961"/>
            <a:chExt cx="4019029" cy="661281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25C5EE3C-2D75-42D0-893B-A0F1EDA202E6}"/>
                </a:ext>
              </a:extLst>
            </p:cNvPr>
            <p:cNvSpPr/>
            <p:nvPr/>
          </p:nvSpPr>
          <p:spPr>
            <a:xfrm>
              <a:off x="4606656" y="2407836"/>
              <a:ext cx="3603279" cy="4721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rgbClr val="FFC000"/>
                  </a:solidFill>
                  <a:latin typeface="Segoe Print" panose="02000600000000000000" pitchFamily="2" charset="0"/>
                </a:rPr>
                <a:t>№ 764(1); 766(1); </a:t>
              </a:r>
              <a:endParaRPr lang="ru-RU" sz="2400" b="1" dirty="0">
                <a:solidFill>
                  <a:srgbClr val="FFC000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35" name="Picture 2" descr="ÐÐ°ÑÑÐ¸Ð½ÐºÐ¸ Ð¿Ð¾ Ð·Ð°Ð¿ÑÐ¾ÑÑ Ð±Ð°Ð½Ð½ÐµÑÑ Ñ Ð³ÐµÐ¾Ð¼ÐµÑÑÐ¸ÑÐµÑÐºÐ¸Ð¼Ð¸ ÑÐ¸Ð³ÑÑÐ°Ð¼Ð¸">
              <a:extLst>
                <a:ext uri="{FF2B5EF4-FFF2-40B4-BE49-F238E27FC236}">
                  <a16:creationId xmlns:a16="http://schemas.microsoft.com/office/drawing/2014/main" id="{20E01AEE-9279-45AD-9C21-D808256A87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2" t="6743" r="23748" b="48300"/>
            <a:stretch/>
          </p:blipFill>
          <p:spPr bwMode="auto">
            <a:xfrm>
              <a:off x="4190906" y="2308961"/>
              <a:ext cx="664507" cy="6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E3D07F3-AED7-4D9B-9D95-D65D01D5EF58}"/>
              </a:ext>
            </a:extLst>
          </p:cNvPr>
          <p:cNvGrpSpPr/>
          <p:nvPr/>
        </p:nvGrpSpPr>
        <p:grpSpPr>
          <a:xfrm>
            <a:off x="4227087" y="4378710"/>
            <a:ext cx="4019029" cy="661281"/>
            <a:chOff x="4190906" y="2308961"/>
            <a:chExt cx="4019029" cy="661281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AFC65358-0271-4643-A876-3AEBC9912FD3}"/>
                </a:ext>
              </a:extLst>
            </p:cNvPr>
            <p:cNvSpPr/>
            <p:nvPr/>
          </p:nvSpPr>
          <p:spPr>
            <a:xfrm>
              <a:off x="4606656" y="2407836"/>
              <a:ext cx="3603279" cy="47214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>
                  <a:solidFill>
                    <a:srgbClr val="CC0066"/>
                  </a:solidFill>
                  <a:latin typeface="Segoe Print" panose="02000600000000000000" pitchFamily="2" charset="0"/>
                </a:rPr>
                <a:t>№  -</a:t>
              </a:r>
              <a:endParaRPr lang="ru-RU" sz="2400" b="1" dirty="0">
                <a:solidFill>
                  <a:srgbClr val="CC0066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42" name="Picture 2" descr="ÐÐ°ÑÑÐ¸Ð½ÐºÐ¸ Ð¿Ð¾ Ð·Ð°Ð¿ÑÐ¾ÑÑ Ð±Ð°Ð½Ð½ÐµÑÑ Ñ Ð³ÐµÐ¾Ð¼ÐµÑÑÐ¸ÑÐµÑÐºÐ¸Ð¼Ð¸ ÑÐ¸Ð³ÑÑÐ°Ð¼Ð¸">
              <a:extLst>
                <a:ext uri="{FF2B5EF4-FFF2-40B4-BE49-F238E27FC236}">
                  <a16:creationId xmlns:a16="http://schemas.microsoft.com/office/drawing/2014/main" id="{81DBFEAA-FB14-4A1B-ABD4-3814029BC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duotone>
                <a:prstClr val="black"/>
                <a:srgbClr val="FF00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2" t="6743" r="23748" b="48300"/>
            <a:stretch/>
          </p:blipFill>
          <p:spPr bwMode="auto">
            <a:xfrm>
              <a:off x="4190906" y="2308961"/>
              <a:ext cx="664507" cy="661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 Box 17">
            <a:extLst>
              <a:ext uri="{FF2B5EF4-FFF2-40B4-BE49-F238E27FC236}">
                <a16:creationId xmlns:a16="http://schemas.microsoft.com/office/drawing/2014/main" id="{310DDA0E-C4C9-4DE3-A73D-79D52225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747" y="2375428"/>
            <a:ext cx="184466" cy="70744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EAC774-80A0-4D0B-BF05-288FB63D29D2}"/>
              </a:ext>
            </a:extLst>
          </p:cNvPr>
          <p:cNvGrpSpPr/>
          <p:nvPr/>
        </p:nvGrpSpPr>
        <p:grpSpPr>
          <a:xfrm>
            <a:off x="164483" y="2246431"/>
            <a:ext cx="3999341" cy="3057395"/>
            <a:chOff x="5536701" y="2346485"/>
            <a:chExt cx="3999341" cy="3057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3D85FF0-748D-4EEB-ABD4-1707BBDFB17F}"/>
                    </a:ext>
                  </a:extLst>
                </p:cNvPr>
                <p:cNvSpPr/>
                <p:nvPr/>
              </p:nvSpPr>
              <p:spPr>
                <a:xfrm>
                  <a:off x="6194440" y="2869886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D3D85FF0-748D-4EEB-ABD4-1707BBDFB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4440" y="2869886"/>
                  <a:ext cx="50687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6D9DD791-A7CB-4BE6-B037-B2914C9C6594}"/>
                </a:ext>
              </a:extLst>
            </p:cNvPr>
            <p:cNvSpPr/>
            <p:nvPr/>
          </p:nvSpPr>
          <p:spPr>
            <a:xfrm>
              <a:off x="5536701" y="3610966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а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6B545E1-FFF6-4B02-8E65-27ECAA58156D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76E719-B299-4CE6-A245-34EB4F48D640}"/>
                </a:ext>
              </a:extLst>
            </p:cNvPr>
            <p:cNvSpPr/>
            <p:nvPr/>
          </p:nvSpPr>
          <p:spPr>
            <a:xfrm>
              <a:off x="7172273" y="4880660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b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5899711A-8FD6-4084-BDAF-E544345445B7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629B068E-A057-45E8-86D3-8C6FBA8866DE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721C2391-7573-4A2C-99BD-90C1E1603ADA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7156F8B0-6087-4D3A-BCAA-32F5120CD7C3}"/>
                    </a:ext>
                  </a:extLst>
                </p:cNvPr>
                <p:cNvSpPr/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Прямоугольник 51">
                  <a:extLst>
                    <a:ext uri="{FF2B5EF4-FFF2-40B4-BE49-F238E27FC236}">
                      <a16:creationId xmlns:a16="http://schemas.microsoft.com/office/drawing/2014/main" id="{7156F8B0-6087-4D3A-BCAA-32F5120CD7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8B282A4-15D8-493C-A61A-BA8B184ACF50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D0CCA122-53D8-4E06-9FA4-305E369D3602}"/>
                  </a:ext>
                </a:extLst>
              </p:cNvPr>
              <p:cNvCxnSpPr>
                <a:cxnSpLocks/>
                <a:stCxn id="50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>
                <a:extLst>
                  <a:ext uri="{FF2B5EF4-FFF2-40B4-BE49-F238E27FC236}">
                    <a16:creationId xmlns:a16="http://schemas.microsoft.com/office/drawing/2014/main" id="{F5E4A05B-FDBC-4031-AD7B-28A67FD643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>
                <a:extLst>
                  <a:ext uri="{FF2B5EF4-FFF2-40B4-BE49-F238E27FC236}">
                    <a16:creationId xmlns:a16="http://schemas.microsoft.com/office/drawing/2014/main" id="{2D4736FD-1466-4DD2-9968-C3CC3C3D97E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C306D7C9-4335-4536-800F-E4E15749F419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745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977735" y="2497038"/>
            <a:ext cx="7192714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1.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Що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означає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розв’язати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1884965" y="2996207"/>
            <a:ext cx="9043447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2.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Які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співвідношення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між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сторонами і кутами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прямокутного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трикутника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використовують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для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розв’язування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трикутників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" y="754602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1981103" y="2518491"/>
            <a:ext cx="9043447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3. Як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розв’язати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прямокутний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:</a:t>
            </a:r>
          </a:p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1) за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гіпотенузою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і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гострим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кутом?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2)	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Гіпотенуза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дорівнює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частці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від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ділення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катета на синус...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781541" y="2792027"/>
            <a:ext cx="8146871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4. Як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розв’язати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прямокутний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: за катетом і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гострим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кутом?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1981103" y="2518491"/>
            <a:ext cx="9043447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5. Як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розв’язати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прямокутний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: за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двома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катетами?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2428365" y="2865077"/>
            <a:ext cx="8176688" cy="1273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6. Як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розв’язати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прямокутний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трикутник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: за катетом і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гіпотенузою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3782240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Підбиття підсумків уроку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522" y="327823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6EDEB5-7064-45F1-AF99-2D499C016F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3" y="701335"/>
            <a:ext cx="3518514" cy="21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4904413" y="1151627"/>
            <a:ext cx="3579259" cy="7547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Опрацювати §21;</a:t>
            </a:r>
          </a:p>
          <a:p>
            <a:pPr algn="ctr"/>
            <a:r>
              <a:rPr lang="uk-UA" sz="2400" dirty="0">
                <a:solidFill>
                  <a:srgbClr val="7030A0"/>
                </a:solidFill>
                <a:latin typeface="Segoe Print" panose="02000600000000000000" pitchFamily="2" charset="0"/>
              </a:rPr>
              <a:t>Розв’язати: 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1722267" y="266330"/>
            <a:ext cx="4092607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Домашнє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01" y="353916"/>
            <a:ext cx="278167" cy="278167"/>
          </a:xfrm>
          <a:prstGeom prst="rect">
            <a:avLst/>
          </a:prstGeom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19" y="501115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5C5EE3C-2D75-42D0-893B-A0F1EDA202E6}"/>
              </a:ext>
            </a:extLst>
          </p:cNvPr>
          <p:cNvSpPr/>
          <p:nvPr/>
        </p:nvSpPr>
        <p:spPr>
          <a:xfrm>
            <a:off x="4606656" y="3474495"/>
            <a:ext cx="3603279" cy="47214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C000"/>
                </a:solidFill>
                <a:latin typeface="Segoe Print" panose="02000600000000000000" pitchFamily="2" charset="0"/>
              </a:rPr>
              <a:t>№767(1)</a:t>
            </a:r>
            <a:endParaRPr lang="ru-RU" sz="2400" b="1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A61AC6-B9A1-4C20-9D77-94A3AC3A8B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0" y="663101"/>
            <a:ext cx="3252610" cy="1651716"/>
          </a:xfrm>
          <a:prstGeom prst="rect">
            <a:avLst/>
          </a:prstGeom>
        </p:spPr>
      </p:pic>
      <p:pic>
        <p:nvPicPr>
          <p:cNvPr id="40" name="Picture 4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DBEF4A01-9636-46DD-8321-F3F2B9136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770" r="22932" b="5975"/>
          <a:stretch/>
        </p:blipFill>
        <p:spPr bwMode="auto">
          <a:xfrm>
            <a:off x="7679887" y="3302194"/>
            <a:ext cx="1060095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03707C1-11CD-4F72-9982-6ACF7BB99DD1}"/>
              </a:ext>
            </a:extLst>
          </p:cNvPr>
          <p:cNvSpPr/>
          <p:nvPr/>
        </p:nvSpPr>
        <p:spPr>
          <a:xfrm>
            <a:off x="4606656" y="2407836"/>
            <a:ext cx="3603279" cy="4721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Segoe Print" panose="02000600000000000000" pitchFamily="2" charset="0"/>
              </a:rPr>
              <a:t>№ 759(1); </a:t>
            </a:r>
            <a:endParaRPr lang="ru-RU" sz="24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1056550-D753-4D58-8A1C-E43432BD5565}"/>
              </a:ext>
            </a:extLst>
          </p:cNvPr>
          <p:cNvSpPr/>
          <p:nvPr/>
        </p:nvSpPr>
        <p:spPr>
          <a:xfrm>
            <a:off x="4675172" y="4579507"/>
            <a:ext cx="3603279" cy="4721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Д №771</a:t>
            </a:r>
            <a:endParaRPr lang="ru-RU" sz="2400" b="1" dirty="0">
              <a:solidFill>
                <a:srgbClr val="CC0066"/>
              </a:solidFill>
              <a:latin typeface="Segoe Print" panose="02000600000000000000" pitchFamily="2" charset="0"/>
            </a:endParaRPr>
          </a:p>
        </p:txBody>
      </p:sp>
      <p:pic>
        <p:nvPicPr>
          <p:cNvPr id="28" name="Picture 4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FC17FB1F-EA86-4AA8-B28F-2420D9C51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770" r="22932" b="5975"/>
          <a:stretch/>
        </p:blipFill>
        <p:spPr bwMode="auto">
          <a:xfrm>
            <a:off x="7679887" y="2235535"/>
            <a:ext cx="1060095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ÐÐ°ÑÑÐ¸Ð½ÐºÐ¸ Ð¿Ð¾ Ð·Ð°Ð¿ÑÐ¾ÑÑ Ð±Ð°Ð½Ð½ÐµÑÑ Ñ Ð³ÐµÐ¾Ð¼ÐµÑÑÐ¸ÑÐµÑÐºÐ¸Ð¼Ð¸ ÑÐ¸Ð³ÑÑÐ°Ð¼Ð¸">
            <a:extLst>
              <a:ext uri="{FF2B5EF4-FFF2-40B4-BE49-F238E27FC236}">
                <a16:creationId xmlns:a16="http://schemas.microsoft.com/office/drawing/2014/main" id="{9DE30A0C-EA9B-4F1F-B0BD-539B161BD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770" r="22932" b="5975"/>
          <a:stretch/>
        </p:blipFill>
        <p:spPr bwMode="auto">
          <a:xfrm>
            <a:off x="7679887" y="4395748"/>
            <a:ext cx="1060095" cy="81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66E6F41-9556-4D7C-9D0A-058280ED9CE0}"/>
              </a:ext>
            </a:extLst>
          </p:cNvPr>
          <p:cNvGrpSpPr/>
          <p:nvPr/>
        </p:nvGrpSpPr>
        <p:grpSpPr>
          <a:xfrm>
            <a:off x="164483" y="2246431"/>
            <a:ext cx="3999341" cy="3057395"/>
            <a:chOff x="5536701" y="2346485"/>
            <a:chExt cx="3999341" cy="3057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05ABCF3D-4E93-4B21-898B-983CD4FC6D8F}"/>
                    </a:ext>
                  </a:extLst>
                </p:cNvPr>
                <p:cNvSpPr/>
                <p:nvPr/>
              </p:nvSpPr>
              <p:spPr>
                <a:xfrm>
                  <a:off x="6194440" y="2869886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Прямоугольник 35">
                  <a:extLst>
                    <a:ext uri="{FF2B5EF4-FFF2-40B4-BE49-F238E27FC236}">
                      <a16:creationId xmlns:a16="http://schemas.microsoft.com/office/drawing/2014/main" id="{05ABCF3D-4E93-4B21-898B-983CD4FC6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4440" y="2869886"/>
                  <a:ext cx="50687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D84A1154-C0E0-4F5F-BA53-A6D7ED2A2895}"/>
                </a:ext>
              </a:extLst>
            </p:cNvPr>
            <p:cNvSpPr/>
            <p:nvPr/>
          </p:nvSpPr>
          <p:spPr>
            <a:xfrm>
              <a:off x="5536701" y="3610966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а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9EC4FF4-C697-4544-B6CA-0DFF12F50CF9}"/>
                </a:ext>
              </a:extLst>
            </p:cNvPr>
            <p:cNvSpPr/>
            <p:nvPr/>
          </p:nvSpPr>
          <p:spPr>
            <a:xfrm>
              <a:off x="7566933" y="3270739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с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6C4AE2F-179F-49EF-93E4-0CC3ACF66314}"/>
                </a:ext>
              </a:extLst>
            </p:cNvPr>
            <p:cNvSpPr/>
            <p:nvPr/>
          </p:nvSpPr>
          <p:spPr>
            <a:xfrm>
              <a:off x="7172273" y="4880660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Segoe Print" panose="02000600000000000000" pitchFamily="2" charset="0"/>
                </a:rPr>
                <a:t>b</a:t>
              </a:r>
              <a:endParaRPr lang="ru-RU" sz="2800" dirty="0">
                <a:solidFill>
                  <a:srgbClr val="7030A0"/>
                </a:solidFill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6CCA56F5-E085-4AB1-8EFE-D65DECB0CA83}"/>
                </a:ext>
              </a:extLst>
            </p:cNvPr>
            <p:cNvSpPr/>
            <p:nvPr/>
          </p:nvSpPr>
          <p:spPr>
            <a:xfrm>
              <a:off x="9045202" y="4597418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А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849D1C20-5F85-4E41-997B-39A4607F529B}"/>
                </a:ext>
              </a:extLst>
            </p:cNvPr>
            <p:cNvSpPr/>
            <p:nvPr/>
          </p:nvSpPr>
          <p:spPr>
            <a:xfrm>
              <a:off x="5745725" y="2346485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В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93C2637D-2473-456D-8F3C-E73AE1651C4B}"/>
                </a:ext>
              </a:extLst>
            </p:cNvPr>
            <p:cNvSpPr/>
            <p:nvPr/>
          </p:nvSpPr>
          <p:spPr>
            <a:xfrm>
              <a:off x="5606520" y="4702469"/>
              <a:ext cx="4347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F0"/>
                  </a:solidFill>
                  <a:latin typeface="Segoe Print" panose="02000600000000000000" pitchFamily="2" charset="0"/>
                </a:rPr>
                <a:t>С</a:t>
              </a:r>
              <a:endParaRPr lang="ru-RU" dirty="0">
                <a:solidFill>
                  <a:srgbClr val="00B0F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6BF724C4-DC06-4970-B746-3C4F9B48B84D}"/>
                    </a:ext>
                  </a:extLst>
                </p:cNvPr>
                <p:cNvSpPr/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ru-RU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Прямоугольник 43">
                  <a:extLst>
                    <a:ext uri="{FF2B5EF4-FFF2-40B4-BE49-F238E27FC236}">
                      <a16:creationId xmlns:a16="http://schemas.microsoft.com/office/drawing/2014/main" id="{6BF724C4-DC06-4970-B746-3C4F9B48B8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809" y="4355981"/>
                  <a:ext cx="50687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EB80FF66-986B-4884-BAB4-D1CE30E31706}"/>
                </a:ext>
              </a:extLst>
            </p:cNvPr>
            <p:cNvGrpSpPr/>
            <p:nvPr/>
          </p:nvGrpSpPr>
          <p:grpSpPr>
            <a:xfrm rot="5400000">
              <a:off x="6460493" y="2347875"/>
              <a:ext cx="2261226" cy="2781667"/>
              <a:chOff x="3242580" y="2317531"/>
              <a:chExt cx="2261226" cy="2781667"/>
            </a:xfrm>
          </p:grpSpPr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FFC26DE5-8802-4B30-96B5-882E83C3799C}"/>
                  </a:ext>
                </a:extLst>
              </p:cNvPr>
              <p:cNvCxnSpPr>
                <a:cxnSpLocks/>
                <a:stCxn id="42" idx="3"/>
              </p:cNvCxnSpPr>
              <p:nvPr/>
            </p:nvCxnSpPr>
            <p:spPr>
              <a:xfrm rot="16200000">
                <a:off x="4347891" y="3939050"/>
                <a:ext cx="50604" cy="2261226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31A83A8F-C856-4212-987E-1FEC4AE58C4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2981458" y="2578655"/>
                <a:ext cx="2781667" cy="2259420"/>
              </a:xfrm>
              <a:prstGeom prst="line">
                <a:avLst/>
              </a:prstGeom>
              <a:ln w="28575">
                <a:solidFill>
                  <a:srgbClr val="CC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13D64490-CB9B-4BC3-BBFD-F308E2018E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135370" y="3680871"/>
                <a:ext cx="2705990" cy="10294"/>
              </a:xfrm>
              <a:prstGeom prst="line">
                <a:avLst/>
              </a:prstGeom>
              <a:ln w="28575">
                <a:solidFill>
                  <a:srgbClr val="0099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92C6A775-53FB-4C8A-B775-4C6A761474FA}"/>
                  </a:ext>
                </a:extLst>
              </p:cNvPr>
              <p:cNvSpPr/>
              <p:nvPr/>
            </p:nvSpPr>
            <p:spPr>
              <a:xfrm>
                <a:off x="5344373" y="4909351"/>
                <a:ext cx="138844" cy="135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887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3)	Катет,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протилежний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куту α,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дорівнює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добутку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другого катета на...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4)	Синус кута </a:t>
            </a:r>
            <a:r>
              <a:rPr lang="el-GR" sz="2400" dirty="0">
                <a:solidFill>
                  <a:srgbClr val="7030A0"/>
                </a:solidFill>
                <a:latin typeface="Segoe Print" panose="02000600000000000000" pitchFamily="2" charset="0"/>
              </a:rPr>
              <a:t>α —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це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5)	Тангенс кута </a:t>
            </a:r>
            <a:r>
              <a:rPr lang="el-GR" sz="2400" dirty="0">
                <a:solidFill>
                  <a:srgbClr val="7030A0"/>
                </a:solidFill>
                <a:latin typeface="Segoe Print" panose="02000600000000000000" pitchFamily="2" charset="0"/>
              </a:rPr>
              <a:t>α —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це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6)	Катет,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прилеглий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до кута </a:t>
            </a:r>
            <a:r>
              <a:rPr lang="el-GR" sz="2400" dirty="0">
                <a:solidFill>
                  <a:srgbClr val="7030A0"/>
                </a:solidFill>
                <a:latin typeface="Segoe Print" panose="02000600000000000000" pitchFamily="2" charset="0"/>
              </a:rPr>
              <a:t>α,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дорівнює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7)	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Гіпотенуза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дорівнює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частці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від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ділення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 катета на косинус кута...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2E94DDB1-8E57-4886-AA4E-32D71A7EA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18" y="526608"/>
            <a:ext cx="193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BA583-A836-4F0A-B6C8-66295C3D526B}"/>
              </a:ext>
            </a:extLst>
          </p:cNvPr>
          <p:cNvSpPr/>
          <p:nvPr/>
        </p:nvSpPr>
        <p:spPr>
          <a:xfrm>
            <a:off x="346229" y="213064"/>
            <a:ext cx="11390051" cy="4882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24165-50F0-4342-A854-95A625B45080}"/>
              </a:ext>
            </a:extLst>
          </p:cNvPr>
          <p:cNvSpPr/>
          <p:nvPr/>
        </p:nvSpPr>
        <p:spPr>
          <a:xfrm>
            <a:off x="3313471" y="956463"/>
            <a:ext cx="6623745" cy="9611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	</a:t>
            </a:r>
          </a:p>
          <a:p>
            <a:pPr algn="ctr"/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Математичний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диктант</a:t>
            </a:r>
          </a:p>
          <a:p>
            <a:pPr algn="ctr"/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   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Закінчіть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Segoe Print" panose="02000600000000000000" pitchFamily="2" charset="0"/>
              </a:rPr>
              <a:t>речення</a:t>
            </a:r>
            <a:r>
              <a:rPr lang="ru-RU" sz="2400" b="1" dirty="0">
                <a:solidFill>
                  <a:srgbClr val="CC0066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BFC83-A6F9-4CE4-A152-D9721F8EF98D}"/>
              </a:ext>
            </a:extLst>
          </p:cNvPr>
          <p:cNvSpPr/>
          <p:nvPr/>
        </p:nvSpPr>
        <p:spPr>
          <a:xfrm>
            <a:off x="2920753" y="6156664"/>
            <a:ext cx="8700117" cy="488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Segoe Print" panose="02000600000000000000" pitchFamily="2" charset="0"/>
              </a:rPr>
              <a:t>                         КЗШ № 110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5D8BCD-30E6-45E2-8C8D-2F188880370B}"/>
              </a:ext>
            </a:extLst>
          </p:cNvPr>
          <p:cNvSpPr/>
          <p:nvPr/>
        </p:nvSpPr>
        <p:spPr>
          <a:xfrm>
            <a:off x="562251" y="266330"/>
            <a:ext cx="4480265" cy="38174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FangSong" panose="02010609060101010101" pitchFamily="49" charset="-122"/>
                <a:cs typeface="Iskoola Pota" panose="020B0502040204020203" pitchFamily="34" charset="0"/>
              </a:rPr>
              <a:t>Перевірка домашнього завдання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FangSong" panose="02010609060101010101" pitchFamily="49" charset="-122"/>
              <a:cs typeface="Iskoola Pota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269627-379B-43EC-8708-2FCF17C67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3430" y="310719"/>
            <a:ext cx="278167" cy="2781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66D3B-E03D-49C8-B9AC-67F880E5F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3" t="17471" r="29520" b="15158"/>
          <a:stretch/>
        </p:blipFill>
        <p:spPr>
          <a:xfrm>
            <a:off x="10821880" y="5811655"/>
            <a:ext cx="701337" cy="690018"/>
          </a:xfrm>
          <a:prstGeom prst="rect">
            <a:avLst/>
          </a:prstGeom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A4EE9AE-EC09-48BF-85C2-D3AC30584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0" t="7282" r="6405" b="67847"/>
          <a:stretch/>
        </p:blipFill>
        <p:spPr bwMode="auto">
          <a:xfrm>
            <a:off x="7649478" y="141674"/>
            <a:ext cx="628973" cy="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1C0EF41-5ACE-4837-8309-2517CB2EC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027" r="74904" b="35373"/>
          <a:stretch/>
        </p:blipFill>
        <p:spPr bwMode="auto">
          <a:xfrm>
            <a:off x="8892346" y="89534"/>
            <a:ext cx="550416" cy="7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B98459C-F106-4B56-AD31-88AE2ABB91BF}"/>
              </a:ext>
            </a:extLst>
          </p:cNvPr>
          <p:cNvGrpSpPr/>
          <p:nvPr/>
        </p:nvGrpSpPr>
        <p:grpSpPr>
          <a:xfrm>
            <a:off x="9817896" y="-737"/>
            <a:ext cx="705107" cy="953957"/>
            <a:chOff x="10870706" y="1433513"/>
            <a:chExt cx="550416" cy="86159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08B223A-9C74-4EFB-9614-291AC5A84796}"/>
                </a:ext>
              </a:extLst>
            </p:cNvPr>
            <p:cNvSpPr/>
            <p:nvPr/>
          </p:nvSpPr>
          <p:spPr>
            <a:xfrm>
              <a:off x="10990555" y="1756501"/>
              <a:ext cx="310719" cy="1078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BA316EF7-49D6-4A9E-8E6B-21F2E09C65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2" t="31995" r="42942" b="33235"/>
            <a:stretch/>
          </p:blipFill>
          <p:spPr bwMode="auto">
            <a:xfrm>
              <a:off x="10870706" y="1433513"/>
              <a:ext cx="550416" cy="86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33DC19E-C594-4BE6-A482-8CD33B6EA212}"/>
              </a:ext>
            </a:extLst>
          </p:cNvPr>
          <p:cNvGrpSpPr/>
          <p:nvPr/>
        </p:nvGrpSpPr>
        <p:grpSpPr>
          <a:xfrm>
            <a:off x="10731735" y="141674"/>
            <a:ext cx="898014" cy="488272"/>
            <a:chOff x="10776123" y="2391420"/>
            <a:chExt cx="898014" cy="48827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BB7295-5035-497A-B589-030142E4C908}"/>
                </a:ext>
              </a:extLst>
            </p:cNvPr>
            <p:cNvSpPr/>
            <p:nvPr/>
          </p:nvSpPr>
          <p:spPr>
            <a:xfrm>
              <a:off x="10972800" y="2512381"/>
              <a:ext cx="470517" cy="1775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ÐÐ¾ÑÐ¾Ð¶ÐµÐµ Ð¸Ð·Ð¾Ð±ÑÐ°Ð¶ÐµÐ½Ð¸Ðµ">
              <a:extLst>
                <a:ext uri="{FF2B5EF4-FFF2-40B4-BE49-F238E27FC236}">
                  <a16:creationId xmlns:a16="http://schemas.microsoft.com/office/drawing/2014/main" id="{EC3F622B-C5DC-425C-B907-27BDC2971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4" t="41834" r="1633" b="39458"/>
            <a:stretch/>
          </p:blipFill>
          <p:spPr bwMode="auto">
            <a:xfrm>
              <a:off x="10776123" y="2391420"/>
              <a:ext cx="898014" cy="4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303C19-6CE2-4605-A4B2-498CAD2D8AB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6" y="953220"/>
            <a:ext cx="2987584" cy="1505462"/>
          </a:xfrm>
          <a:prstGeom prst="rect">
            <a:avLst/>
          </a:prstGeom>
        </p:spPr>
      </p:pic>
      <p:sp>
        <p:nvSpPr>
          <p:cNvPr id="35" name="Прямоугольник: скругленные углы 2">
            <a:extLst>
              <a:ext uri="{FF2B5EF4-FFF2-40B4-BE49-F238E27FC236}">
                <a16:creationId xmlns:a16="http://schemas.microsoft.com/office/drawing/2014/main" id="{5C8A2A0A-4C69-48BD-8914-7C3FAB9E95BF}"/>
              </a:ext>
            </a:extLst>
          </p:cNvPr>
          <p:cNvSpPr/>
          <p:nvPr/>
        </p:nvSpPr>
        <p:spPr>
          <a:xfrm>
            <a:off x="3004810" y="2928348"/>
            <a:ext cx="7165639" cy="11517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8)	Косинус кута </a:t>
            </a:r>
            <a:r>
              <a:rPr lang="el-GR" sz="2400" dirty="0">
                <a:solidFill>
                  <a:srgbClr val="7030A0"/>
                </a:solidFill>
                <a:latin typeface="Segoe Print" panose="02000600000000000000" pitchFamily="2" charset="0"/>
              </a:rPr>
              <a:t>α — </a:t>
            </a:r>
            <a:r>
              <a:rPr lang="ru-RU" sz="2400" dirty="0" err="1">
                <a:solidFill>
                  <a:srgbClr val="7030A0"/>
                </a:solidFill>
                <a:latin typeface="Segoe Print" panose="02000600000000000000" pitchFamily="2" charset="0"/>
              </a:rPr>
              <a:t>це</a:t>
            </a:r>
            <a:r>
              <a:rPr lang="ru-RU" sz="2400" dirty="0">
                <a:solidFill>
                  <a:srgbClr val="7030A0"/>
                </a:solidFill>
                <a:latin typeface="Segoe Print" panose="02000600000000000000" pitchFamily="2" charset="0"/>
              </a:rPr>
              <a:t>...</a:t>
            </a:r>
          </a:p>
          <a:p>
            <a:pPr algn="ctr"/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938</Words>
  <Application>Microsoft Office PowerPoint</Application>
  <PresentationFormat>Широкоэкранный</PresentationFormat>
  <Paragraphs>267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Bookman Old Style</vt:lpstr>
      <vt:lpstr>Calibri</vt:lpstr>
      <vt:lpstr>Calibri Light</vt:lpstr>
      <vt:lpstr>Cambria Math</vt:lpstr>
      <vt:lpstr>Century Gothic</vt:lpstr>
      <vt:lpstr>Segoe Print</vt:lpstr>
      <vt:lpstr>Тема Office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Admin</cp:lastModifiedBy>
  <cp:revision>135</cp:revision>
  <dcterms:created xsi:type="dcterms:W3CDTF">2019-08-20T11:47:36Z</dcterms:created>
  <dcterms:modified xsi:type="dcterms:W3CDTF">2020-02-23T09:29:13Z</dcterms:modified>
</cp:coreProperties>
</file>