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0"/>
  </p:notesMasterIdLst>
  <p:sldIdLst>
    <p:sldId id="379" r:id="rId2"/>
    <p:sldId id="378" r:id="rId3"/>
    <p:sldId id="478" r:id="rId4"/>
    <p:sldId id="500" r:id="rId5"/>
    <p:sldId id="498" r:id="rId6"/>
    <p:sldId id="460" r:id="rId7"/>
    <p:sldId id="344" r:id="rId8"/>
    <p:sldId id="34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11111"/>
    <a:srgbClr val="006600"/>
    <a:srgbClr val="800000"/>
    <a:srgbClr val="000099"/>
    <a:srgbClr val="003300"/>
    <a:srgbClr val="FFFF66"/>
    <a:srgbClr val="FFFF99"/>
    <a:srgbClr val="FF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9647" autoAdjust="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gif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Чашук О.Ф., вчитель інформатики ЗОШ№23, Луцьк</a:t>
            </a:r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3.png" /><Relationship Id="rId7" Type="http://schemas.openxmlformats.org/officeDocument/2006/relationships/image" Target="../media/image10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4.png" /><Relationship Id="rId4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5.pn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16.png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18.jpeg" /><Relationship Id="rId7" Type="http://schemas.openxmlformats.org/officeDocument/2006/relationships/image" Target="../media/image22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10" Type="http://schemas.openxmlformats.org/officeDocument/2006/relationships/image" Target="../media/image5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1.png" /><Relationship Id="rId7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9.png" /><Relationship Id="rId9" Type="http://schemas.openxmlformats.org/officeDocument/2006/relationships/image" Target="../media/image2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78026" y="586724"/>
            <a:ext cx="8058470" cy="3881014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" y="917046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0" y="913205"/>
            <a:ext cx="7771584" cy="4095482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latin typeface="Calibri" pitchFamily="34" charset="0"/>
                <a:cs typeface="Calibri" pitchFamily="34" charset="0"/>
              </a:rPr>
              <a:t>Тема уроку: </a:t>
            </a:r>
            <a:r>
              <a:rPr lang="uk-UA" sz="4400" b="1" dirty="0">
                <a:latin typeface="Calibri" pitchFamily="34" charset="0"/>
                <a:cs typeface="Calibri" pitchFamily="34" charset="0"/>
              </a:rPr>
              <a:t>Складання та виконання алгоритмів з елементом управління </a:t>
            </a:r>
            <a:br>
              <a:rPr lang="uk-UA" sz="4400" b="1" dirty="0">
                <a:latin typeface="Calibri" pitchFamily="34" charset="0"/>
                <a:cs typeface="Calibri" pitchFamily="34" charset="0"/>
              </a:rPr>
            </a:br>
            <a:r>
              <a:rPr lang="uk-UA" sz="4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uk-UA" sz="40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список, що розкривається</a:t>
            </a:r>
            <a:r>
              <a:rPr lang="uk-UA" sz="4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en-GB" sz="4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4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4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GB" sz="4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.04.22 .</a:t>
            </a:r>
            <a:endParaRPr lang="uk-UA" sz="4000" b="1" kern="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5" y="6003565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46" y="104927"/>
            <a:ext cx="4758830" cy="108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Пов’язане зобра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7738"/>
            <a:ext cx="3279812" cy="23937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3" name="Полилиния 2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rPr>
                <a:t>Які операції можна виконувати над логічними величинами</a:t>
              </a:r>
            </a:p>
          </p:txBody>
        </p:sp>
        <p:sp>
          <p:nvSpPr>
            <p:cNvPr id="4" name="Овал 3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lvl="0" algn="ctr">
                <a:defRPr/>
              </a:pPr>
              <a:r>
                <a:rPr lang="uk-UA" sz="2700" b="1" kern="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Як описати алгоритмічну структуру розгалуження мовами програмування</a:t>
              </a:r>
            </a:p>
          </p:txBody>
        </p:sp>
        <p:sp>
          <p:nvSpPr>
            <p:cNvPr id="6" name="Овал 5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lvl="0" algn="ctr" defTabSz="1066800">
                <a:spcAft>
                  <a:spcPts val="0"/>
                </a:spcAft>
              </a:pPr>
              <a:r>
                <a:rPr lang="uk-UA" sz="2400" b="1" kern="0" dirty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Для чого на формі використовують елемент управління </a:t>
              </a:r>
              <a:r>
                <a:rPr lang="uk-UA" sz="2400" b="1" kern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список, що розкривається</a:t>
              </a:r>
            </a:p>
          </p:txBody>
        </p:sp>
        <p:sp>
          <p:nvSpPr>
            <p:cNvPr id="8" name="Овал 7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19869" y="1634640"/>
            <a:ext cx="5152229" cy="1095394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Calibri" pitchFamily="34" charset="0"/>
                <a:cs typeface="Calibri" pitchFamily="34" charset="0"/>
              </a:rPr>
              <a:t>Ти дізнаєшся: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4" y="1161957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7" y="1271189"/>
            <a:ext cx="1214225" cy="110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211">
            <a:off x="1394531" y="3103987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63" y="106876"/>
            <a:ext cx="3663172" cy="79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64" y="2916836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573">
            <a:off x="6992544" y="3130083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список, що розкривається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5" y="1916832"/>
            <a:ext cx="7329843" cy="109667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На екранних формах розміщують також елемент управління список, який дає змогу обрати одне значення із запропонованого переліку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7" y="223671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321" y="223671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" y="3985465"/>
            <a:ext cx="802957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кутник 16"/>
          <p:cNvSpPr/>
          <p:nvPr/>
        </p:nvSpPr>
        <p:spPr>
          <a:xfrm>
            <a:off x="7380312" y="4509120"/>
            <a:ext cx="647261" cy="648072"/>
          </a:xfrm>
          <a:prstGeom prst="rect">
            <a:avLst/>
          </a:prstGeom>
          <a:noFill/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TextBox 31"/>
          <p:cNvSpPr txBox="1"/>
          <p:nvPr/>
        </p:nvSpPr>
        <p:spPr>
          <a:xfrm>
            <a:off x="1507894" y="3265802"/>
            <a:ext cx="3421457" cy="578882"/>
          </a:xfrm>
          <a:prstGeom prst="wedgeRoundRectCallout">
            <a:avLst>
              <a:gd name="adj1" fmla="val 123164"/>
              <a:gd name="adj2" fmla="val 195891"/>
              <a:gd name="adj3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4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Список </a:t>
            </a:r>
            <a:r>
              <a:rPr lang="uk-UA" sz="28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ComboBox</a:t>
            </a:r>
            <a:r>
              <a:rPr lang="uk-UA" sz="2400" b="1" i="1" kern="0" dirty="0">
                <a:solidFill>
                  <a:srgbClr val="FFFF00"/>
                </a:solidFill>
              </a:rPr>
              <a:t> </a:t>
            </a:r>
            <a:endParaRPr lang="uk-UA" sz="2400" b="1" kern="0" dirty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2601281"/>
            <a:ext cx="8638728" cy="3420007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список, що розкривається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6844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Список </a:t>
            </a:r>
            <a:r>
              <a:rPr lang="en-US" sz="2400" b="1" i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ComboBox</a:t>
            </a:r>
            <a:r>
              <a:rPr 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має особливі властивості: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8" y="20306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65" y="20287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кутник 6"/>
          <p:cNvSpPr/>
          <p:nvPr/>
        </p:nvSpPr>
        <p:spPr>
          <a:xfrm>
            <a:off x="379361" y="2564904"/>
            <a:ext cx="1706155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Items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4759" y="2745210"/>
            <a:ext cx="4063426" cy="369332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Елементи списку</a:t>
            </a:r>
          </a:p>
        </p:txBody>
      </p:sp>
      <p:sp>
        <p:nvSpPr>
          <p:cNvPr id="27" name="Прямокутник 6"/>
          <p:cNvSpPr/>
          <p:nvPr/>
        </p:nvSpPr>
        <p:spPr>
          <a:xfrm>
            <a:off x="379361" y="3259094"/>
            <a:ext cx="1785398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Count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3397642"/>
            <a:ext cx="4950295" cy="369332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Кількість елементів списку</a:t>
            </a:r>
          </a:p>
        </p:txBody>
      </p:sp>
      <p:sp>
        <p:nvSpPr>
          <p:cNvPr id="34" name="Прямокутник 6"/>
          <p:cNvSpPr/>
          <p:nvPr/>
        </p:nvSpPr>
        <p:spPr>
          <a:xfrm>
            <a:off x="379361" y="4528352"/>
            <a:ext cx="2032399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Itemlndex</a:t>
            </a:r>
            <a:endParaRPr lang="en-US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78850" y="4474749"/>
            <a:ext cx="5451411" cy="877163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uk-UA" sz="17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Визначає номер (починаючи з 0) елемента управління, який виділений у групі. Якщо не виділений жоден, то значення властивості дорівнює -1</a:t>
            </a:r>
          </a:p>
        </p:txBody>
      </p:sp>
      <p:sp>
        <p:nvSpPr>
          <p:cNvPr id="37" name="Прямокутник 6"/>
          <p:cNvSpPr/>
          <p:nvPr/>
        </p:nvSpPr>
        <p:spPr>
          <a:xfrm>
            <a:off x="379361" y="5210616"/>
            <a:ext cx="2199489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DropDownCount</a:t>
            </a:r>
            <a:endParaRPr lang="en-US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1799" y="5435932"/>
            <a:ext cx="5400601" cy="369332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Кількість елементів, які відображаються у списку </a:t>
            </a:r>
          </a:p>
        </p:txBody>
      </p:sp>
      <p:sp>
        <p:nvSpPr>
          <p:cNvPr id="31" name="Прямокутник 6"/>
          <p:cNvSpPr/>
          <p:nvPr/>
        </p:nvSpPr>
        <p:spPr>
          <a:xfrm>
            <a:off x="379361" y="3859210"/>
            <a:ext cx="1906639" cy="738664"/>
          </a:xfrm>
          <a:prstGeom prst="stripedRightArrow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Sorted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11760" y="3997758"/>
            <a:ext cx="5184576" cy="369332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Ознака необхідного сортування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52" y="2793868"/>
            <a:ext cx="1033834" cy="930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27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Елементи управління список, що розкривається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136815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Список рядків елемента керування </a:t>
            </a:r>
            <a:r>
              <a:rPr lang="uk-UA" sz="20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ComboBox</a:t>
            </a:r>
            <a:r>
              <a:rPr lang="uk-UA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спочатку прихований і розкривається при натисканні  мишею  трикутничка  розкриття,  який знаходиться праворуч у рядку введення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8" y="237193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2" y="2372832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36" y="3429000"/>
            <a:ext cx="4795020" cy="2586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95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atin typeface="Calibri" pitchFamily="34" charset="0"/>
                <a:cs typeface="Calibri" pitchFamily="34" charset="0"/>
              </a:rPr>
              <a:t>Домашнє завдання</a:t>
            </a: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§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с.1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5-169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 завдання з рубрик</a:t>
            </a: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b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</a:p>
          <a:p>
            <a:pPr marL="0" indent="0">
              <a:buNone/>
            </a:pP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25" y="1441586"/>
            <a:ext cx="2013142" cy="31467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2" y="3228429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3906262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3" y="3278596"/>
            <a:ext cx="11715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99792" y="5252849"/>
            <a:ext cx="5961803" cy="624423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Список, що розкривається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0" y="3804091"/>
            <a:ext cx="2414885" cy="3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5" y="5229999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51" y="346925"/>
            <a:ext cx="673285" cy="6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242392"/>
            <a:ext cx="947857" cy="842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31" y="34003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2836" y="2132856"/>
            <a:ext cx="8221611" cy="77134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6</a:t>
            </a:r>
            <a:r>
              <a:rPr lang="uk-UA" sz="280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Картка учасника змагань</a:t>
            </a:r>
            <a:endParaRPr lang="uk-UA" sz="2800" b="1" spc="50" dirty="0">
              <a:ln w="11430"/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21424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899" y="5353049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7650"/>
            <a:ext cx="1872208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499920" y="17180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644976" y="167438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7" y="4834292"/>
            <a:ext cx="2086297" cy="1854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7215"/>
            <a:ext cx="1848641" cy="1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5" y="3049932"/>
            <a:ext cx="3741083" cy="3542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8" y="3518033"/>
            <a:ext cx="6190804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7"/>
          </a:xfrm>
        </p:spPr>
        <p:txBody>
          <a:bodyPr/>
          <a:lstStyle/>
          <a:p>
            <a:pPr eaLnBrk="1" hangingPunct="1"/>
            <a:r>
              <a:rPr lang="uk-UA" altLang="uk-UA" sz="3100" b="1" dirty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8" y="1708152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ru-RU" dirty="0">
                <a:solidFill>
                  <a:schemeClr val="bg1">
                    <a:lumMod val="90000"/>
                  </a:schemeClr>
                </a:solidFill>
              </a:rPr>
              <a:t> О.Ф., </a:t>
            </a: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вчитель</a:t>
            </a:r>
            <a:r>
              <a:rPr lang="ru-RU" dirty="0">
                <a:solidFill>
                  <a:schemeClr val="bg1">
                    <a:lumMod val="9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інформатики</a:t>
            </a:r>
            <a:r>
              <a:rPr lang="ru-RU" dirty="0">
                <a:solidFill>
                  <a:schemeClr val="bg1">
                    <a:lumMod val="90000"/>
                  </a:schemeClr>
                </a:solidFill>
              </a:rPr>
              <a:t> ЗОШ№23, </a:t>
            </a:r>
            <a:r>
              <a:rPr lang="ru-RU" dirty="0" err="1">
                <a:solidFill>
                  <a:schemeClr val="bg1">
                    <a:lumMod val="90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8" y="332656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95" y="130832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4364</TotalTime>
  <Words>372</Words>
  <Application>Microsoft Office PowerPoint</Application>
  <PresentationFormat>Экран 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Працюємо за комп’ютером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380680591203</cp:lastModifiedBy>
  <cp:revision>634</cp:revision>
  <dcterms:created xsi:type="dcterms:W3CDTF">2012-03-12T11:25:56Z</dcterms:created>
  <dcterms:modified xsi:type="dcterms:W3CDTF">2022-04-14T07:38:24Z</dcterms:modified>
</cp:coreProperties>
</file>