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0" r:id="rId4"/>
    <p:sldId id="261" r:id="rId5"/>
    <p:sldId id="259" r:id="rId6"/>
    <p:sldId id="262" r:id="rId7"/>
    <p:sldId id="264" r:id="rId8"/>
    <p:sldId id="265" r:id="rId9"/>
    <p:sldId id="270" r:id="rId10"/>
    <p:sldId id="281" r:id="rId11"/>
    <p:sldId id="282" r:id="rId12"/>
    <p:sldId id="283" r:id="rId13"/>
    <p:sldId id="284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4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599721-D03F-4873-A5E9-0255D005D9F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D1D7A0-7527-449A-8B78-F5FBAD791B7D}">
      <dgm:prSet phldrT="[Текст]"/>
      <dgm:spPr>
        <a:solidFill>
          <a:srgbClr val="110472"/>
        </a:solidFill>
      </dgm:spPr>
      <dgm:t>
        <a:bodyPr/>
        <a:lstStyle/>
        <a:p>
          <a:r>
            <a:rPr lang="uk-UA" b="1" dirty="0" smtClean="0"/>
            <a:t>Важливу роль відігравали воїни </a:t>
          </a:r>
          <a:r>
            <a:rPr lang="uk-UA" dirty="0" smtClean="0"/>
            <a:t>(мали потужне кінне військо)</a:t>
          </a:r>
          <a:endParaRPr lang="en-US" dirty="0"/>
        </a:p>
      </dgm:t>
    </dgm:pt>
    <dgm:pt modelId="{AC5B3C9F-ED07-489A-AB92-11044E04D73E}" type="parTrans" cxnId="{6AED467F-AB55-4EEA-8A7C-ADBD58628B51}">
      <dgm:prSet/>
      <dgm:spPr/>
      <dgm:t>
        <a:bodyPr/>
        <a:lstStyle/>
        <a:p>
          <a:endParaRPr lang="en-US"/>
        </a:p>
      </dgm:t>
    </dgm:pt>
    <dgm:pt modelId="{4A706EFC-B4DE-460B-B224-F0720E186942}" type="sibTrans" cxnId="{6AED467F-AB55-4EEA-8A7C-ADBD58628B51}">
      <dgm:prSet/>
      <dgm:spPr/>
      <dgm:t>
        <a:bodyPr/>
        <a:lstStyle/>
        <a:p>
          <a:endParaRPr lang="en-US"/>
        </a:p>
      </dgm:t>
    </dgm:pt>
    <dgm:pt modelId="{9C022502-28EC-47C5-863F-DA2096EA1030}" type="pres">
      <dgm:prSet presAssocID="{3F599721-D03F-4873-A5E9-0255D005D9F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0698C3D-EED9-4CEB-B79E-21F5F07325B4}" type="pres">
      <dgm:prSet presAssocID="{06D1D7A0-7527-449A-8B78-F5FBAD791B7D}" presName="linNode" presStyleCnt="0"/>
      <dgm:spPr/>
    </dgm:pt>
    <dgm:pt modelId="{C04E5D05-6024-4B4E-80AB-3CF94965D368}" type="pres">
      <dgm:prSet presAssocID="{06D1D7A0-7527-449A-8B78-F5FBAD791B7D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4D782-E6D5-40D9-B024-AAF6CD0A8298}" type="pres">
      <dgm:prSet presAssocID="{06D1D7A0-7527-449A-8B78-F5FBAD791B7D}" presName="childShp" presStyleLbl="bgAccFollowNode1" presStyleIdx="0" presStyleCnt="1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6AED467F-AB55-4EEA-8A7C-ADBD58628B51}" srcId="{3F599721-D03F-4873-A5E9-0255D005D9F7}" destId="{06D1D7A0-7527-449A-8B78-F5FBAD791B7D}" srcOrd="0" destOrd="0" parTransId="{AC5B3C9F-ED07-489A-AB92-11044E04D73E}" sibTransId="{4A706EFC-B4DE-460B-B224-F0720E186942}"/>
    <dgm:cxn modelId="{CA2EF1D5-4264-41CB-AD4C-62255BDED36A}" type="presOf" srcId="{3F599721-D03F-4873-A5E9-0255D005D9F7}" destId="{9C022502-28EC-47C5-863F-DA2096EA1030}" srcOrd="0" destOrd="0" presId="urn:microsoft.com/office/officeart/2005/8/layout/vList6"/>
    <dgm:cxn modelId="{AADC2246-F374-4126-9AAE-7F2839E801BD}" type="presOf" srcId="{06D1D7A0-7527-449A-8B78-F5FBAD791B7D}" destId="{C04E5D05-6024-4B4E-80AB-3CF94965D368}" srcOrd="0" destOrd="0" presId="urn:microsoft.com/office/officeart/2005/8/layout/vList6"/>
    <dgm:cxn modelId="{F47442B3-38C1-4787-90A9-3A281DF3282A}" type="presParOf" srcId="{9C022502-28EC-47C5-863F-DA2096EA1030}" destId="{40698C3D-EED9-4CEB-B79E-21F5F07325B4}" srcOrd="0" destOrd="0" presId="urn:microsoft.com/office/officeart/2005/8/layout/vList6"/>
    <dgm:cxn modelId="{C641137C-AD35-4D51-8115-BD433C2330DB}" type="presParOf" srcId="{40698C3D-EED9-4CEB-B79E-21F5F07325B4}" destId="{C04E5D05-6024-4B4E-80AB-3CF94965D368}" srcOrd="0" destOrd="0" presId="urn:microsoft.com/office/officeart/2005/8/layout/vList6"/>
    <dgm:cxn modelId="{C4AC5CB6-195E-4C38-A9E1-7198EE9EC94B}" type="presParOf" srcId="{40698C3D-EED9-4CEB-B79E-21F5F07325B4}" destId="{5144D782-E6D5-40D9-B024-AAF6CD0A829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44D782-E6D5-40D9-B024-AAF6CD0A8298}">
      <dsp:nvSpPr>
        <dsp:cNvPr id="0" name=""/>
        <dsp:cNvSpPr/>
      </dsp:nvSpPr>
      <dsp:spPr>
        <a:xfrm>
          <a:off x="3657599" y="0"/>
          <a:ext cx="5486400" cy="39330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E5D05-6024-4B4E-80AB-3CF94965D368}">
      <dsp:nvSpPr>
        <dsp:cNvPr id="0" name=""/>
        <dsp:cNvSpPr/>
      </dsp:nvSpPr>
      <dsp:spPr>
        <a:xfrm>
          <a:off x="0" y="0"/>
          <a:ext cx="3657600" cy="3933056"/>
        </a:xfrm>
        <a:prstGeom prst="roundRect">
          <a:avLst/>
        </a:prstGeom>
        <a:solidFill>
          <a:srgbClr val="1104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1" kern="1200" dirty="0" smtClean="0"/>
            <a:t>Важливу роль відігравали воїни </a:t>
          </a:r>
          <a:r>
            <a:rPr lang="uk-UA" sz="3900" kern="1200" dirty="0" smtClean="0"/>
            <a:t>(мали потужне кінне військо)</a:t>
          </a:r>
          <a:endParaRPr lang="en-US" sz="3900" kern="1200" dirty="0"/>
        </a:p>
      </dsp:txBody>
      <dsp:txXfrm>
        <a:off x="0" y="0"/>
        <a:ext cx="3657600" cy="3933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3E420-80B2-44BF-B5A4-6EB2D9018FD4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AC1D8-4376-4C47-BFD5-20FA1F018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AC1D8-4376-4C47-BFD5-20FA1F018CF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F0E-E3EB-4C7C-9122-BBAE1934185C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CAFB-13A0-4CF1-A9F8-15E8793C0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F0E-E3EB-4C7C-9122-BBAE1934185C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CAFB-13A0-4CF1-A9F8-15E8793C0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F0E-E3EB-4C7C-9122-BBAE1934185C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CAFB-13A0-4CF1-A9F8-15E8793C0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F0E-E3EB-4C7C-9122-BBAE1934185C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CAFB-13A0-4CF1-A9F8-15E8793C0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F0E-E3EB-4C7C-9122-BBAE1934185C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CAFB-13A0-4CF1-A9F8-15E8793C0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F0E-E3EB-4C7C-9122-BBAE1934185C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CAFB-13A0-4CF1-A9F8-15E8793C0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F0E-E3EB-4C7C-9122-BBAE1934185C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CAFB-13A0-4CF1-A9F8-15E8793C0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F0E-E3EB-4C7C-9122-BBAE1934185C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CAFB-13A0-4CF1-A9F8-15E8793C0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F0E-E3EB-4C7C-9122-BBAE1934185C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CAFB-13A0-4CF1-A9F8-15E8793C0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F0E-E3EB-4C7C-9122-BBAE1934185C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CAFB-13A0-4CF1-A9F8-15E8793C0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F0E-E3EB-4C7C-9122-BBAE1934185C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CAFB-13A0-4CF1-A9F8-15E8793C0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CAF0E-E3EB-4C7C-9122-BBAE1934185C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1CAFB-13A0-4CF1-A9F8-15E8793C04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4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в’язане зображенн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352928" cy="2162671"/>
          </a:xfrm>
          <a:solidFill>
            <a:schemeClr val="accent6">
              <a:lumMod val="40000"/>
              <a:lumOff val="60000"/>
              <a:alpha val="67000"/>
            </a:schemeClr>
          </a:solidFill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110472"/>
                </a:solidFill>
              </a:rPr>
              <a:t>Кіммерійці та скіфи на території України.</a:t>
            </a:r>
            <a:endParaRPr lang="en-US" sz="6000" b="1" dirty="0">
              <a:solidFill>
                <a:srgbClr val="11047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  <a:solidFill>
            <a:schemeClr val="accent6">
              <a:lumMod val="40000"/>
              <a:lumOff val="60000"/>
              <a:alpha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Всесвітня історія. Історія України.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6 клас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в’язане зображення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b="3046"/>
          <a:stretch/>
        </p:blipFill>
        <p:spPr bwMode="auto">
          <a:xfrm>
            <a:off x="5362575" y="1124744"/>
            <a:ext cx="3781425" cy="5457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562074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Основні заняття: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9"/>
            <a:ext cx="5652120" cy="3456383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smtClean="0"/>
              <a:t>Скіфи-кочівники</a:t>
            </a:r>
            <a:r>
              <a:rPr lang="uk-UA" dirty="0" smtClean="0"/>
              <a:t> – розводили коней.</a:t>
            </a:r>
          </a:p>
          <a:p>
            <a:r>
              <a:rPr lang="uk-UA" b="1" dirty="0" smtClean="0"/>
              <a:t>Скіфи-орачі і скіфи-землероби </a:t>
            </a:r>
            <a:r>
              <a:rPr lang="uk-UA" dirty="0" smtClean="0"/>
              <a:t>вели осілий спосіб життя і займалися землеробством, використовували </a:t>
            </a:r>
            <a:r>
              <a:rPr lang="uk-UA" dirty="0" err="1" smtClean="0"/>
              <a:t>дерев</a:t>
            </a:r>
            <a:r>
              <a:rPr lang="uk-UA" dirty="0" err="1" smtClean="0">
                <a:latin typeface="Calibri"/>
              </a:rPr>
              <a:t>´</a:t>
            </a:r>
            <a:r>
              <a:rPr lang="uk-UA" dirty="0" err="1" smtClean="0"/>
              <a:t>яний</a:t>
            </a:r>
            <a:r>
              <a:rPr lang="uk-UA" dirty="0" smtClean="0"/>
              <a:t> плуг.</a:t>
            </a:r>
          </a:p>
          <a:p>
            <a:r>
              <a:rPr lang="uk-UA" dirty="0" smtClean="0"/>
              <a:t>Займалися садівництвом, ремеслами, торгівлею.</a:t>
            </a:r>
          </a:p>
        </p:txBody>
      </p:sp>
      <p:pic>
        <p:nvPicPr>
          <p:cNvPr id="5" name="Рисунок 4" descr="Пов’язане зображенн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5112568" cy="263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9"/>
            <a:ext cx="9144000" cy="3312368"/>
          </a:xfrm>
        </p:spPr>
        <p:txBody>
          <a:bodyPr>
            <a:normAutofit/>
          </a:bodyPr>
          <a:lstStyle/>
          <a:p>
            <a:r>
              <a:rPr lang="uk-UA" dirty="0" smtClean="0"/>
              <a:t>Найдавнішими спорудами на території України є </a:t>
            </a:r>
            <a:r>
              <a:rPr lang="uk-UA" b="1" dirty="0" smtClean="0"/>
              <a:t>кургани</a:t>
            </a:r>
            <a:r>
              <a:rPr lang="uk-UA" dirty="0" smtClean="0"/>
              <a:t>. Їх називали </a:t>
            </a:r>
            <a:r>
              <a:rPr lang="uk-UA" b="1" dirty="0" err="1" smtClean="0"/>
              <a:t>“пірамідами</a:t>
            </a:r>
            <a:r>
              <a:rPr lang="uk-UA" b="1" dirty="0" smtClean="0"/>
              <a:t> південних </a:t>
            </a:r>
            <a:r>
              <a:rPr lang="uk-UA" b="1" dirty="0" err="1" smtClean="0"/>
              <a:t>степів”</a:t>
            </a:r>
            <a:r>
              <a:rPr lang="uk-UA" b="1" dirty="0" smtClean="0"/>
              <a:t>, </a:t>
            </a:r>
            <a:r>
              <a:rPr lang="uk-UA" dirty="0" smtClean="0"/>
              <a:t>оскільки перші скіфські кургани – ровесники єгипетських пірамід.</a:t>
            </a:r>
          </a:p>
          <a:p>
            <a:r>
              <a:rPr lang="uk-UA" dirty="0" smtClean="0"/>
              <a:t>Поряд з ними виросли й давні скульптури, які згодом стали називати </a:t>
            </a:r>
            <a:r>
              <a:rPr lang="uk-UA" b="1" dirty="0" err="1" smtClean="0"/>
              <a:t>кам</a:t>
            </a:r>
            <a:r>
              <a:rPr lang="uk-UA" b="1" dirty="0" err="1" smtClean="0">
                <a:latin typeface="Calibri"/>
              </a:rPr>
              <a:t>´</a:t>
            </a:r>
            <a:r>
              <a:rPr lang="uk-UA" b="1" dirty="0" err="1" smtClean="0"/>
              <a:t>яними</a:t>
            </a:r>
            <a:r>
              <a:rPr lang="uk-UA" b="1" dirty="0" smtClean="0"/>
              <a:t> бабами</a:t>
            </a:r>
            <a:r>
              <a:rPr lang="uk-UA" dirty="0" smtClean="0"/>
              <a:t>. </a:t>
            </a:r>
            <a:endParaRPr lang="en-US" dirty="0"/>
          </a:p>
        </p:txBody>
      </p:sp>
      <p:pic>
        <p:nvPicPr>
          <p:cNvPr id="4" name="Рисунок 3" descr="Скіфські кам'яні баб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76625"/>
            <a:ext cx="5372100" cy="33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Результат пошуку зображень за запитом &quot;скіфи шаблони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56992"/>
            <a:ext cx="2843808" cy="3501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mb with Scythians in Battle, Late 5th - early 4th century BCE Russia (now Ukraine)&#10;The Hermitage Muse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b="19221"/>
          <a:stretch>
            <a:fillRect/>
          </a:stretch>
        </p:blipFill>
        <p:spPr bwMode="auto">
          <a:xfrm>
            <a:off x="0" y="2433861"/>
            <a:ext cx="3629025" cy="4424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ов’язане зображенн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715000" cy="54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796136" y="5661248"/>
            <a:ext cx="287925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/>
              <a:t>Скіфська пектораль</a:t>
            </a:r>
            <a:r>
              <a:rPr lang="uk-UA" dirty="0" smtClean="0"/>
              <a:t>.</a:t>
            </a:r>
            <a:endParaRPr lang="en-US" dirty="0"/>
          </a:p>
        </p:txBody>
      </p:sp>
      <p:pic>
        <p:nvPicPr>
          <p:cNvPr id="5" name="Рисунок 4" descr="Результат пошуку зображень за запитом &quot;скіфи шаблони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2475" cy="32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13116" r="13135"/>
          <a:stretch>
            <a:fillRect/>
          </a:stretch>
        </p:blipFill>
        <p:spPr bwMode="auto">
          <a:xfrm>
            <a:off x="0" y="1090295"/>
            <a:ext cx="4248472" cy="576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A SCYTHIAN GOLD BOAR BRACTEATE CIRCA 5TH CENTURY B.C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781425" y="3438525"/>
            <a:ext cx="5362575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ов’язане зображення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365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в’язане зображення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7501" t="12883" r="10000" b="8870"/>
          <a:stretch>
            <a:fillRect/>
          </a:stretch>
        </p:blipFill>
        <p:spPr bwMode="auto">
          <a:xfrm>
            <a:off x="5580112" y="0"/>
            <a:ext cx="3563888" cy="37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The Incredible Case Of Scythian Gold Artifact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"/>
            <a:ext cx="3600400" cy="2780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Цікаво знати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b="1" dirty="0" err="1" smtClean="0"/>
              <a:t>Іданфірс</a:t>
            </a:r>
            <a:r>
              <a:rPr lang="uk-UA" b="1" dirty="0" smtClean="0"/>
              <a:t> відправив до Дарія посланця з дарами, пославши йому птаха, мишу, жабу та </a:t>
            </a:r>
            <a:r>
              <a:rPr lang="uk-UA" b="1" dirty="0" err="1" smtClean="0"/>
              <a:t>п</a:t>
            </a:r>
            <a:r>
              <a:rPr lang="uk-UA" b="1" dirty="0" err="1" smtClean="0">
                <a:latin typeface="Calibri"/>
              </a:rPr>
              <a:t>´</a:t>
            </a:r>
            <a:r>
              <a:rPr lang="uk-UA" b="1" dirty="0" err="1" smtClean="0"/>
              <a:t>ять</a:t>
            </a:r>
            <a:r>
              <a:rPr lang="uk-UA" b="1" dirty="0" smtClean="0"/>
              <a:t> стріл. Перси запитали у посла про значення цих дарів, але той відповів, що йому наказано лише передати їх, адже перси достатньо розумні й повинні самі зрозуміти значення дарів. Дарій вирішив, що скіфи віддають себе під його владу.</a:t>
            </a:r>
          </a:p>
          <a:p>
            <a:pPr>
              <a:buNone/>
            </a:pPr>
            <a:r>
              <a:rPr lang="uk-UA" b="1" dirty="0" smtClean="0"/>
              <a:t>Однак один перський мудрець пояснив справжнє значення: </a:t>
            </a:r>
            <a:r>
              <a:rPr lang="uk-UA" b="1" dirty="0" err="1" smtClean="0"/>
              <a:t>“Якщо</a:t>
            </a:r>
            <a:r>
              <a:rPr lang="uk-UA" b="1" dirty="0" smtClean="0"/>
              <a:t> ви, перси, як птахи, не полетите в небо, чи, як миші, не зариєтеся в землю, або, як жаби, не </a:t>
            </a:r>
            <a:r>
              <a:rPr lang="uk-UA" b="1" dirty="0" err="1" smtClean="0"/>
              <a:t>поскачете</a:t>
            </a:r>
            <a:r>
              <a:rPr lang="uk-UA" b="1" dirty="0" smtClean="0"/>
              <a:t> у болото, то не повернетеся назад, уражені цими </a:t>
            </a:r>
            <a:r>
              <a:rPr lang="uk-UA" b="1" dirty="0" err="1" smtClean="0"/>
              <a:t>стрілами”</a:t>
            </a:r>
            <a:r>
              <a:rPr lang="uk-UA" b="1" dirty="0" smtClean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0"/>
            <a:ext cx="4427984" cy="6669359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У ІІІ ст. до н. е. Велика </a:t>
            </a:r>
            <a:r>
              <a:rPr lang="uk-UA" b="1" dirty="0" err="1" smtClean="0"/>
              <a:t>Скіфія</a:t>
            </a:r>
            <a:r>
              <a:rPr lang="uk-UA" b="1" dirty="0" smtClean="0"/>
              <a:t> </a:t>
            </a:r>
            <a:r>
              <a:rPr lang="uk-UA" dirty="0" smtClean="0"/>
              <a:t>занепала. Зазнавши поразки в боях із племенами сарматів, царські скіфи та скіфи-кочівники відійшли на південь і створили </a:t>
            </a:r>
            <a:r>
              <a:rPr lang="uk-UA" b="1" dirty="0" smtClean="0"/>
              <a:t>Малу </a:t>
            </a:r>
            <a:r>
              <a:rPr lang="uk-UA" b="1" dirty="0" err="1" smtClean="0"/>
              <a:t>Скіфію</a:t>
            </a:r>
            <a:r>
              <a:rPr lang="uk-UA" b="1" dirty="0" smtClean="0"/>
              <a:t> </a:t>
            </a:r>
            <a:r>
              <a:rPr lang="uk-UA" dirty="0" smtClean="0"/>
              <a:t>зі столицею в Неаполі (нині передмістя Сімферополя).</a:t>
            </a:r>
          </a:p>
          <a:p>
            <a:r>
              <a:rPr lang="uk-UA" b="1" dirty="0" smtClean="0"/>
              <a:t>Перестала існувати в ІІІ ст. н. е.</a:t>
            </a:r>
            <a:endParaRPr lang="en-US" b="1" dirty="0"/>
          </a:p>
        </p:txBody>
      </p:sp>
      <p:pic>
        <p:nvPicPr>
          <p:cNvPr id="35842" name="Picture 2" descr="Результат пошуку зображень за запитом &quot;мала скіфія&quot;"/>
          <p:cNvPicPr>
            <a:picLocks noChangeAspect="1" noChangeArrowheads="1"/>
          </p:cNvPicPr>
          <p:nvPr/>
        </p:nvPicPr>
        <p:blipFill>
          <a:blip r:embed="rId2" cstate="print">
            <a:lum bright="-21000" contrast="24000"/>
          </a:blip>
          <a:srcRect/>
          <a:stretch>
            <a:fillRect/>
          </a:stretch>
        </p:blipFill>
        <p:spPr bwMode="auto">
          <a:xfrm>
            <a:off x="0" y="188640"/>
            <a:ext cx="4658511" cy="34926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Рисунок 4" descr="Результат пошуку зображень за запитом &quot;кіммерійська доба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816424" cy="251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Кіммерійці на території України.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Першим народом на території України, чия хоча б приблизна назва нам відома, були </a:t>
            </a:r>
            <a:r>
              <a:rPr lang="uk-UA" b="1" dirty="0" smtClean="0"/>
              <a:t>кіммерійці (ІХ – </a:t>
            </a:r>
            <a:r>
              <a:rPr lang="en-US" b="1" dirty="0" smtClean="0"/>
              <a:t>V</a:t>
            </a:r>
            <a:r>
              <a:rPr lang="uk-UA" b="1" dirty="0" smtClean="0"/>
              <a:t>ІІ ст. до н. е.).</a:t>
            </a:r>
            <a:endParaRPr lang="en-US" b="1" dirty="0"/>
          </a:p>
        </p:txBody>
      </p:sp>
      <p:pic>
        <p:nvPicPr>
          <p:cNvPr id="4" name="Рисунок 3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4788024" cy="306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в’язане зображення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94298"/>
            <a:ext cx="4644008" cy="366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4442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908720"/>
            <a:ext cx="28438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Кіммерійці </a:t>
            </a:r>
            <a:r>
              <a:rPr lang="uk-UA" sz="2800" dirty="0" smtClean="0"/>
              <a:t>– войовничий кочовий народ, займали територію </a:t>
            </a:r>
            <a:r>
              <a:rPr lang="uk-UA" sz="2800" b="1" dirty="0" smtClean="0"/>
              <a:t>Північного </a:t>
            </a:r>
            <a:r>
              <a:rPr lang="uk-UA" sz="2800" b="1" dirty="0" err="1" smtClean="0"/>
              <a:t>Причорномор</a:t>
            </a:r>
            <a:r>
              <a:rPr lang="uk-UA" sz="2800" b="1" dirty="0" err="1" smtClean="0">
                <a:latin typeface="Calibri"/>
              </a:rPr>
              <a:t>´</a:t>
            </a:r>
            <a:r>
              <a:rPr lang="uk-UA" sz="2800" b="1" dirty="0" err="1" smtClean="0"/>
              <a:t>я</a:t>
            </a:r>
            <a:r>
              <a:rPr lang="uk-UA" sz="2800" b="1" dirty="0" smtClean="0"/>
              <a:t>, Криму, Кавказу.  </a:t>
            </a:r>
            <a:endParaRPr lang="en-U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b="1" dirty="0" smtClean="0"/>
              <a:t>Основні заняття: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268760"/>
            <a:ext cx="4186808" cy="2232248"/>
          </a:xfrm>
        </p:spPr>
        <p:txBody>
          <a:bodyPr/>
          <a:lstStyle/>
          <a:p>
            <a:r>
              <a:rPr lang="uk-UA" b="1" dirty="0" smtClean="0"/>
              <a:t>Кочове скотарство</a:t>
            </a:r>
            <a:r>
              <a:rPr lang="uk-UA" dirty="0" smtClean="0"/>
              <a:t>, провідну роль у якому відігравало конярство.</a:t>
            </a:r>
            <a:endParaRPr lang="en-US" dirty="0"/>
          </a:p>
        </p:txBody>
      </p:sp>
      <p:pic>
        <p:nvPicPr>
          <p:cNvPr id="4" name="Рисунок 3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9366" t="3341" r="14385"/>
          <a:stretch>
            <a:fillRect/>
          </a:stretch>
        </p:blipFill>
        <p:spPr bwMode="auto">
          <a:xfrm>
            <a:off x="0" y="1988840"/>
            <a:ext cx="4392488" cy="486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в’язане зображення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5004048" cy="292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70609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Основні заняття: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052736"/>
            <a:ext cx="3528392" cy="580526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Першими на території України почали виплавляти залізо з болотяної руди.</a:t>
            </a:r>
          </a:p>
          <a:p>
            <a:r>
              <a:rPr lang="uk-UA" dirty="0" smtClean="0"/>
              <a:t>Винайшли горно та навчилися виплавляти високоякісну сталь, з якої робили зброю.</a:t>
            </a:r>
            <a:endParaRPr lang="en-US" dirty="0"/>
          </a:p>
        </p:txBody>
      </p:sp>
      <p:pic>
        <p:nvPicPr>
          <p:cNvPr id="4" name="Рисунок 3" descr="Пластина – прикраса ременя  VIII ст. до н.е.  З кургану Висока Могила поблизу  с. Балки, Запорізька обл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18915" r="20767"/>
          <a:stretch>
            <a:fillRect/>
          </a:stretch>
        </p:blipFill>
        <p:spPr bwMode="auto">
          <a:xfrm>
            <a:off x="5903640" y="3057525"/>
            <a:ext cx="3240360" cy="380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868144" y="1700808"/>
            <a:ext cx="3275856" cy="16312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Пластина </a:t>
            </a:r>
            <a:r>
              <a:rPr lang="ru-RU" sz="2000" dirty="0"/>
              <a:t>– прикраса </a:t>
            </a:r>
            <a:r>
              <a:rPr lang="ru-RU" sz="2000" dirty="0" err="1"/>
              <a:t>ременя</a:t>
            </a:r>
            <a:r>
              <a:rPr lang="ru-RU" sz="2000" dirty="0"/>
              <a:t> VIII ст. до н.е. З кургану </a:t>
            </a:r>
            <a:r>
              <a:rPr lang="ru-RU" sz="2000" dirty="0" err="1"/>
              <a:t>Висока</a:t>
            </a:r>
            <a:r>
              <a:rPr lang="ru-RU" sz="2000" dirty="0"/>
              <a:t> Могила </a:t>
            </a:r>
            <a:r>
              <a:rPr lang="ru-RU" sz="2000" dirty="0" err="1"/>
              <a:t>поблизу</a:t>
            </a:r>
            <a:r>
              <a:rPr lang="ru-RU" sz="2000" dirty="0"/>
              <a:t> с. Балки, </a:t>
            </a:r>
            <a:r>
              <a:rPr lang="ru-RU" sz="2000" dirty="0" err="1"/>
              <a:t>Запорізька</a:t>
            </a:r>
            <a:r>
              <a:rPr lang="ru-RU" sz="2000" dirty="0"/>
              <a:t> обл. </a:t>
            </a:r>
            <a:endParaRPr lang="en-US" sz="2000" dirty="0"/>
          </a:p>
        </p:txBody>
      </p:sp>
      <p:pic>
        <p:nvPicPr>
          <p:cNvPr id="6" name="Рисунок 5" descr="Пов’язане зображення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2339752" cy="2957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Пов’язане зображен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405705" y="4158233"/>
            <a:ext cx="2895600" cy="1581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360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в’язане зображенн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8277" t="11141" r="8957" b="10288"/>
          <a:stretch>
            <a:fillRect/>
          </a:stretch>
        </p:blipFill>
        <p:spPr bwMode="auto">
          <a:xfrm>
            <a:off x="5220072" y="0"/>
            <a:ext cx="3923928" cy="47251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924944"/>
          <a:ext cx="9144000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07904" y="3933056"/>
            <a:ext cx="46088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Здійснили воєнні походи до Малої Азії,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Урарту, Ассирії, земель </a:t>
            </a:r>
            <a:r>
              <a:rPr lang="uk-UA" sz="3200" b="1" dirty="0" err="1" smtClean="0">
                <a:solidFill>
                  <a:schemeClr val="bg1"/>
                </a:solidFill>
              </a:rPr>
              <a:t>праслов</a:t>
            </a:r>
            <a:r>
              <a:rPr lang="uk-UA" sz="3200" b="1" dirty="0" err="1" smtClean="0">
                <a:solidFill>
                  <a:schemeClr val="bg1"/>
                </a:solidFill>
                <a:latin typeface="Calibri"/>
              </a:rPr>
              <a:t>´</a:t>
            </a:r>
            <a:r>
              <a:rPr lang="uk-UA" sz="3200" b="1" dirty="0" err="1" smtClean="0">
                <a:solidFill>
                  <a:schemeClr val="bg1"/>
                </a:solidFill>
              </a:rPr>
              <a:t>ян</a:t>
            </a:r>
            <a:r>
              <a:rPr lang="uk-UA" sz="3200" b="1" dirty="0" smtClean="0">
                <a:solidFill>
                  <a:schemeClr val="bg1"/>
                </a:solidFill>
              </a:rPr>
              <a:t>.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bg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4104456" cy="6597352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Релігійні уявлення кіммерійців відомі за матеріалами поховань.</a:t>
            </a:r>
          </a:p>
          <a:p>
            <a:r>
              <a:rPr lang="uk-UA" dirty="0" smtClean="0"/>
              <a:t>Знатних людей ховали у великих курганах.</a:t>
            </a:r>
          </a:p>
          <a:p>
            <a:r>
              <a:rPr lang="uk-UA" dirty="0" smtClean="0"/>
              <a:t>У чоловічі поховання клали кинджали, вуздечки, набір наконечників для стріл, </a:t>
            </a:r>
            <a:r>
              <a:rPr lang="uk-UA" dirty="0" err="1" smtClean="0"/>
              <a:t>кам</a:t>
            </a:r>
            <a:r>
              <a:rPr lang="uk-UA" dirty="0" err="1" smtClean="0">
                <a:latin typeface="Calibri"/>
              </a:rPr>
              <a:t>´</a:t>
            </a:r>
            <a:r>
              <a:rPr lang="uk-UA" dirty="0" err="1" smtClean="0"/>
              <a:t>яні</a:t>
            </a:r>
            <a:r>
              <a:rPr lang="uk-UA" dirty="0" smtClean="0"/>
              <a:t> бруски, жертовну їжу, коня.</a:t>
            </a:r>
          </a:p>
          <a:p>
            <a:r>
              <a:rPr lang="uk-UA" dirty="0" smtClean="0"/>
              <a:t>У жіночі – золоті та бронзові каблучки, скляне та золоте намисто, глиняний посуд.</a:t>
            </a:r>
            <a:endParaRPr lang="en-US" dirty="0"/>
          </a:p>
        </p:txBody>
      </p:sp>
      <p:pic>
        <p:nvPicPr>
          <p:cNvPr id="4" name="Рисунок 3" descr="Результат пошуку зображень за запитом &quot;кіммерійська доба&quot;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0"/>
            <a:ext cx="4657725" cy="4829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932040" y="5085184"/>
            <a:ext cx="388478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dirty="0" err="1" smtClean="0"/>
              <a:t>Кам</a:t>
            </a:r>
            <a:r>
              <a:rPr lang="uk-UA" sz="2400" b="1" dirty="0" err="1" smtClean="0">
                <a:latin typeface="Calibri"/>
              </a:rPr>
              <a:t>´</a:t>
            </a:r>
            <a:r>
              <a:rPr lang="uk-UA" sz="2400" b="1" dirty="0" err="1" smtClean="0"/>
              <a:t>яні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стелли</a:t>
            </a:r>
            <a:r>
              <a:rPr lang="uk-UA" sz="2400" b="1" dirty="0" smtClean="0"/>
              <a:t> кіммерійців</a:t>
            </a:r>
            <a:endParaRPr lang="en-US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ов’язане зображенн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68961"/>
            <a:ext cx="3059832" cy="378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6300192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Скіфи на території України.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1340769"/>
            <a:ext cx="5842992" cy="2016223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smtClean="0"/>
              <a:t>Скіфи</a:t>
            </a:r>
            <a:r>
              <a:rPr lang="uk-UA" dirty="0" smtClean="0"/>
              <a:t> – войовничі кочові племена, що заселяли територію між річками Доном, Дунаєм та Дніпром, а  також частину Криму у </a:t>
            </a:r>
            <a:r>
              <a:rPr lang="en-US" b="1" dirty="0" smtClean="0"/>
              <a:t>V</a:t>
            </a:r>
            <a:r>
              <a:rPr lang="uk-UA" b="1" dirty="0" smtClean="0"/>
              <a:t>ІІ – ІІІ ст. до н. е.</a:t>
            </a:r>
            <a:endParaRPr lang="en-US" b="1" dirty="0"/>
          </a:p>
        </p:txBody>
      </p:sp>
      <p:pic>
        <p:nvPicPr>
          <p:cNvPr id="4" name="Рисунок 3" descr="Пов’язане зображенн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b="277"/>
          <a:stretch>
            <a:fillRect/>
          </a:stretch>
        </p:blipFill>
        <p:spPr bwMode="auto">
          <a:xfrm>
            <a:off x="1979712" y="3080046"/>
            <a:ext cx="3851920" cy="3777954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5" name="Рисунок 4" descr="A Skythian warrior on an Attic Red-Figured Amphora of 500 BCE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270510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642194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Наприкінці </a:t>
            </a:r>
            <a:r>
              <a:rPr lang="en-US" sz="3200" b="1" dirty="0" smtClean="0"/>
              <a:t>VI</a:t>
            </a:r>
            <a:r>
              <a:rPr lang="uk-UA" sz="3200" b="1" dirty="0" smtClean="0"/>
              <a:t> ст. до н. е. </a:t>
            </a:r>
            <a:r>
              <a:rPr lang="uk-UA" sz="3200" dirty="0" smtClean="0"/>
              <a:t>в причорноморських степах формується могутнє державне </a:t>
            </a:r>
            <a:r>
              <a:rPr lang="uk-UA" sz="3200" dirty="0" err="1" smtClean="0"/>
              <a:t>об</a:t>
            </a:r>
            <a:r>
              <a:rPr lang="uk-UA" sz="3200" dirty="0" err="1" smtClean="0">
                <a:latin typeface="Calibri"/>
              </a:rPr>
              <a:t>´</a:t>
            </a:r>
            <a:r>
              <a:rPr lang="uk-UA" sz="3200" dirty="0" err="1" smtClean="0"/>
              <a:t>єднання</a:t>
            </a:r>
            <a:r>
              <a:rPr lang="uk-UA" sz="3200" dirty="0" smtClean="0"/>
              <a:t> на чолі зі скіфами – </a:t>
            </a:r>
            <a:r>
              <a:rPr lang="uk-UA" sz="3200" b="1" dirty="0" smtClean="0"/>
              <a:t>Велика </a:t>
            </a:r>
            <a:r>
              <a:rPr lang="uk-UA" sz="3200" b="1" dirty="0" err="1" smtClean="0"/>
              <a:t>Скіфія</a:t>
            </a:r>
            <a:r>
              <a:rPr lang="uk-UA" sz="3200" dirty="0" smtClean="0"/>
              <a:t>.</a:t>
            </a:r>
            <a:endParaRPr lang="en-US" sz="3200" dirty="0"/>
          </a:p>
        </p:txBody>
      </p:sp>
      <p:pic>
        <p:nvPicPr>
          <p:cNvPr id="4" name="Рисунок 3" descr="Пов’язане зображення"/>
          <p:cNvPicPr/>
          <p:nvPr/>
        </p:nvPicPr>
        <p:blipFill>
          <a:blip r:embed="rId2" cstate="print">
            <a:lum bright="-16000" contrast="14000"/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91272" y="1916832"/>
            <a:ext cx="6552728" cy="49411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9512" y="1916832"/>
            <a:ext cx="2339752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/>
              <a:t>Період найвищого розквіту </a:t>
            </a:r>
            <a:r>
              <a:rPr lang="uk-UA" sz="2000" b="1" dirty="0" err="1" smtClean="0"/>
              <a:t>Скіфії</a:t>
            </a:r>
            <a:r>
              <a:rPr lang="uk-UA" sz="2000" b="1" dirty="0" smtClean="0"/>
              <a:t> припадає на І</a:t>
            </a:r>
            <a:r>
              <a:rPr lang="en-US" sz="2000" b="1" dirty="0" smtClean="0"/>
              <a:t>V</a:t>
            </a:r>
            <a:r>
              <a:rPr lang="uk-UA" sz="2000" b="1" dirty="0" smtClean="0"/>
              <a:t> ст. до н. е. Його </a:t>
            </a:r>
            <a:r>
              <a:rPr lang="uk-UA" sz="2000" b="1" dirty="0" err="1" smtClean="0"/>
              <a:t>пов</a:t>
            </a:r>
            <a:r>
              <a:rPr lang="uk-UA" sz="2000" b="1" dirty="0" err="1" smtClean="0">
                <a:latin typeface="Calibri"/>
              </a:rPr>
              <a:t>´</a:t>
            </a:r>
            <a:r>
              <a:rPr lang="uk-UA" sz="2000" b="1" dirty="0" err="1" smtClean="0"/>
              <a:t>язують</a:t>
            </a:r>
            <a:r>
              <a:rPr lang="uk-UA" sz="2000" b="1" dirty="0" smtClean="0"/>
              <a:t>  з правлінням царя </a:t>
            </a:r>
            <a:r>
              <a:rPr lang="uk-UA" sz="2000" b="1" dirty="0" err="1" smtClean="0"/>
              <a:t>Атея</a:t>
            </a:r>
            <a:r>
              <a:rPr lang="uk-UA" sz="2000" b="1" dirty="0" smtClean="0"/>
              <a:t>.</a:t>
            </a:r>
            <a:endParaRPr lang="en-US" sz="2000" b="1" dirty="0"/>
          </a:p>
        </p:txBody>
      </p:sp>
      <p:pic>
        <p:nvPicPr>
          <p:cNvPr id="26626" name="Picture 2" descr="Пов’язане зображен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314825"/>
            <a:ext cx="1800225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526</Words>
  <Application>Microsoft Office PowerPoint</Application>
  <PresentationFormat>Экран (4:3)</PresentationFormat>
  <Paragraphs>37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Кіммерійці та скіфи на території України.</vt:lpstr>
      <vt:lpstr>Кіммерійці на території України.</vt:lpstr>
      <vt:lpstr>Слайд 3</vt:lpstr>
      <vt:lpstr>Основні заняття:</vt:lpstr>
      <vt:lpstr>Основні заняття:</vt:lpstr>
      <vt:lpstr>Слайд 6</vt:lpstr>
      <vt:lpstr>Слайд 7</vt:lpstr>
      <vt:lpstr>Скіфи на території України.</vt:lpstr>
      <vt:lpstr>Наприкінці VI ст. до н. е. в причорноморських степах формується могутнє державне об´єднання на чолі зі скіфами – Велика Скіфія.</vt:lpstr>
      <vt:lpstr>Основні заняття:</vt:lpstr>
      <vt:lpstr>Слайд 11</vt:lpstr>
      <vt:lpstr>Слайд 12</vt:lpstr>
      <vt:lpstr>Слайд 13</vt:lpstr>
      <vt:lpstr>Цікаво знати</vt:lpstr>
      <vt:lpstr>Слайд 15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Laptop 4</dc:creator>
  <cp:lastModifiedBy>KOMP</cp:lastModifiedBy>
  <cp:revision>91</cp:revision>
  <dcterms:created xsi:type="dcterms:W3CDTF">2019-12-24T09:31:06Z</dcterms:created>
  <dcterms:modified xsi:type="dcterms:W3CDTF">2022-01-23T13:15:09Z</dcterms:modified>
</cp:coreProperties>
</file>