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69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09.05.2022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09.05.2022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напис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09.05.2022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09.05.2022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09.05.2022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09.05.2022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09.05.2022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09.05.2022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09.05.2022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09.05.2022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рисунк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959E6-847B-4937-8C3D-49CDB5BA4EF3}" type="datetimeFigureOut">
              <a:rPr lang="uk-UA" smtClean="0"/>
              <a:pPr/>
              <a:t>09.05.2022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59E6-847B-4937-8C3D-49CDB5BA4EF3}" type="datetimeFigureOut">
              <a:rPr lang="uk-UA" smtClean="0"/>
              <a:pPr/>
              <a:t>09.05.2022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255C-740D-4BFE-A60D-37750E3706A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700808"/>
            <a:ext cx="8352928" cy="2376263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Техніка застосування прямого тиску на рану.</a:t>
            </a:r>
            <a:r>
              <a:rPr lang="uk-UA" b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uk-UA" b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b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uk-UA" b="1" dirty="0">
              <a:ln w="12700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42" name="Picture 2" descr="Результат пошуку зображень за запитом вміти надати собі допомогу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2975" cy="1612975"/>
          </a:xfrm>
          <a:prstGeom prst="rect">
            <a:avLst/>
          </a:prstGeom>
          <a:noFill/>
        </p:spPr>
      </p:pic>
      <p:pic>
        <p:nvPicPr>
          <p:cNvPr id="10244" name="Picture 4" descr="Результат пошуку зображень за запитом гіфка здоров'я&quot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5728" y="5021796"/>
            <a:ext cx="2448272" cy="1836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 </a:t>
            </a:r>
            <a:r>
              <a:rPr lang="ru-RU" b="1" u="sng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турнікет</a:t>
            </a:r>
            <a:r>
              <a:rPr lang="ru-RU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 для </a:t>
            </a:r>
            <a:r>
              <a:rPr lang="ru-RU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зупинки</a:t>
            </a:r>
            <a:r>
              <a:rPr lang="ru-RU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критичної</a:t>
            </a:r>
            <a:r>
              <a:rPr lang="ru-RU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кровотечі</a:t>
            </a:r>
            <a:r>
              <a:rPr lang="ru-RU" dirty="0" smtClean="0"/>
              <a:t> </a:t>
            </a: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0" y="3140968"/>
            <a:ext cx="8820472" cy="30469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■ Потягніть за вільний кінець турнікета, щоб затягнути його якомога щільніше, і закріпіть вільний кінець.</a:t>
            </a:r>
          </a:p>
          <a:p>
            <a:pPr fontAlgn="base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■ Закрутіть вороток до зупинки кровотечі.</a:t>
            </a:r>
          </a:p>
          <a:p>
            <a:pPr fontAlgn="base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■ Закріпіть вороток, щоб зафіксувати джгут.</a:t>
            </a:r>
          </a:p>
          <a:p>
            <a:pPr fontAlgn="base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■ Поставте відмітку про час накладання джгута. </a:t>
            </a:r>
            <a:endParaRPr lang="uk-UA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killa.com.ua/image/cache/catalog/import_yml2/krovoostanavlivayushchiy-turniket-cat/B0006-1-900x900-800x600.png"/>
          <p:cNvPicPr>
            <a:picLocks noChangeAspect="1" noChangeArrowheads="1"/>
          </p:cNvPicPr>
          <p:nvPr/>
        </p:nvPicPr>
        <p:blipFill>
          <a:blip r:embed="rId2" cstate="print"/>
          <a:srcRect l="4725" t="31375" r="3611" b="27045"/>
          <a:stretch>
            <a:fillRect/>
          </a:stretch>
        </p:blipFill>
        <p:spPr bwMode="auto">
          <a:xfrm>
            <a:off x="0" y="1196752"/>
            <a:ext cx="4032448" cy="1829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 cstate="print"/>
          <a:srcRect l="28416" t="9641" r="28416" b="6688"/>
          <a:stretch>
            <a:fillRect/>
          </a:stretch>
        </p:blipFill>
        <p:spPr bwMode="auto">
          <a:xfrm>
            <a:off x="611561" y="0"/>
            <a:ext cx="74888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251520" y="476672"/>
            <a:ext cx="889248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dirty="0" smtClean="0"/>
              <a:t> </a:t>
            </a:r>
            <a:r>
              <a:rPr lang="ru-RU" sz="3200" b="1" dirty="0" smtClean="0"/>
              <a:t>Людина повинна знати, як </a:t>
            </a:r>
            <a:r>
              <a:rPr lang="ru-RU" sz="3200" b="1" dirty="0" err="1" smtClean="0"/>
              <a:t>допомогти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собі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самій</a:t>
            </a:r>
            <a:r>
              <a:rPr lang="ru-RU" sz="3200" b="1" dirty="0" smtClean="0"/>
              <a:t> у </a:t>
            </a:r>
            <a:r>
              <a:rPr lang="ru-RU" sz="3200" b="1" dirty="0" err="1" smtClean="0"/>
              <a:t>хворобі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пам’ятаючи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що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здоров'я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є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найбільшим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багатством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людини</a:t>
            </a:r>
            <a:r>
              <a:rPr lang="ru-RU" sz="3200" b="1" dirty="0" smtClean="0"/>
              <a:t>.</a:t>
            </a:r>
            <a:br>
              <a:rPr lang="ru-RU" sz="3200" b="1" dirty="0" smtClean="0"/>
            </a:br>
            <a:r>
              <a:rPr lang="ru-RU" sz="3200" b="1" dirty="0" smtClean="0"/>
              <a:t>(</a:t>
            </a:r>
            <a:r>
              <a:rPr lang="ru-RU" sz="3200" b="1" dirty="0" err="1" smtClean="0"/>
              <a:t>Гіппократ</a:t>
            </a:r>
            <a:r>
              <a:rPr lang="ru-RU" sz="3200" b="1" dirty="0" smtClean="0"/>
              <a:t>)</a:t>
            </a:r>
            <a:endParaRPr lang="uk-UA" sz="3200" b="1" dirty="0"/>
          </a:p>
        </p:txBody>
      </p:sp>
      <p:pic>
        <p:nvPicPr>
          <p:cNvPr id="1026" name="Picture 2" descr="Результат пошуку зображень за запитом гіфки життя і здоров'я&quot;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080"/>
            <a:ext cx="2520280" cy="2520280"/>
          </a:xfrm>
          <a:prstGeom prst="rect">
            <a:avLst/>
          </a:prstGeom>
          <a:noFill/>
        </p:spPr>
      </p:pic>
      <p:pic>
        <p:nvPicPr>
          <p:cNvPr id="4" name="Picture 4" descr="Результат пошуку зображень за запитом гіфка здоров'я&quot;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185084"/>
            <a:ext cx="3563888" cy="2672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64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Алгоритм </a:t>
            </a:r>
            <a:r>
              <a:rPr lang="ru-RU" sz="28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надання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домедичної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допомоги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 </a:t>
            </a:r>
            <a:r>
              <a:rPr lang="ru-RU" sz="28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масивних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кровотеч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(тих, </a:t>
            </a:r>
            <a:r>
              <a:rPr lang="ru-RU" sz="28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загрожують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життю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людини</a:t>
            </a:r>
            <a:r>
              <a:rPr lang="ru-RU" sz="2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).</a:t>
            </a:r>
            <a:endParaRPr lang="uk-UA" sz="2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pic>
        <p:nvPicPr>
          <p:cNvPr id="15364" name="Picture 4" descr="Результат пошуку зображень за запитом безпека небезпек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185" y="1556792"/>
            <a:ext cx="8272295" cy="4787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Результат пошуку зображень за запитом кровоносна систем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0"/>
            <a:ext cx="4464496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Результат пошуку зображень за запитом місця натискань для зупинки кровотечі&quot;"/>
          <p:cNvPicPr>
            <a:picLocks noChangeAspect="1" noChangeArrowheads="1"/>
          </p:cNvPicPr>
          <p:nvPr/>
        </p:nvPicPr>
        <p:blipFill>
          <a:blip r:embed="rId2" cstate="print"/>
          <a:srcRect l="21307" t="5749" r="20628" b="5256"/>
          <a:stretch>
            <a:fillRect/>
          </a:stretch>
        </p:blipFill>
        <p:spPr bwMode="auto">
          <a:xfrm>
            <a:off x="611560" y="0"/>
            <a:ext cx="806489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51520" y="0"/>
            <a:ext cx="889248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uk-UA" sz="3200" b="1" dirty="0" smtClean="0"/>
              <a:t>Знайдіть джерело критичної кровотечі</a:t>
            </a:r>
            <a:endParaRPr lang="uk-UA" sz="3200" b="1" dirty="0"/>
          </a:p>
        </p:txBody>
      </p:sp>
      <p:sp>
        <p:nvSpPr>
          <p:cNvPr id="17410" name="AutoShape 2" descr="як зупинити кровотеч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412" name="AutoShape 4" descr="як зупинити кровотеч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414" name="AutoShape 6" descr="https://patriotdefence.org/assets/components/phpthumbof/cache/x_____________________4_1.4f85a2419b3234decbc007efb22e7eae.png.pagespeed.ic.7S2oj4OV-V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2" cstate="print"/>
          <a:srcRect l="34777" t="10454" r="34784" b="6250"/>
          <a:stretch>
            <a:fillRect/>
          </a:stretch>
        </p:blipFill>
        <p:spPr bwMode="auto">
          <a:xfrm>
            <a:off x="467544" y="836712"/>
            <a:ext cx="8208912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history.vn.ua/pidruchniki/gydima-national-defense-bases-medical-knowledge-girls-10-class-2018/gydima-national-defense-bases-medical-knowledge-girls-10-class-2018.files/image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17638"/>
          </a:xfrm>
        </p:spPr>
        <p:txBody>
          <a:bodyPr/>
          <a:lstStyle/>
          <a:p>
            <a:r>
              <a:rPr lang="uk-UA" b="1" u="sng" dirty="0" smtClean="0">
                <a:ln w="18000">
                  <a:solidFill>
                    <a:schemeClr val="tx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Немає аптечки першої допомоги</a:t>
            </a:r>
            <a:endParaRPr lang="uk-UA" b="1" dirty="0">
              <a:ln w="18000">
                <a:solidFill>
                  <a:schemeClr val="tx2">
                    <a:lumMod val="7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23528" y="1772816"/>
            <a:ext cx="8568952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buFont typeface="Wingdings" pitchFamily="2" charset="2"/>
              <a:buChar char="v"/>
            </a:pPr>
            <a:r>
              <a:rPr lang="uk-UA" sz="3200" dirty="0" smtClean="0"/>
              <a:t> Візьміть будь-яку чисту тканину (наприклад, сорочку) і накрийте рану.</a:t>
            </a:r>
          </a:p>
          <a:p>
            <a:pPr fontAlgn="base">
              <a:buFont typeface="Wingdings" pitchFamily="2" charset="2"/>
              <a:buChar char="v"/>
            </a:pPr>
            <a:r>
              <a:rPr lang="uk-UA" sz="3200" dirty="0" smtClean="0"/>
              <a:t>■ Якщо рана велика і глибока, спробуйте </a:t>
            </a:r>
            <a:r>
              <a:rPr lang="uk-UA" sz="3200" dirty="0" err="1" smtClean="0"/>
              <a:t>затампонувати</a:t>
            </a:r>
            <a:r>
              <a:rPr lang="uk-UA" sz="3200" dirty="0" smtClean="0"/>
              <a:t> рану тканиною.</a:t>
            </a:r>
          </a:p>
          <a:p>
            <a:pPr fontAlgn="base">
              <a:buFont typeface="Wingdings" pitchFamily="2" charset="2"/>
              <a:buChar char="v"/>
            </a:pPr>
            <a:r>
              <a:rPr lang="uk-UA" sz="3200" dirty="0" smtClean="0"/>
              <a:t>■ Здійсніть безперервний тиск двома руками безпосередньо на рану, що кровоточить.</a:t>
            </a:r>
          </a:p>
          <a:p>
            <a:pPr fontAlgn="base">
              <a:buFont typeface="Wingdings" pitchFamily="2" charset="2"/>
              <a:buChar char="v"/>
            </a:pPr>
            <a:r>
              <a:rPr lang="uk-UA" sz="3200" dirty="0" smtClean="0"/>
              <a:t>■ Тисніть так сильно, як тільки можете.</a:t>
            </a:r>
          </a:p>
          <a:p>
            <a:pPr fontAlgn="base">
              <a:buFont typeface="Wingdings" pitchFamily="2" charset="2"/>
              <a:buChar char="v"/>
            </a:pPr>
            <a:r>
              <a:rPr lang="uk-UA" sz="3200" dirty="0" smtClean="0"/>
              <a:t>■ Утримуйте тиск, щоб зупинити кровотечу. Тисніть допоки не прибудуть медики.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4176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u="sng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 аптечка </a:t>
            </a:r>
            <a:r>
              <a:rPr lang="ru-RU" b="1" u="sng" dirty="0" err="1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першої</a:t>
            </a:r>
            <a:r>
              <a:rPr lang="ru-RU" b="1" u="sng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b="1" u="sng" dirty="0" err="1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допомоги</a:t>
            </a:r>
            <a:r>
              <a:rPr lang="ru-RU" b="1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</a:t>
            </a:r>
            <a:r>
              <a:rPr lang="ru-RU" b="1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вас </a:t>
            </a:r>
            <a:r>
              <a:rPr lang="ru-RU" b="1" u="sng" dirty="0" err="1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немає</a:t>
            </a:r>
            <a:r>
              <a:rPr lang="ru-RU" b="1" u="sng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b="1" u="sng" dirty="0" err="1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турнікета</a:t>
            </a:r>
            <a:endParaRPr lang="uk-UA" b="1" dirty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0" y="1484784"/>
            <a:ext cx="9144000" cy="45243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uk-UA" sz="3200" dirty="0" smtClean="0"/>
              <a:t>■ Зніміть або розірвіть одяг над раною.</a:t>
            </a:r>
          </a:p>
          <a:p>
            <a:pPr fontAlgn="base"/>
            <a:r>
              <a:rPr lang="uk-UA" sz="3200" dirty="0" smtClean="0"/>
              <a:t>■ Видаліть згустки крові.</a:t>
            </a:r>
          </a:p>
          <a:p>
            <a:pPr fontAlgn="base"/>
            <a:r>
              <a:rPr lang="uk-UA" sz="3200" dirty="0" smtClean="0"/>
              <a:t>■ </a:t>
            </a:r>
            <a:r>
              <a:rPr lang="uk-UA" sz="3200" dirty="0" err="1" smtClean="0"/>
              <a:t>Затампонуйте</a:t>
            </a:r>
            <a:r>
              <a:rPr lang="uk-UA" sz="3200" dirty="0" smtClean="0"/>
              <a:t> рану </a:t>
            </a:r>
            <a:r>
              <a:rPr lang="uk-UA" sz="3200" dirty="0" err="1" smtClean="0"/>
              <a:t>гемостатичним</a:t>
            </a:r>
            <a:r>
              <a:rPr lang="uk-UA" sz="3200" dirty="0" smtClean="0"/>
              <a:t> бинтом (бажано), простим бинтом або чистою тканиною.</a:t>
            </a:r>
          </a:p>
          <a:p>
            <a:pPr fontAlgn="base"/>
            <a:r>
              <a:rPr lang="uk-UA" sz="3200" dirty="0" smtClean="0"/>
              <a:t>■ Здійсніть постійний тиск двома руками безпосередньо на рану, що кровоточить.</a:t>
            </a:r>
          </a:p>
          <a:p>
            <a:pPr fontAlgn="base"/>
            <a:r>
              <a:rPr lang="uk-UA" sz="3200" dirty="0" smtClean="0"/>
              <a:t>■ Тисніть так сильно, як тільки можете.</a:t>
            </a:r>
          </a:p>
          <a:p>
            <a:pPr fontAlgn="base"/>
            <a:r>
              <a:rPr lang="uk-UA" sz="3200" dirty="0" smtClean="0"/>
              <a:t>■ Утримуйте тиск, щоб зупинити кровотечу. Тисніть допоки не прибудуть медики.</a:t>
            </a:r>
            <a:endParaRPr 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Результат пошуку зображень за запитом гемостатичний бинт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50315" cy="4334595"/>
          </a:xfrm>
          <a:prstGeom prst="rect">
            <a:avLst/>
          </a:prstGeom>
          <a:noFill/>
        </p:spPr>
      </p:pic>
      <p:pic>
        <p:nvPicPr>
          <p:cNvPr id="19460" name="Picture 4" descr="Результат пошуку зображень за запитом гемостатичний бинт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7" y="2836561"/>
            <a:ext cx="4788024" cy="4021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36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Техніка застосування прямого тиску на рану. .</vt:lpstr>
      <vt:lpstr>Алгоритм надання домедичної допомоги під час масивних кровотеч (тих, що загрожують життю людини).</vt:lpstr>
      <vt:lpstr>Презентация PowerPoint</vt:lpstr>
      <vt:lpstr>Презентация PowerPoint</vt:lpstr>
      <vt:lpstr>Презентация PowerPoint</vt:lpstr>
      <vt:lpstr>Презентация PowerPoint</vt:lpstr>
      <vt:lpstr>Немає аптечки першої допомоги</vt:lpstr>
      <vt:lpstr>Є аптечка першої допомоги, але у вас немає турнікета</vt:lpstr>
      <vt:lpstr>Презентация PowerPoint</vt:lpstr>
      <vt:lpstr>Є турнікет для зупинки критичної кровотечі 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Техніка застосування прямого тиску на рану.  Техніка накладання турнікета  на верхні та нижні кінцівки.</dc:title>
  <dc:creator>desantlvov</dc:creator>
  <cp:lastModifiedBy>Admin</cp:lastModifiedBy>
  <cp:revision>14</cp:revision>
  <dcterms:created xsi:type="dcterms:W3CDTF">2020-02-03T15:08:52Z</dcterms:created>
  <dcterms:modified xsi:type="dcterms:W3CDTF">2022-05-09T10:57:13Z</dcterms:modified>
</cp:coreProperties>
</file>